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51" r:id="rId1"/>
  </p:sldMasterIdLst>
  <p:notesMasterIdLst>
    <p:notesMasterId r:id="rId54"/>
  </p:notesMasterIdLst>
  <p:sldIdLst>
    <p:sldId id="308" r:id="rId2"/>
    <p:sldId id="642" r:id="rId3"/>
    <p:sldId id="643" r:id="rId4"/>
    <p:sldId id="644" r:id="rId5"/>
    <p:sldId id="645" r:id="rId6"/>
    <p:sldId id="664" r:id="rId7"/>
    <p:sldId id="725" r:id="rId8"/>
    <p:sldId id="729" r:id="rId9"/>
    <p:sldId id="731" r:id="rId10"/>
    <p:sldId id="732" r:id="rId11"/>
    <p:sldId id="665" r:id="rId12"/>
    <p:sldId id="733" r:id="rId13"/>
    <p:sldId id="734" r:id="rId14"/>
    <p:sldId id="652" r:id="rId15"/>
    <p:sldId id="658" r:id="rId16"/>
    <p:sldId id="681" r:id="rId17"/>
    <p:sldId id="726" r:id="rId18"/>
    <p:sldId id="736" r:id="rId19"/>
    <p:sldId id="738" r:id="rId20"/>
    <p:sldId id="737" r:id="rId21"/>
    <p:sldId id="739" r:id="rId22"/>
    <p:sldId id="741" r:id="rId23"/>
    <p:sldId id="740" r:id="rId24"/>
    <p:sldId id="728" r:id="rId25"/>
    <p:sldId id="659" r:id="rId26"/>
    <p:sldId id="682" r:id="rId27"/>
    <p:sldId id="742" r:id="rId28"/>
    <p:sldId id="745" r:id="rId29"/>
    <p:sldId id="743" r:id="rId30"/>
    <p:sldId id="746" r:id="rId31"/>
    <p:sldId id="744" r:id="rId32"/>
    <p:sldId id="748" r:id="rId33"/>
    <p:sldId id="749" r:id="rId34"/>
    <p:sldId id="683" r:id="rId35"/>
    <p:sldId id="684" r:id="rId36"/>
    <p:sldId id="750" r:id="rId37"/>
    <p:sldId id="751" r:id="rId38"/>
    <p:sldId id="753" r:id="rId39"/>
    <p:sldId id="752" r:id="rId40"/>
    <p:sldId id="754" r:id="rId41"/>
    <p:sldId id="755" r:id="rId42"/>
    <p:sldId id="756" r:id="rId43"/>
    <p:sldId id="757" r:id="rId44"/>
    <p:sldId id="758" r:id="rId45"/>
    <p:sldId id="759" r:id="rId46"/>
    <p:sldId id="760" r:id="rId47"/>
    <p:sldId id="720" r:id="rId48"/>
    <p:sldId id="761" r:id="rId49"/>
    <p:sldId id="762" r:id="rId50"/>
    <p:sldId id="764" r:id="rId51"/>
    <p:sldId id="763" r:id="rId52"/>
    <p:sldId id="622" r:id="rId53"/>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68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68489"/>
    <a:srgbClr val="50A3A7"/>
    <a:srgbClr val="993300"/>
    <a:srgbClr val="FFCC66"/>
    <a:srgbClr val="BCBCBC"/>
    <a:srgbClr val="0057A2"/>
    <a:srgbClr val="FF9933"/>
    <a:srgbClr val="FFFFCC"/>
    <a:srgbClr val="006600"/>
    <a:srgbClr val="99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5005" autoAdjust="0"/>
    <p:restoredTop sz="94061" autoAdjust="0"/>
  </p:normalViewPr>
  <p:slideViewPr>
    <p:cSldViewPr snapToGrid="0">
      <p:cViewPr varScale="1">
        <p:scale>
          <a:sx n="66" d="100"/>
          <a:sy n="66" d="100"/>
        </p:scale>
        <p:origin x="816" y="48"/>
      </p:cViewPr>
      <p:guideLst>
        <p:guide orient="horz" pos="368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4AAAF045-FEF6-43EA-9CDC-C84FC3F85E9C}" type="datetimeFigureOut">
              <a:rPr lang="en-US" smtClean="0"/>
              <a:t>5/11/2025</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652F1279-6CE4-4169-83D3-4483097B6907}" type="slidenum">
              <a:rPr lang="en-US" smtClean="0"/>
              <a:t>‹#›</a:t>
            </a:fld>
            <a:endParaRPr lang="en-US"/>
          </a:p>
        </p:txBody>
      </p:sp>
    </p:spTree>
    <p:extLst>
      <p:ext uri="{BB962C8B-B14F-4D97-AF65-F5344CB8AC3E}">
        <p14:creationId xmlns:p14="http://schemas.microsoft.com/office/powerpoint/2010/main" val="14055899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a:t>
            </a:fld>
            <a:endParaRPr lang="en-US"/>
          </a:p>
        </p:txBody>
      </p:sp>
    </p:spTree>
    <p:extLst>
      <p:ext uri="{BB962C8B-B14F-4D97-AF65-F5344CB8AC3E}">
        <p14:creationId xmlns:p14="http://schemas.microsoft.com/office/powerpoint/2010/main" val="38057711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652F1279-6CE4-4169-83D3-4483097B6907}" type="slidenum">
              <a:rPr lang="en-US" smtClean="0"/>
              <a:t>16</a:t>
            </a:fld>
            <a:endParaRPr lang="en-US"/>
          </a:p>
        </p:txBody>
      </p:sp>
    </p:spTree>
    <p:extLst>
      <p:ext uri="{BB962C8B-B14F-4D97-AF65-F5344CB8AC3E}">
        <p14:creationId xmlns:p14="http://schemas.microsoft.com/office/powerpoint/2010/main" val="2453846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18</a:t>
            </a:fld>
            <a:endParaRPr lang="en-US"/>
          </a:p>
        </p:txBody>
      </p:sp>
    </p:spTree>
    <p:extLst>
      <p:ext uri="{BB962C8B-B14F-4D97-AF65-F5344CB8AC3E}">
        <p14:creationId xmlns:p14="http://schemas.microsoft.com/office/powerpoint/2010/main" val="10044111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20</a:t>
            </a:fld>
            <a:endParaRPr lang="en-US"/>
          </a:p>
        </p:txBody>
      </p:sp>
    </p:spTree>
    <p:extLst>
      <p:ext uri="{BB962C8B-B14F-4D97-AF65-F5344CB8AC3E}">
        <p14:creationId xmlns:p14="http://schemas.microsoft.com/office/powerpoint/2010/main" val="11239645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22</a:t>
            </a:fld>
            <a:endParaRPr lang="en-US"/>
          </a:p>
        </p:txBody>
      </p:sp>
    </p:spTree>
    <p:extLst>
      <p:ext uri="{BB962C8B-B14F-4D97-AF65-F5344CB8AC3E}">
        <p14:creationId xmlns:p14="http://schemas.microsoft.com/office/powerpoint/2010/main" val="2678008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24</a:t>
            </a:fld>
            <a:endParaRPr lang="en-US"/>
          </a:p>
        </p:txBody>
      </p:sp>
    </p:spTree>
    <p:extLst>
      <p:ext uri="{BB962C8B-B14F-4D97-AF65-F5344CB8AC3E}">
        <p14:creationId xmlns:p14="http://schemas.microsoft.com/office/powerpoint/2010/main" val="4958273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2207495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dirty="0"/>
              <a:t>طريقة تشغيل رابط اليوتيوب:</a:t>
            </a:r>
          </a:p>
          <a:p>
            <a:pPr algn="r" rtl="1"/>
            <a:r>
              <a:rPr lang="ar-SY" dirty="0"/>
              <a:t>الضغط على </a:t>
            </a:r>
            <a:r>
              <a:rPr lang="en-US" dirty="0" err="1"/>
              <a:t>CTRL+Click</a:t>
            </a:r>
            <a:endParaRPr lang="en-US" dirty="0"/>
          </a:p>
          <a:p>
            <a:endParaRPr lang="en-US" dirty="0"/>
          </a:p>
        </p:txBody>
      </p:sp>
      <p:sp>
        <p:nvSpPr>
          <p:cNvPr id="4" name="Slide Number Placeholder 3"/>
          <p:cNvSpPr>
            <a:spLocks noGrp="1"/>
          </p:cNvSpPr>
          <p:nvPr>
            <p:ph type="sldNum" sz="quarter" idx="5"/>
          </p:nvPr>
        </p:nvSpPr>
        <p:spPr/>
        <p:txBody>
          <a:bodyPr/>
          <a:lstStyle/>
          <a:p>
            <a:fld id="{652F1279-6CE4-4169-83D3-4483097B6907}" type="slidenum">
              <a:rPr lang="en-US" smtClean="0"/>
              <a:t>26</a:t>
            </a:fld>
            <a:endParaRPr lang="en-US"/>
          </a:p>
        </p:txBody>
      </p:sp>
    </p:spTree>
    <p:extLst>
      <p:ext uri="{BB962C8B-B14F-4D97-AF65-F5344CB8AC3E}">
        <p14:creationId xmlns:p14="http://schemas.microsoft.com/office/powerpoint/2010/main" val="32586221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27</a:t>
            </a:fld>
            <a:endParaRPr lang="en-US"/>
          </a:p>
        </p:txBody>
      </p:sp>
    </p:spTree>
    <p:extLst>
      <p:ext uri="{BB962C8B-B14F-4D97-AF65-F5344CB8AC3E}">
        <p14:creationId xmlns:p14="http://schemas.microsoft.com/office/powerpoint/2010/main" val="32257280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28</a:t>
            </a:fld>
            <a:endParaRPr lang="en-US"/>
          </a:p>
        </p:txBody>
      </p:sp>
    </p:spTree>
    <p:extLst>
      <p:ext uri="{BB962C8B-B14F-4D97-AF65-F5344CB8AC3E}">
        <p14:creationId xmlns:p14="http://schemas.microsoft.com/office/powerpoint/2010/main" val="29059784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30</a:t>
            </a:fld>
            <a:endParaRPr lang="en-US"/>
          </a:p>
        </p:txBody>
      </p:sp>
    </p:spTree>
    <p:extLst>
      <p:ext uri="{BB962C8B-B14F-4D97-AF65-F5344CB8AC3E}">
        <p14:creationId xmlns:p14="http://schemas.microsoft.com/office/powerpoint/2010/main" val="15803528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a:t>
            </a:fld>
            <a:endParaRPr lang="en-US"/>
          </a:p>
        </p:txBody>
      </p:sp>
    </p:spTree>
    <p:extLst>
      <p:ext uri="{BB962C8B-B14F-4D97-AF65-F5344CB8AC3E}">
        <p14:creationId xmlns:p14="http://schemas.microsoft.com/office/powerpoint/2010/main" val="13323698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32</a:t>
            </a:fld>
            <a:endParaRPr lang="en-US"/>
          </a:p>
        </p:txBody>
      </p:sp>
    </p:spTree>
    <p:extLst>
      <p:ext uri="{BB962C8B-B14F-4D97-AF65-F5344CB8AC3E}">
        <p14:creationId xmlns:p14="http://schemas.microsoft.com/office/powerpoint/2010/main" val="35327282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34</a:t>
            </a:fld>
            <a:endParaRPr lang="en-US"/>
          </a:p>
        </p:txBody>
      </p:sp>
    </p:spTree>
    <p:extLst>
      <p:ext uri="{BB962C8B-B14F-4D97-AF65-F5344CB8AC3E}">
        <p14:creationId xmlns:p14="http://schemas.microsoft.com/office/powerpoint/2010/main" val="38028030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36</a:t>
            </a:fld>
            <a:endParaRPr lang="en-US"/>
          </a:p>
        </p:txBody>
      </p:sp>
    </p:spTree>
    <p:extLst>
      <p:ext uri="{BB962C8B-B14F-4D97-AF65-F5344CB8AC3E}">
        <p14:creationId xmlns:p14="http://schemas.microsoft.com/office/powerpoint/2010/main" val="35856535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38</a:t>
            </a:fld>
            <a:endParaRPr lang="en-US"/>
          </a:p>
        </p:txBody>
      </p:sp>
    </p:spTree>
    <p:extLst>
      <p:ext uri="{BB962C8B-B14F-4D97-AF65-F5344CB8AC3E}">
        <p14:creationId xmlns:p14="http://schemas.microsoft.com/office/powerpoint/2010/main" val="6545351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40</a:t>
            </a:fld>
            <a:endParaRPr lang="en-US"/>
          </a:p>
        </p:txBody>
      </p:sp>
    </p:spTree>
    <p:extLst>
      <p:ext uri="{BB962C8B-B14F-4D97-AF65-F5344CB8AC3E}">
        <p14:creationId xmlns:p14="http://schemas.microsoft.com/office/powerpoint/2010/main" val="37390827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42</a:t>
            </a:fld>
            <a:endParaRPr lang="en-US"/>
          </a:p>
        </p:txBody>
      </p:sp>
    </p:spTree>
    <p:extLst>
      <p:ext uri="{BB962C8B-B14F-4D97-AF65-F5344CB8AC3E}">
        <p14:creationId xmlns:p14="http://schemas.microsoft.com/office/powerpoint/2010/main" val="28253596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44</a:t>
            </a:fld>
            <a:endParaRPr lang="en-US"/>
          </a:p>
        </p:txBody>
      </p:sp>
    </p:spTree>
    <p:extLst>
      <p:ext uri="{BB962C8B-B14F-4D97-AF65-F5344CB8AC3E}">
        <p14:creationId xmlns:p14="http://schemas.microsoft.com/office/powerpoint/2010/main" val="8875551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46</a:t>
            </a:fld>
            <a:endParaRPr lang="en-US"/>
          </a:p>
        </p:txBody>
      </p:sp>
    </p:spTree>
    <p:extLst>
      <p:ext uri="{BB962C8B-B14F-4D97-AF65-F5344CB8AC3E}">
        <p14:creationId xmlns:p14="http://schemas.microsoft.com/office/powerpoint/2010/main" val="6224401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52F1279-6CE4-4169-83D3-4483097B6907}" type="slidenum">
              <a:rPr lang="en-US" smtClean="0"/>
              <a:t>47</a:t>
            </a:fld>
            <a:endParaRPr lang="en-US"/>
          </a:p>
        </p:txBody>
      </p:sp>
    </p:spTree>
    <p:extLst>
      <p:ext uri="{BB962C8B-B14F-4D97-AF65-F5344CB8AC3E}">
        <p14:creationId xmlns:p14="http://schemas.microsoft.com/office/powerpoint/2010/main" val="16337551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652F1279-6CE4-4169-83D3-4483097B6907}" type="slidenum">
              <a:rPr lang="en-US" smtClean="0"/>
              <a:t>48</a:t>
            </a:fld>
            <a:endParaRPr lang="en-US"/>
          </a:p>
        </p:txBody>
      </p:sp>
    </p:spTree>
    <p:extLst>
      <p:ext uri="{BB962C8B-B14F-4D97-AF65-F5344CB8AC3E}">
        <p14:creationId xmlns:p14="http://schemas.microsoft.com/office/powerpoint/2010/main" val="37887539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8798229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52F1279-6CE4-4169-83D3-4483097B6907}" type="slidenum">
              <a:rPr lang="en-US" smtClean="0"/>
              <a:t>49</a:t>
            </a:fld>
            <a:endParaRPr lang="en-US"/>
          </a:p>
        </p:txBody>
      </p:sp>
    </p:spTree>
    <p:extLst>
      <p:ext uri="{BB962C8B-B14F-4D97-AF65-F5344CB8AC3E}">
        <p14:creationId xmlns:p14="http://schemas.microsoft.com/office/powerpoint/2010/main" val="868998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652F1279-6CE4-4169-83D3-4483097B6907}" type="slidenum">
              <a:rPr lang="en-US" smtClean="0"/>
              <a:t>50</a:t>
            </a:fld>
            <a:endParaRPr lang="en-US"/>
          </a:p>
        </p:txBody>
      </p:sp>
    </p:spTree>
    <p:extLst>
      <p:ext uri="{BB962C8B-B14F-4D97-AF65-F5344CB8AC3E}">
        <p14:creationId xmlns:p14="http://schemas.microsoft.com/office/powerpoint/2010/main" val="89416449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652F1279-6CE4-4169-83D3-4483097B6907}" type="slidenum">
              <a:rPr lang="en-US" smtClean="0"/>
              <a:t>51</a:t>
            </a:fld>
            <a:endParaRPr lang="en-US"/>
          </a:p>
        </p:txBody>
      </p:sp>
    </p:spTree>
    <p:extLst>
      <p:ext uri="{BB962C8B-B14F-4D97-AF65-F5344CB8AC3E}">
        <p14:creationId xmlns:p14="http://schemas.microsoft.com/office/powerpoint/2010/main" val="421244056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8798229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dirty="0"/>
              <a:t>طريقة تشغيل رابط اليوتيوب:</a:t>
            </a:r>
          </a:p>
          <a:p>
            <a:pPr algn="r" rtl="1"/>
            <a:r>
              <a:rPr lang="ar-SY" dirty="0"/>
              <a:t>الضغط على </a:t>
            </a:r>
            <a:r>
              <a:rPr lang="en-US" dirty="0" err="1"/>
              <a:t>CTRL+Click</a:t>
            </a:r>
            <a:endParaRPr lang="en-US" dirty="0"/>
          </a:p>
          <a:p>
            <a:endParaRPr lang="en-US" dirty="0"/>
          </a:p>
        </p:txBody>
      </p:sp>
      <p:sp>
        <p:nvSpPr>
          <p:cNvPr id="4" name="Slide Number Placeholder 3"/>
          <p:cNvSpPr>
            <a:spLocks noGrp="1"/>
          </p:cNvSpPr>
          <p:nvPr>
            <p:ph type="sldNum" sz="quarter" idx="5"/>
          </p:nvPr>
        </p:nvSpPr>
        <p:spPr/>
        <p:txBody>
          <a:bodyPr/>
          <a:lstStyle/>
          <a:p>
            <a:fld id="{652F1279-6CE4-4169-83D3-4483097B6907}" type="slidenum">
              <a:rPr lang="en-US" smtClean="0"/>
              <a:t>5</a:t>
            </a:fld>
            <a:endParaRPr lang="en-US"/>
          </a:p>
        </p:txBody>
      </p:sp>
    </p:spTree>
    <p:extLst>
      <p:ext uri="{BB962C8B-B14F-4D97-AF65-F5344CB8AC3E}">
        <p14:creationId xmlns:p14="http://schemas.microsoft.com/office/powerpoint/2010/main" val="24790107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a:t>
            </a:fld>
            <a:endParaRPr lang="en-US"/>
          </a:p>
        </p:txBody>
      </p:sp>
    </p:spTree>
    <p:extLst>
      <p:ext uri="{BB962C8B-B14F-4D97-AF65-F5344CB8AC3E}">
        <p14:creationId xmlns:p14="http://schemas.microsoft.com/office/powerpoint/2010/main" val="24330086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8</a:t>
            </a:fld>
            <a:endParaRPr lang="en-US"/>
          </a:p>
        </p:txBody>
      </p:sp>
    </p:spTree>
    <p:extLst>
      <p:ext uri="{BB962C8B-B14F-4D97-AF65-F5344CB8AC3E}">
        <p14:creationId xmlns:p14="http://schemas.microsoft.com/office/powerpoint/2010/main" val="6077933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10</a:t>
            </a:fld>
            <a:endParaRPr lang="en-US"/>
          </a:p>
        </p:txBody>
      </p:sp>
    </p:spTree>
    <p:extLst>
      <p:ext uri="{BB962C8B-B14F-4D97-AF65-F5344CB8AC3E}">
        <p14:creationId xmlns:p14="http://schemas.microsoft.com/office/powerpoint/2010/main" val="22079884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12</a:t>
            </a:fld>
            <a:endParaRPr lang="en-US"/>
          </a:p>
        </p:txBody>
      </p:sp>
    </p:spTree>
    <p:extLst>
      <p:ext uri="{BB962C8B-B14F-4D97-AF65-F5344CB8AC3E}">
        <p14:creationId xmlns:p14="http://schemas.microsoft.com/office/powerpoint/2010/main" val="8333227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14</a:t>
            </a:fld>
            <a:endParaRPr lang="en-US"/>
          </a:p>
        </p:txBody>
      </p:sp>
    </p:spTree>
    <p:extLst>
      <p:ext uri="{BB962C8B-B14F-4D97-AF65-F5344CB8AC3E}">
        <p14:creationId xmlns:p14="http://schemas.microsoft.com/office/powerpoint/2010/main" val="30640743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932426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70D1FA-C46A-3990-BBB2-F60845D2CEA4}"/>
              </a:ext>
            </a:extLst>
          </p:cNvPr>
          <p:cNvSpPr/>
          <p:nvPr userDrawn="1"/>
        </p:nvSpPr>
        <p:spPr>
          <a:xfrm>
            <a:off x="94407" y="6448691"/>
            <a:ext cx="648072" cy="552450"/>
          </a:xfrm>
          <a:prstGeom prst="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1043056" rtl="1" eaLnBrk="1" latinLnBrk="0" hangingPunct="1"/>
            <a:endParaRPr lang="x-none" b="0" i="0" dirty="0">
              <a:latin typeface="GE Dinar Two" panose="020A0503020102020204" pitchFamily="18" charset="-78"/>
            </a:endParaRPr>
          </a:p>
        </p:txBody>
      </p:sp>
      <p:sp>
        <p:nvSpPr>
          <p:cNvPr id="5" name="Slide Number Placeholder 5">
            <a:extLst>
              <a:ext uri="{FF2B5EF4-FFF2-40B4-BE49-F238E27FC236}">
                <a16:creationId xmlns:a16="http://schemas.microsoft.com/office/drawing/2014/main" id="{79F970E8-679A-A2C1-3B6C-9959A71CD127}"/>
              </a:ext>
            </a:extLst>
          </p:cNvPr>
          <p:cNvSpPr txBox="1">
            <a:spLocks/>
          </p:cNvSpPr>
          <p:nvPr userDrawn="1"/>
        </p:nvSpPr>
        <p:spPr>
          <a:xfrm flipH="1">
            <a:off x="0" y="6524097"/>
            <a:ext cx="836886" cy="401637"/>
          </a:xfrm>
          <a:prstGeom prst="rect">
            <a:avLst/>
          </a:prstGeom>
        </p:spPr>
        <p:txBody>
          <a:bodyPr vert="horz" lIns="91440" tIns="45720" rIns="91440" bIns="45720" rtlCol="0" anchor="ctr"/>
          <a:lstStyle>
            <a:defPPr>
              <a:defRPr lang="en-US"/>
            </a:defPPr>
            <a:lvl1pPr marL="0" algn="r" defTabSz="1043056" rtl="0" eaLnBrk="1" latinLnBrk="0" hangingPunct="1">
              <a:defRPr sz="1200" kern="1200">
                <a:solidFill>
                  <a:schemeClr val="tx1">
                    <a:tint val="75000"/>
                  </a:schemeClr>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algn="ctr"/>
            <a:fld id="{B1D33054-687B-B342-A45C-FF217C851E55}" type="slidenum">
              <a:rPr lang="x-none" sz="1600" b="0" i="0" smtClean="0">
                <a:solidFill>
                  <a:schemeClr val="bg1"/>
                </a:solidFill>
                <a:latin typeface="DIN Next LT Arabic" panose="020B0503020203050203" pitchFamily="34" charset="-78"/>
                <a:cs typeface="DIN Next LT Arabic" panose="020B0503020203050203" pitchFamily="34" charset="-78"/>
              </a:rPr>
              <a:pPr algn="ctr"/>
              <a:t>‹#›</a:t>
            </a:fld>
            <a:endParaRPr lang="x-none" sz="1600" b="0" i="0" dirty="0">
              <a:solidFill>
                <a:schemeClr val="bg1"/>
              </a:solidFill>
              <a:latin typeface="DIN Next LT Arabic" panose="020B0503020203050203" pitchFamily="34" charset="-78"/>
              <a:cs typeface="DIN Next LT Arabic" panose="020B0503020203050203" pitchFamily="34" charset="-78"/>
            </a:endParaRPr>
          </a:p>
        </p:txBody>
      </p:sp>
      <p:grpSp>
        <p:nvGrpSpPr>
          <p:cNvPr id="23" name="Group 22">
            <a:extLst>
              <a:ext uri="{FF2B5EF4-FFF2-40B4-BE49-F238E27FC236}">
                <a16:creationId xmlns:a16="http://schemas.microsoft.com/office/drawing/2014/main" id="{DEA4F793-E983-698C-6B61-CBD476E08FD5}"/>
              </a:ext>
            </a:extLst>
          </p:cNvPr>
          <p:cNvGrpSpPr/>
          <p:nvPr userDrawn="1"/>
        </p:nvGrpSpPr>
        <p:grpSpPr>
          <a:xfrm>
            <a:off x="0" y="0"/>
            <a:ext cx="12192000" cy="711204"/>
            <a:chOff x="0" y="1125454"/>
            <a:chExt cx="12192000" cy="914400"/>
          </a:xfrm>
        </p:grpSpPr>
        <p:sp>
          <p:nvSpPr>
            <p:cNvPr id="18" name="Freeform: Shape 17">
              <a:extLst>
                <a:ext uri="{FF2B5EF4-FFF2-40B4-BE49-F238E27FC236}">
                  <a16:creationId xmlns:a16="http://schemas.microsoft.com/office/drawing/2014/main" id="{171BDCA6-79B6-43D7-4A9D-6A28ED3C886D}"/>
                </a:ext>
              </a:extLst>
            </p:cNvPr>
            <p:cNvSpPr/>
            <p:nvPr/>
          </p:nvSpPr>
          <p:spPr>
            <a:xfrm>
              <a:off x="0" y="1125454"/>
              <a:ext cx="12191999" cy="873160"/>
            </a:xfrm>
            <a:custGeom>
              <a:avLst/>
              <a:gdLst>
                <a:gd name="connsiteX0" fmla="*/ 0 w 12191999"/>
                <a:gd name="connsiteY0" fmla="*/ 0 h 873160"/>
                <a:gd name="connsiteX1" fmla="*/ 12191999 w 12191999"/>
                <a:gd name="connsiteY1" fmla="*/ 0 h 873160"/>
                <a:gd name="connsiteX2" fmla="*/ 12191999 w 12191999"/>
                <a:gd name="connsiteY2" fmla="*/ 873160 h 873160"/>
                <a:gd name="connsiteX3" fmla="*/ 0 w 12191999"/>
                <a:gd name="connsiteY3" fmla="*/ 873160 h 873160"/>
                <a:gd name="connsiteX4" fmla="*/ 0 w 12191999"/>
                <a:gd name="connsiteY4" fmla="*/ 0 h 873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873160">
                  <a:moveTo>
                    <a:pt x="0" y="0"/>
                  </a:moveTo>
                  <a:lnTo>
                    <a:pt x="12191999" y="0"/>
                  </a:lnTo>
                  <a:lnTo>
                    <a:pt x="12191999" y="873160"/>
                  </a:lnTo>
                  <a:lnTo>
                    <a:pt x="0" y="873160"/>
                  </a:lnTo>
                  <a:lnTo>
                    <a:pt x="0" y="0"/>
                  </a:lnTo>
                  <a:close/>
                </a:path>
              </a:pathLst>
            </a:custGeom>
            <a:solidFill>
              <a:srgbClr val="16848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Freeform: Shape 8">
              <a:extLst>
                <a:ext uri="{FF2B5EF4-FFF2-40B4-BE49-F238E27FC236}">
                  <a16:creationId xmlns:a16="http://schemas.microsoft.com/office/drawing/2014/main" id="{8E197AAC-ED12-1D1C-DE8C-6A20DD67FE8C}"/>
                </a:ext>
              </a:extLst>
            </p:cNvPr>
            <p:cNvSpPr/>
            <p:nvPr/>
          </p:nvSpPr>
          <p:spPr>
            <a:xfrm>
              <a:off x="0" y="1789512"/>
              <a:ext cx="12192000" cy="250342"/>
            </a:xfrm>
            <a:custGeom>
              <a:avLst/>
              <a:gdLst>
                <a:gd name="connsiteX0" fmla="*/ 0 w 12192000"/>
                <a:gd name="connsiteY0" fmla="*/ 0 h 250342"/>
                <a:gd name="connsiteX1" fmla="*/ 12192000 w 12192000"/>
                <a:gd name="connsiteY1" fmla="*/ 0 h 250342"/>
                <a:gd name="connsiteX2" fmla="*/ 12192000 w 12192000"/>
                <a:gd name="connsiteY2" fmla="*/ 250342 h 250342"/>
                <a:gd name="connsiteX3" fmla="*/ 0 w 12192000"/>
                <a:gd name="connsiteY3" fmla="*/ 250342 h 250342"/>
                <a:gd name="connsiteX4" fmla="*/ 0 w 12192000"/>
                <a:gd name="connsiteY4" fmla="*/ 0 h 250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50342">
                  <a:moveTo>
                    <a:pt x="0" y="0"/>
                  </a:moveTo>
                  <a:lnTo>
                    <a:pt x="12192000" y="0"/>
                  </a:lnTo>
                  <a:lnTo>
                    <a:pt x="12192000" y="250342"/>
                  </a:lnTo>
                  <a:lnTo>
                    <a:pt x="0" y="250342"/>
                  </a:lnTo>
                  <a:lnTo>
                    <a:pt x="0" y="0"/>
                  </a:lnTo>
                  <a:close/>
                </a:path>
              </a:pathLst>
            </a:custGeom>
            <a:solidFill>
              <a:schemeClr val="bg1">
                <a:lumMod val="65000"/>
              </a:schemeClr>
            </a:solidFill>
            <a:ln>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1" fromWordArt="0" anchor="ctr" anchorCtr="0" forceAA="0" compatLnSpc="1">
              <a:prstTxWarp prst="textNoShape">
                <a:avLst/>
              </a:prstTxWarp>
              <a:noAutofit/>
            </a:bodyPr>
            <a:lstStyle/>
            <a:p>
              <a:endParaRPr lang="en-US"/>
            </a:p>
          </p:txBody>
        </p:sp>
      </p:grpSp>
      <p:pic>
        <p:nvPicPr>
          <p:cNvPr id="3" name="صورة 2">
            <a:extLst>
              <a:ext uri="{FF2B5EF4-FFF2-40B4-BE49-F238E27FC236}">
                <a16:creationId xmlns:a16="http://schemas.microsoft.com/office/drawing/2014/main" id="{09629AE5-CA4B-7C62-D848-AE60DC70A28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6886" y="6610508"/>
            <a:ext cx="1563559" cy="228814"/>
          </a:xfrm>
          <a:prstGeom prst="rect">
            <a:avLst/>
          </a:prstGeom>
        </p:spPr>
      </p:pic>
    </p:spTree>
    <p:extLst>
      <p:ext uri="{BB962C8B-B14F-4D97-AF65-F5344CB8AC3E}">
        <p14:creationId xmlns:p14="http://schemas.microsoft.com/office/powerpoint/2010/main" val="14583943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con sets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E4C7D9-D61A-BE49-8F1C-599E0D61FB57}"/>
              </a:ext>
            </a:extLst>
          </p:cNvPr>
          <p:cNvSpPr/>
          <p:nvPr userDrawn="1"/>
        </p:nvSpPr>
        <p:spPr>
          <a:xfrm>
            <a:off x="0" y="0"/>
            <a:ext cx="12192000" cy="6858000"/>
          </a:xfrm>
          <a:prstGeom prst="rect">
            <a:avLst/>
          </a:prstGeom>
          <a:solidFill>
            <a:srgbClr val="50A3A7"/>
          </a:solidFill>
          <a:ln>
            <a:solidFill>
              <a:srgbClr val="50A3A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367658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5311501"/>
      </p:ext>
    </p:extLst>
  </p:cSld>
  <p:clrMap bg1="lt1" tx1="dk1" bg2="lt2" tx2="dk2" accent1="accent1" accent2="accent2" accent3="accent3" accent4="accent4" accent5="accent5" accent6="accent6" hlink="hlink" folHlink="folHlink"/>
  <p:sldLayoutIdLst>
    <p:sldLayoutId id="2147483652" r:id="rId1"/>
    <p:sldLayoutId id="2147483654" r:id="rId2"/>
    <p:sldLayoutId id="2147483672"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sv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microsoft.com/office/2007/relationships/hdphoto" Target="../media/hdphoto5.wdp"/><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8.png"/><Relationship Id="rId4" Type="http://schemas.microsoft.com/office/2007/relationships/hdphoto" Target="../media/hdphoto6.wdp"/></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microsoft.com/office/2007/relationships/hdphoto" Target="../media/hdphoto7.wdp"/></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microsoft.com/office/2007/relationships/hdphoto" Target="../media/hdphoto3.wdp"/><Relationship Id="rId5" Type="http://schemas.openxmlformats.org/officeDocument/2006/relationships/image" Target="../media/image5.png"/><Relationship Id="rId4" Type="http://schemas.microsoft.com/office/2007/relationships/hdphoto" Target="../media/hdphoto2.wdp"/></Relationships>
</file>

<file path=ppt/slides/_rels/slide26.xml.rels><?xml version="1.0" encoding="UTF-8" standalone="yes"?>
<Relationships xmlns="http://schemas.openxmlformats.org/package/2006/relationships"><Relationship Id="rId3" Type="http://schemas.openxmlformats.org/officeDocument/2006/relationships/hyperlink" Target="https://youtu.be/eBOebZQkAqs?si=FGv1IPBDE7mD0OF6"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7.png"/><Relationship Id="rId1" Type="http://schemas.openxmlformats.org/officeDocument/2006/relationships/slideLayout" Target="../slideLayouts/slideLayout2.xml"/><Relationship Id="rId4" Type="http://schemas.microsoft.com/office/2007/relationships/hdphoto" Target="../media/hdphoto8.wdp"/></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3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42.png"/></Relationships>
</file>

<file path=ppt/slides/_rels/slide3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microsoft.com/office/2007/relationships/hdphoto" Target="../media/hdphoto3.wdp"/><Relationship Id="rId5" Type="http://schemas.openxmlformats.org/officeDocument/2006/relationships/image" Target="../media/image5.png"/><Relationship Id="rId4" Type="http://schemas.microsoft.com/office/2007/relationships/hdphoto" Target="../media/hdphoto2.wdp"/></Relationships>
</file>

<file path=ppt/slides/_rels/slide4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45.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image" Target="../media/image49.png"/><Relationship Id="rId1" Type="http://schemas.openxmlformats.org/officeDocument/2006/relationships/slideLayout" Target="../slideLayouts/slideLayout2.xml"/><Relationship Id="rId6" Type="http://schemas.openxmlformats.org/officeDocument/2006/relationships/image" Target="../media/image53.svg"/><Relationship Id="rId11" Type="http://schemas.openxmlformats.org/officeDocument/2006/relationships/image" Target="../media/image58.png"/><Relationship Id="rId5" Type="http://schemas.openxmlformats.org/officeDocument/2006/relationships/image" Target="../media/image52.png"/><Relationship Id="rId10" Type="http://schemas.openxmlformats.org/officeDocument/2006/relationships/image" Target="../media/image57.png"/><Relationship Id="rId4" Type="http://schemas.openxmlformats.org/officeDocument/2006/relationships/image" Target="../media/image51.svg"/><Relationship Id="rId9" Type="http://schemas.openxmlformats.org/officeDocument/2006/relationships/image" Target="../media/image56.svg"/></Relationships>
</file>

<file path=ppt/slides/_rels/slide4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microsoft.com/office/2007/relationships/hdphoto" Target="../media/hdphoto7.wdp"/></Relationships>
</file>

<file path=ppt/slides/_rels/slide4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4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4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5.xml.rels><?xml version="1.0" encoding="UTF-8" standalone="yes"?>
<Relationships xmlns="http://schemas.openxmlformats.org/package/2006/relationships"><Relationship Id="rId3" Type="http://schemas.openxmlformats.org/officeDocument/2006/relationships/hyperlink" Target="https://youtu.be/oo7pdXVFpbA?si=7ggtoPH9Xgq-yqCP"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5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working on a computer&#10;&#10;Description automatically generated">
            <a:extLst>
              <a:ext uri="{FF2B5EF4-FFF2-40B4-BE49-F238E27FC236}">
                <a16:creationId xmlns:a16="http://schemas.microsoft.com/office/drawing/2014/main" id="{4DFCC1DF-EF0F-C84D-1A9C-0C574A4680AB}"/>
              </a:ext>
            </a:extLst>
          </p:cNvPr>
          <p:cNvPicPr>
            <a:picLocks noChangeAspect="1"/>
          </p:cNvPicPr>
          <p:nvPr/>
        </p:nvPicPr>
        <p:blipFill rotWithShape="1">
          <a:blip r:embed="rId3">
            <a:extLst>
              <a:ext uri="{28A0092B-C50C-407E-A947-70E740481C1C}">
                <a14:useLocalDpi xmlns:a14="http://schemas.microsoft.com/office/drawing/2010/main" val="0"/>
              </a:ext>
            </a:extLst>
          </a:blip>
          <a:srcRect l="9392" t="19490" r="9048" b="11693"/>
          <a:stretch/>
        </p:blipFill>
        <p:spPr>
          <a:xfrm>
            <a:off x="0" y="0"/>
            <a:ext cx="12192000" cy="6858000"/>
          </a:xfrm>
          <a:prstGeom prst="rect">
            <a:avLst/>
          </a:prstGeom>
        </p:spPr>
      </p:pic>
      <p:sp>
        <p:nvSpPr>
          <p:cNvPr id="4" name="TextBox 3">
            <a:extLst>
              <a:ext uri="{FF2B5EF4-FFF2-40B4-BE49-F238E27FC236}">
                <a16:creationId xmlns:a16="http://schemas.microsoft.com/office/drawing/2014/main" id="{ED0A40ED-FD91-2472-735C-F10E6D75EBF7}"/>
              </a:ext>
            </a:extLst>
          </p:cNvPr>
          <p:cNvSpPr txBox="1"/>
          <p:nvPr/>
        </p:nvSpPr>
        <p:spPr>
          <a:xfrm>
            <a:off x="599607" y="2413416"/>
            <a:ext cx="5636302" cy="2862322"/>
          </a:xfrm>
          <a:prstGeom prst="rect">
            <a:avLst/>
          </a:prstGeom>
          <a:noFill/>
        </p:spPr>
        <p:txBody>
          <a:bodyPr wrap="square" rtlCol="0">
            <a:spAutoFit/>
          </a:bodyPr>
          <a:lstStyle/>
          <a:p>
            <a:pPr algn="ctr"/>
            <a:r>
              <a:rPr lang="ar-SY" sz="6000" b="1"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rPr>
              <a:t>الذكاء الاصطناعي في بيئة العمل للقطاع الحكومي</a:t>
            </a:r>
            <a:endParaRPr lang="en-US" sz="6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a:p>
            <a:pPr algn="ctr"/>
            <a:endParaRPr lang="en-US" sz="6000" dirty="0">
              <a:solidFill>
                <a:schemeClr val="bg1"/>
              </a:solidFill>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23456298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35">
            <a:extLst>
              <a:ext uri="{FF2B5EF4-FFF2-40B4-BE49-F238E27FC236}">
                <a16:creationId xmlns:a16="http://schemas.microsoft.com/office/drawing/2014/main" id="{062B2AD2-8F75-90C8-9209-23879F2477DB}"/>
              </a:ext>
            </a:extLst>
          </p:cNvPr>
          <p:cNvGrpSpPr/>
          <p:nvPr/>
        </p:nvGrpSpPr>
        <p:grpSpPr>
          <a:xfrm>
            <a:off x="4341114" y="2154717"/>
            <a:ext cx="3645822" cy="1936023"/>
            <a:chOff x="4341114" y="2154717"/>
            <a:chExt cx="3645822" cy="1936023"/>
          </a:xfrm>
        </p:grpSpPr>
        <p:sp>
          <p:nvSpPr>
            <p:cNvPr id="20" name="Freeform 22">
              <a:extLst>
                <a:ext uri="{FF2B5EF4-FFF2-40B4-BE49-F238E27FC236}">
                  <a16:creationId xmlns:a16="http://schemas.microsoft.com/office/drawing/2014/main" id="{365AA2B9-C945-7106-E02C-A36E4A966A70}"/>
                </a:ext>
              </a:extLst>
            </p:cNvPr>
            <p:cNvSpPr/>
            <p:nvPr/>
          </p:nvSpPr>
          <p:spPr>
            <a:xfrm>
              <a:off x="7569170" y="2154717"/>
              <a:ext cx="417766" cy="879840"/>
            </a:xfrm>
            <a:custGeom>
              <a:avLst/>
              <a:gdLst>
                <a:gd name="connsiteX0" fmla="*/ 60280 w 62400"/>
                <a:gd name="connsiteY0" fmla="*/ 70631 h 131418"/>
                <a:gd name="connsiteX1" fmla="*/ 50233 w 62400"/>
                <a:gd name="connsiteY1" fmla="*/ 4556 h 131418"/>
                <a:gd name="connsiteX2" fmla="*/ 0 w 62400"/>
                <a:gd name="connsiteY2" fmla="*/ 131419 h 131418"/>
                <a:gd name="connsiteX3" fmla="*/ 60280 w 62400"/>
                <a:gd name="connsiteY3" fmla="*/ 70631 h 131418"/>
              </a:gdLst>
              <a:ahLst/>
              <a:cxnLst>
                <a:cxn ang="0">
                  <a:pos x="connsiteX0" y="connsiteY0"/>
                </a:cxn>
                <a:cxn ang="0">
                  <a:pos x="connsiteX1" y="connsiteY1"/>
                </a:cxn>
                <a:cxn ang="0">
                  <a:pos x="connsiteX2" y="connsiteY2"/>
                </a:cxn>
                <a:cxn ang="0">
                  <a:pos x="connsiteX3" y="connsiteY3"/>
                </a:cxn>
              </a:cxnLst>
              <a:rect l="l" t="t" r="r" b="b"/>
              <a:pathLst>
                <a:path w="62400" h="131418">
                  <a:moveTo>
                    <a:pt x="60280" y="70631"/>
                  </a:moveTo>
                  <a:cubicBezTo>
                    <a:pt x="60280" y="70631"/>
                    <a:pt x="69269" y="37858"/>
                    <a:pt x="50233" y="4556"/>
                  </a:cubicBezTo>
                  <a:cubicBezTo>
                    <a:pt x="31197" y="-28745"/>
                    <a:pt x="0" y="131419"/>
                    <a:pt x="0" y="131419"/>
                  </a:cubicBezTo>
                  <a:cubicBezTo>
                    <a:pt x="0" y="131419"/>
                    <a:pt x="32255" y="123490"/>
                    <a:pt x="60280" y="70631"/>
                  </a:cubicBezTo>
                  <a:close/>
                </a:path>
              </a:pathLst>
            </a:custGeom>
            <a:solidFill>
              <a:srgbClr val="168489"/>
            </a:solidFill>
            <a:ln w="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rgbClr val="000000"/>
                </a:solidFill>
                <a:effectLst/>
                <a:uLnTx/>
                <a:uFillTx/>
              </a:endParaRPr>
            </a:p>
          </p:txBody>
        </p:sp>
        <p:sp>
          <p:nvSpPr>
            <p:cNvPr id="21" name="Freeform 24">
              <a:extLst>
                <a:ext uri="{FF2B5EF4-FFF2-40B4-BE49-F238E27FC236}">
                  <a16:creationId xmlns:a16="http://schemas.microsoft.com/office/drawing/2014/main" id="{6DBBD47C-6705-8078-1D24-09153E2B01C8}"/>
                </a:ext>
              </a:extLst>
            </p:cNvPr>
            <p:cNvSpPr/>
            <p:nvPr/>
          </p:nvSpPr>
          <p:spPr>
            <a:xfrm>
              <a:off x="4341114" y="2618550"/>
              <a:ext cx="3637003" cy="1472190"/>
            </a:xfrm>
            <a:custGeom>
              <a:avLst/>
              <a:gdLst>
                <a:gd name="connsiteX0" fmla="*/ 462342 w 543244"/>
                <a:gd name="connsiteY0" fmla="*/ 219895 h 219895"/>
                <a:gd name="connsiteX1" fmla="*/ 66291 w 543244"/>
                <a:gd name="connsiteY1" fmla="*/ 219895 h 219895"/>
                <a:gd name="connsiteX2" fmla="*/ 3896 w 543244"/>
                <a:gd name="connsiteY2" fmla="*/ 73475 h 219895"/>
                <a:gd name="connsiteX3" fmla="*/ 21345 w 543244"/>
                <a:gd name="connsiteY3" fmla="*/ 14272 h 219895"/>
                <a:gd name="connsiteX4" fmla="*/ 85856 w 543244"/>
                <a:gd name="connsiteY4" fmla="*/ 1057 h 219895"/>
                <a:gd name="connsiteX5" fmla="*/ 470802 w 543244"/>
                <a:gd name="connsiteY5" fmla="*/ 48102 h 219895"/>
                <a:gd name="connsiteX6" fmla="*/ 543245 w 543244"/>
                <a:gd name="connsiteY6" fmla="*/ 0 h 219895"/>
                <a:gd name="connsiteX7" fmla="*/ 462871 w 543244"/>
                <a:gd name="connsiteY7" fmla="*/ 219895 h 219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3244" h="219895">
                  <a:moveTo>
                    <a:pt x="462342" y="219895"/>
                  </a:moveTo>
                  <a:lnTo>
                    <a:pt x="66291" y="219895"/>
                  </a:lnTo>
                  <a:lnTo>
                    <a:pt x="3896" y="73475"/>
                  </a:lnTo>
                  <a:cubicBezTo>
                    <a:pt x="-5094" y="52331"/>
                    <a:pt x="1781" y="26958"/>
                    <a:pt x="21345" y="14272"/>
                  </a:cubicBezTo>
                  <a:cubicBezTo>
                    <a:pt x="35622" y="4757"/>
                    <a:pt x="56244" y="-1586"/>
                    <a:pt x="85856" y="1057"/>
                  </a:cubicBezTo>
                  <a:cubicBezTo>
                    <a:pt x="160413" y="7929"/>
                    <a:pt x="421097" y="48102"/>
                    <a:pt x="470802" y="48102"/>
                  </a:cubicBezTo>
                  <a:cubicBezTo>
                    <a:pt x="520507" y="48102"/>
                    <a:pt x="543245" y="0"/>
                    <a:pt x="543245" y="0"/>
                  </a:cubicBezTo>
                  <a:lnTo>
                    <a:pt x="462871" y="219895"/>
                  </a:lnTo>
                  <a:close/>
                </a:path>
              </a:pathLst>
            </a:custGeom>
            <a:solidFill>
              <a:srgbClr val="50A3A7"/>
            </a:solidFill>
            <a:ln w="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srgbClr val="000000"/>
                </a:solidFill>
                <a:effectLst/>
                <a:uLnTx/>
                <a:uFillTx/>
              </a:endParaRPr>
            </a:p>
          </p:txBody>
        </p:sp>
        <p:sp>
          <p:nvSpPr>
            <p:cNvPr id="26" name="Freeform 29">
              <a:extLst>
                <a:ext uri="{FF2B5EF4-FFF2-40B4-BE49-F238E27FC236}">
                  <a16:creationId xmlns:a16="http://schemas.microsoft.com/office/drawing/2014/main" id="{FCD0B59D-B508-0095-07BB-5ECE101FECBF}"/>
                </a:ext>
              </a:extLst>
            </p:cNvPr>
            <p:cNvSpPr/>
            <p:nvPr/>
          </p:nvSpPr>
          <p:spPr>
            <a:xfrm>
              <a:off x="4411289" y="2710566"/>
              <a:ext cx="538095" cy="537914"/>
            </a:xfrm>
            <a:custGeom>
              <a:avLst/>
              <a:gdLst>
                <a:gd name="connsiteX0" fmla="*/ 80373 w 80373"/>
                <a:gd name="connsiteY0" fmla="*/ 40173 h 80346"/>
                <a:gd name="connsiteX1" fmla="*/ 40187 w 80373"/>
                <a:gd name="connsiteY1" fmla="*/ 80346 h 80346"/>
                <a:gd name="connsiteX2" fmla="*/ 0 w 80373"/>
                <a:gd name="connsiteY2" fmla="*/ 40173 h 80346"/>
                <a:gd name="connsiteX3" fmla="*/ 40187 w 80373"/>
                <a:gd name="connsiteY3" fmla="*/ 0 h 80346"/>
                <a:gd name="connsiteX4" fmla="*/ 80373 w 80373"/>
                <a:gd name="connsiteY4" fmla="*/ 40173 h 803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373" h="80346">
                  <a:moveTo>
                    <a:pt x="80373" y="40173"/>
                  </a:moveTo>
                  <a:cubicBezTo>
                    <a:pt x="80373" y="62360"/>
                    <a:pt x="62381" y="80346"/>
                    <a:pt x="40187" y="80346"/>
                  </a:cubicBezTo>
                  <a:cubicBezTo>
                    <a:pt x="17992" y="80346"/>
                    <a:pt x="0" y="62360"/>
                    <a:pt x="0" y="40173"/>
                  </a:cubicBezTo>
                  <a:cubicBezTo>
                    <a:pt x="0" y="17986"/>
                    <a:pt x="17992" y="0"/>
                    <a:pt x="40187" y="0"/>
                  </a:cubicBezTo>
                  <a:cubicBezTo>
                    <a:pt x="62381" y="0"/>
                    <a:pt x="80373" y="17986"/>
                    <a:pt x="80373" y="40173"/>
                  </a:cubicBezTo>
                  <a:close/>
                </a:path>
              </a:pathLst>
            </a:custGeom>
            <a:solidFill>
              <a:srgbClr val="FFFFFF"/>
            </a:solidFill>
            <a:ln w="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rgbClr val="000000"/>
                </a:solidFill>
                <a:effectLst/>
                <a:uLnTx/>
                <a:uFillTx/>
              </a:endParaRPr>
            </a:p>
          </p:txBody>
        </p:sp>
        <p:sp>
          <p:nvSpPr>
            <p:cNvPr id="28" name="TextBox 27">
              <a:extLst>
                <a:ext uri="{FF2B5EF4-FFF2-40B4-BE49-F238E27FC236}">
                  <a16:creationId xmlns:a16="http://schemas.microsoft.com/office/drawing/2014/main" id="{0E3CCB58-F235-2BDC-E81E-B6F067824C4B}"/>
                </a:ext>
              </a:extLst>
            </p:cNvPr>
            <p:cNvSpPr txBox="1"/>
            <p:nvPr/>
          </p:nvSpPr>
          <p:spPr>
            <a:xfrm>
              <a:off x="4349491" y="2817941"/>
              <a:ext cx="661693" cy="323165"/>
            </a:xfrm>
            <a:prstGeom prst="rect">
              <a:avLst/>
            </a:prstGeom>
            <a:noFill/>
          </p:spPr>
          <p:txBody>
            <a:bodyPr wrap="square" lIns="0" rIns="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500" b="1" i="0" u="none" strike="noStrike" kern="0" cap="none" spc="0" normalizeH="0" baseline="0" noProof="1">
                  <a:ln>
                    <a:noFill/>
                  </a:ln>
                  <a:solidFill>
                    <a:srgbClr val="001F33"/>
                  </a:solidFill>
                  <a:effectLst/>
                  <a:uLnTx/>
                  <a:uFillTx/>
                </a:rPr>
                <a:t>03</a:t>
              </a:r>
            </a:p>
          </p:txBody>
        </p:sp>
        <p:sp>
          <p:nvSpPr>
            <p:cNvPr id="32" name="TextBox 31">
              <a:extLst>
                <a:ext uri="{FF2B5EF4-FFF2-40B4-BE49-F238E27FC236}">
                  <a16:creationId xmlns:a16="http://schemas.microsoft.com/office/drawing/2014/main" id="{EE095824-A38B-26EF-88E2-CDA45F7EAC72}"/>
                </a:ext>
              </a:extLst>
            </p:cNvPr>
            <p:cNvSpPr txBox="1"/>
            <p:nvPr/>
          </p:nvSpPr>
          <p:spPr>
            <a:xfrm>
              <a:off x="5112346" y="3139861"/>
              <a:ext cx="2213471" cy="434734"/>
            </a:xfrm>
            <a:prstGeom prst="rect">
              <a:avLst/>
            </a:prstGeom>
            <a:noFill/>
          </p:spPr>
          <p:txBody>
            <a:bodyPr wrap="square" lIns="0" rIns="0" rtlCol="0" anchor="t">
              <a:spAutoFit/>
            </a:bodyPr>
            <a:lstStyle/>
            <a:p>
              <a:pPr algn="ctr">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الذكاء الاصطناعي الفائق </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a:t>
              </a: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أنواع الذكاء الاصطناعي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35" name="Group 34">
            <a:extLst>
              <a:ext uri="{FF2B5EF4-FFF2-40B4-BE49-F238E27FC236}">
                <a16:creationId xmlns:a16="http://schemas.microsoft.com/office/drawing/2014/main" id="{C0D44D7F-1CA2-B5E4-F319-BFEDD4D6D986}"/>
              </a:ext>
            </a:extLst>
          </p:cNvPr>
          <p:cNvGrpSpPr/>
          <p:nvPr/>
        </p:nvGrpSpPr>
        <p:grpSpPr>
          <a:xfrm>
            <a:off x="4553203" y="3349206"/>
            <a:ext cx="3170290" cy="1672269"/>
            <a:chOff x="4553203" y="3349206"/>
            <a:chExt cx="3170290" cy="1672269"/>
          </a:xfrm>
        </p:grpSpPr>
        <p:sp>
          <p:nvSpPr>
            <p:cNvPr id="19" name="Freeform 21">
              <a:extLst>
                <a:ext uri="{FF2B5EF4-FFF2-40B4-BE49-F238E27FC236}">
                  <a16:creationId xmlns:a16="http://schemas.microsoft.com/office/drawing/2014/main" id="{CF4CB194-87BD-3701-AFA5-51FBD1F3A5B6}"/>
                </a:ext>
              </a:extLst>
            </p:cNvPr>
            <p:cNvSpPr/>
            <p:nvPr/>
          </p:nvSpPr>
          <p:spPr>
            <a:xfrm>
              <a:off x="7360177" y="3349206"/>
              <a:ext cx="363316" cy="766313"/>
            </a:xfrm>
            <a:custGeom>
              <a:avLst/>
              <a:gdLst>
                <a:gd name="connsiteX0" fmla="*/ 52349 w 54267"/>
                <a:gd name="connsiteY0" fmla="*/ 61602 h 114461"/>
                <a:gd name="connsiteX1" fmla="*/ 43888 w 54267"/>
                <a:gd name="connsiteY1" fmla="*/ 3985 h 114461"/>
                <a:gd name="connsiteX2" fmla="*/ 0 w 54267"/>
                <a:gd name="connsiteY2" fmla="*/ 114461 h 114461"/>
                <a:gd name="connsiteX3" fmla="*/ 52349 w 54267"/>
                <a:gd name="connsiteY3" fmla="*/ 61602 h 114461"/>
              </a:gdLst>
              <a:ahLst/>
              <a:cxnLst>
                <a:cxn ang="0">
                  <a:pos x="connsiteX0" y="connsiteY0"/>
                </a:cxn>
                <a:cxn ang="0">
                  <a:pos x="connsiteX1" y="connsiteY1"/>
                </a:cxn>
                <a:cxn ang="0">
                  <a:pos x="connsiteX2" y="connsiteY2"/>
                </a:cxn>
                <a:cxn ang="0">
                  <a:pos x="connsiteX3" y="connsiteY3"/>
                </a:cxn>
              </a:cxnLst>
              <a:rect l="l" t="t" r="r" b="b"/>
              <a:pathLst>
                <a:path w="54267" h="114461">
                  <a:moveTo>
                    <a:pt x="52349" y="61602"/>
                  </a:moveTo>
                  <a:cubicBezTo>
                    <a:pt x="52349" y="61602"/>
                    <a:pt x="60280" y="33057"/>
                    <a:pt x="43888" y="3985"/>
                  </a:cubicBezTo>
                  <a:cubicBezTo>
                    <a:pt x="27496" y="-25088"/>
                    <a:pt x="0" y="114461"/>
                    <a:pt x="0" y="114461"/>
                  </a:cubicBezTo>
                  <a:cubicBezTo>
                    <a:pt x="0" y="114461"/>
                    <a:pt x="28025" y="107589"/>
                    <a:pt x="52349" y="61602"/>
                  </a:cubicBezTo>
                  <a:close/>
                </a:path>
              </a:pathLst>
            </a:custGeom>
            <a:solidFill>
              <a:srgbClr val="FFCC66"/>
            </a:solidFill>
            <a:ln w="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rgbClr val="000000"/>
                </a:solidFill>
                <a:effectLst/>
                <a:uLnTx/>
                <a:uFillTx/>
              </a:endParaRPr>
            </a:p>
          </p:txBody>
        </p:sp>
        <p:sp>
          <p:nvSpPr>
            <p:cNvPr id="22" name="Freeform 25">
              <a:extLst>
                <a:ext uri="{FF2B5EF4-FFF2-40B4-BE49-F238E27FC236}">
                  <a16:creationId xmlns:a16="http://schemas.microsoft.com/office/drawing/2014/main" id="{B70A4AB6-B7ED-311B-4C4C-6A7C961C7B46}"/>
                </a:ext>
              </a:extLst>
            </p:cNvPr>
            <p:cNvSpPr/>
            <p:nvPr/>
          </p:nvSpPr>
          <p:spPr>
            <a:xfrm>
              <a:off x="4595771" y="3757485"/>
              <a:ext cx="3116838" cy="1263990"/>
            </a:xfrm>
            <a:custGeom>
              <a:avLst/>
              <a:gdLst>
                <a:gd name="connsiteX0" fmla="*/ 396809 w 465549"/>
                <a:gd name="connsiteY0" fmla="*/ 188798 h 188797"/>
                <a:gd name="connsiteX1" fmla="*/ 57336 w 465549"/>
                <a:gd name="connsiteY1" fmla="*/ 188798 h 188797"/>
                <a:gd name="connsiteX2" fmla="*/ 3402 w 465549"/>
                <a:gd name="connsiteY2" fmla="*/ 62992 h 188797"/>
                <a:gd name="connsiteX3" fmla="*/ 18207 w 465549"/>
                <a:gd name="connsiteY3" fmla="*/ 12247 h 188797"/>
                <a:gd name="connsiteX4" fmla="*/ 73199 w 465549"/>
                <a:gd name="connsiteY4" fmla="*/ 618 h 188797"/>
                <a:gd name="connsiteX5" fmla="*/ 403154 w 465549"/>
                <a:gd name="connsiteY5" fmla="*/ 41320 h 188797"/>
                <a:gd name="connsiteX6" fmla="*/ 465549 w 465549"/>
                <a:gd name="connsiteY6" fmla="*/ 89 h 188797"/>
                <a:gd name="connsiteX7" fmla="*/ 396280 w 465549"/>
                <a:gd name="connsiteY7" fmla="*/ 188798 h 188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5549" h="188797">
                  <a:moveTo>
                    <a:pt x="396809" y="188798"/>
                  </a:moveTo>
                  <a:lnTo>
                    <a:pt x="57336" y="188798"/>
                  </a:lnTo>
                  <a:lnTo>
                    <a:pt x="3402" y="62992"/>
                  </a:lnTo>
                  <a:cubicBezTo>
                    <a:pt x="-4530" y="44491"/>
                    <a:pt x="1815" y="22819"/>
                    <a:pt x="18207" y="12247"/>
                  </a:cubicBezTo>
                  <a:cubicBezTo>
                    <a:pt x="34599" y="1675"/>
                    <a:pt x="47819" y="-1496"/>
                    <a:pt x="73199" y="618"/>
                  </a:cubicBezTo>
                  <a:cubicBezTo>
                    <a:pt x="137181" y="6433"/>
                    <a:pt x="360852" y="41320"/>
                    <a:pt x="403154" y="41320"/>
                  </a:cubicBezTo>
                  <a:cubicBezTo>
                    <a:pt x="445456" y="41320"/>
                    <a:pt x="465549" y="89"/>
                    <a:pt x="465549" y="89"/>
                  </a:cubicBezTo>
                  <a:lnTo>
                    <a:pt x="396280" y="188798"/>
                  </a:lnTo>
                  <a:close/>
                </a:path>
              </a:pathLst>
            </a:custGeom>
            <a:solidFill>
              <a:srgbClr val="FFD966"/>
            </a:solidFill>
            <a:ln w="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rgbClr val="000000"/>
                </a:solidFill>
                <a:effectLst/>
                <a:uLnTx/>
                <a:uFillTx/>
              </a:endParaRPr>
            </a:p>
          </p:txBody>
        </p:sp>
        <p:sp>
          <p:nvSpPr>
            <p:cNvPr id="25" name="Freeform 28">
              <a:extLst>
                <a:ext uri="{FF2B5EF4-FFF2-40B4-BE49-F238E27FC236}">
                  <a16:creationId xmlns:a16="http://schemas.microsoft.com/office/drawing/2014/main" id="{F50A4A15-482C-4E46-32B0-163DEB1E0F51}"/>
                </a:ext>
              </a:extLst>
            </p:cNvPr>
            <p:cNvSpPr/>
            <p:nvPr/>
          </p:nvSpPr>
          <p:spPr>
            <a:xfrm>
              <a:off x="4650402" y="3846562"/>
              <a:ext cx="467296" cy="467135"/>
            </a:xfrm>
            <a:custGeom>
              <a:avLst/>
              <a:gdLst>
                <a:gd name="connsiteX0" fmla="*/ 69798 w 69798"/>
                <a:gd name="connsiteY0" fmla="*/ 34887 h 69774"/>
                <a:gd name="connsiteX1" fmla="*/ 34899 w 69798"/>
                <a:gd name="connsiteY1" fmla="*/ 69775 h 69774"/>
                <a:gd name="connsiteX2" fmla="*/ 0 w 69798"/>
                <a:gd name="connsiteY2" fmla="*/ 34887 h 69774"/>
                <a:gd name="connsiteX3" fmla="*/ 34899 w 69798"/>
                <a:gd name="connsiteY3" fmla="*/ 0 h 69774"/>
                <a:gd name="connsiteX4" fmla="*/ 69798 w 69798"/>
                <a:gd name="connsiteY4" fmla="*/ 34887 h 697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798" h="69774">
                  <a:moveTo>
                    <a:pt x="69798" y="34887"/>
                  </a:moveTo>
                  <a:cubicBezTo>
                    <a:pt x="69798" y="54155"/>
                    <a:pt x="54173" y="69775"/>
                    <a:pt x="34899" y="69775"/>
                  </a:cubicBezTo>
                  <a:cubicBezTo>
                    <a:pt x="15625" y="69775"/>
                    <a:pt x="0" y="54155"/>
                    <a:pt x="0" y="34887"/>
                  </a:cubicBezTo>
                  <a:cubicBezTo>
                    <a:pt x="0" y="15620"/>
                    <a:pt x="15625" y="0"/>
                    <a:pt x="34899" y="0"/>
                  </a:cubicBezTo>
                  <a:cubicBezTo>
                    <a:pt x="54173" y="0"/>
                    <a:pt x="69798" y="15620"/>
                    <a:pt x="69798" y="34887"/>
                  </a:cubicBezTo>
                  <a:close/>
                </a:path>
              </a:pathLst>
            </a:custGeom>
            <a:solidFill>
              <a:srgbClr val="FFFFFF"/>
            </a:solidFill>
            <a:ln w="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rgbClr val="000000"/>
                </a:solidFill>
                <a:effectLst/>
                <a:uLnTx/>
                <a:uFillTx/>
              </a:endParaRPr>
            </a:p>
          </p:txBody>
        </p:sp>
        <p:sp>
          <p:nvSpPr>
            <p:cNvPr id="29" name="TextBox 28">
              <a:extLst>
                <a:ext uri="{FF2B5EF4-FFF2-40B4-BE49-F238E27FC236}">
                  <a16:creationId xmlns:a16="http://schemas.microsoft.com/office/drawing/2014/main" id="{BA0E9C80-DD6D-A229-D71A-F9EE0510FFB1}"/>
                </a:ext>
              </a:extLst>
            </p:cNvPr>
            <p:cNvSpPr txBox="1"/>
            <p:nvPr/>
          </p:nvSpPr>
          <p:spPr>
            <a:xfrm>
              <a:off x="4553203" y="3930087"/>
              <a:ext cx="661693" cy="300082"/>
            </a:xfrm>
            <a:prstGeom prst="rect">
              <a:avLst/>
            </a:prstGeom>
            <a:noFill/>
          </p:spPr>
          <p:txBody>
            <a:bodyPr wrap="square" lIns="0" rIns="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350" b="1" i="0" u="none" strike="noStrike" kern="0" cap="none" spc="0" normalizeH="0" baseline="0" noProof="1">
                  <a:ln>
                    <a:noFill/>
                  </a:ln>
                  <a:effectLst/>
                  <a:uLnTx/>
                  <a:uFillTx/>
                </a:rPr>
                <a:t>02</a:t>
              </a:r>
            </a:p>
          </p:txBody>
        </p:sp>
        <p:sp>
          <p:nvSpPr>
            <p:cNvPr id="31" name="TextBox 30">
              <a:extLst>
                <a:ext uri="{FF2B5EF4-FFF2-40B4-BE49-F238E27FC236}">
                  <a16:creationId xmlns:a16="http://schemas.microsoft.com/office/drawing/2014/main" id="{1F37D48A-9B16-5FAF-7F4C-FDB5C9406B3A}"/>
                </a:ext>
              </a:extLst>
            </p:cNvPr>
            <p:cNvSpPr txBox="1"/>
            <p:nvPr/>
          </p:nvSpPr>
          <p:spPr>
            <a:xfrm>
              <a:off x="5090488" y="4150218"/>
              <a:ext cx="2213471" cy="434734"/>
            </a:xfrm>
            <a:prstGeom prst="rect">
              <a:avLst/>
            </a:prstGeom>
            <a:noFill/>
          </p:spPr>
          <p:txBody>
            <a:bodyPr wrap="square" lIns="0" rIns="0" rtlCol="0" anchor="t">
              <a:spAutoFit/>
            </a:bodyPr>
            <a:lstStyle/>
            <a:p>
              <a:pPr algn="ctr">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الذكاء الاصطناعي العام </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4" name="Group 33">
            <a:extLst>
              <a:ext uri="{FF2B5EF4-FFF2-40B4-BE49-F238E27FC236}">
                <a16:creationId xmlns:a16="http://schemas.microsoft.com/office/drawing/2014/main" id="{B5A49673-DD41-36A4-52F5-36B79D844F61}"/>
              </a:ext>
            </a:extLst>
          </p:cNvPr>
          <p:cNvGrpSpPr/>
          <p:nvPr/>
        </p:nvGrpSpPr>
        <p:grpSpPr>
          <a:xfrm>
            <a:off x="4761614" y="4333907"/>
            <a:ext cx="2754505" cy="1849085"/>
            <a:chOff x="4761614" y="4333907"/>
            <a:chExt cx="2754505" cy="1849085"/>
          </a:xfrm>
        </p:grpSpPr>
        <p:sp>
          <p:nvSpPr>
            <p:cNvPr id="17" name="Freeform 19">
              <a:extLst>
                <a:ext uri="{FF2B5EF4-FFF2-40B4-BE49-F238E27FC236}">
                  <a16:creationId xmlns:a16="http://schemas.microsoft.com/office/drawing/2014/main" id="{A0C28F7B-604D-A3BE-B84C-68376BD805D5}"/>
                </a:ext>
              </a:extLst>
            </p:cNvPr>
            <p:cNvSpPr/>
            <p:nvPr/>
          </p:nvSpPr>
          <p:spPr>
            <a:xfrm>
              <a:off x="4887591" y="5713820"/>
              <a:ext cx="2541806" cy="469172"/>
            </a:xfrm>
            <a:custGeom>
              <a:avLst/>
              <a:gdLst>
                <a:gd name="connsiteX0" fmla="*/ 379659 w 379659"/>
                <a:gd name="connsiteY0" fmla="*/ 24844 h 49687"/>
                <a:gd name="connsiteX1" fmla="*/ 189830 w 379659"/>
                <a:gd name="connsiteY1" fmla="*/ 49688 h 49687"/>
                <a:gd name="connsiteX2" fmla="*/ 0 w 379659"/>
                <a:gd name="connsiteY2" fmla="*/ 24844 h 49687"/>
                <a:gd name="connsiteX3" fmla="*/ 189830 w 379659"/>
                <a:gd name="connsiteY3" fmla="*/ 0 h 49687"/>
                <a:gd name="connsiteX4" fmla="*/ 379659 w 379659"/>
                <a:gd name="connsiteY4" fmla="*/ 24844 h 496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9659" h="49687">
                  <a:moveTo>
                    <a:pt x="379659" y="24844"/>
                  </a:moveTo>
                  <a:cubicBezTo>
                    <a:pt x="379659" y="38565"/>
                    <a:pt x="294670" y="49688"/>
                    <a:pt x="189830" y="49688"/>
                  </a:cubicBezTo>
                  <a:cubicBezTo>
                    <a:pt x="84990" y="49688"/>
                    <a:pt x="0" y="38565"/>
                    <a:pt x="0" y="24844"/>
                  </a:cubicBezTo>
                  <a:cubicBezTo>
                    <a:pt x="0" y="11123"/>
                    <a:pt x="84990" y="0"/>
                    <a:pt x="189830" y="0"/>
                  </a:cubicBezTo>
                  <a:cubicBezTo>
                    <a:pt x="294670" y="0"/>
                    <a:pt x="379659" y="11123"/>
                    <a:pt x="379659" y="24844"/>
                  </a:cubicBezTo>
                  <a:close/>
                </a:path>
              </a:pathLst>
            </a:custGeom>
            <a:solidFill>
              <a:srgbClr val="C7C9CB"/>
            </a:solidFill>
            <a:ln w="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rgbClr val="000000"/>
                </a:solidFill>
                <a:effectLst/>
                <a:uLnTx/>
                <a:uFillTx/>
              </a:endParaRPr>
            </a:p>
          </p:txBody>
        </p:sp>
        <p:sp>
          <p:nvSpPr>
            <p:cNvPr id="18" name="Freeform 20">
              <a:extLst>
                <a:ext uri="{FF2B5EF4-FFF2-40B4-BE49-F238E27FC236}">
                  <a16:creationId xmlns:a16="http://schemas.microsoft.com/office/drawing/2014/main" id="{A359E745-F31A-6D8D-C95C-DD0A0B598CFC}"/>
                </a:ext>
              </a:extLst>
            </p:cNvPr>
            <p:cNvSpPr/>
            <p:nvPr/>
          </p:nvSpPr>
          <p:spPr>
            <a:xfrm>
              <a:off x="7186841" y="4333907"/>
              <a:ext cx="329278" cy="693197"/>
            </a:xfrm>
            <a:custGeom>
              <a:avLst/>
              <a:gdLst>
                <a:gd name="connsiteX0" fmla="*/ 47590 w 49183"/>
                <a:gd name="connsiteY0" fmla="*/ 55967 h 103540"/>
                <a:gd name="connsiteX1" fmla="*/ 39658 w 49183"/>
                <a:gd name="connsiteY1" fmla="*/ 3636 h 103540"/>
                <a:gd name="connsiteX2" fmla="*/ 0 w 49183"/>
                <a:gd name="connsiteY2" fmla="*/ 103540 h 103540"/>
                <a:gd name="connsiteX3" fmla="*/ 47590 w 49183"/>
                <a:gd name="connsiteY3" fmla="*/ 55438 h 103540"/>
              </a:gdLst>
              <a:ahLst/>
              <a:cxnLst>
                <a:cxn ang="0">
                  <a:pos x="connsiteX0" y="connsiteY0"/>
                </a:cxn>
                <a:cxn ang="0">
                  <a:pos x="connsiteX1" y="connsiteY1"/>
                </a:cxn>
                <a:cxn ang="0">
                  <a:pos x="connsiteX2" y="connsiteY2"/>
                </a:cxn>
                <a:cxn ang="0">
                  <a:pos x="connsiteX3" y="connsiteY3"/>
                </a:cxn>
              </a:cxnLst>
              <a:rect l="l" t="t" r="r" b="b"/>
              <a:pathLst>
                <a:path w="49183" h="103540">
                  <a:moveTo>
                    <a:pt x="47590" y="55967"/>
                  </a:moveTo>
                  <a:cubicBezTo>
                    <a:pt x="47590" y="55967"/>
                    <a:pt x="54464" y="30065"/>
                    <a:pt x="39658" y="3636"/>
                  </a:cubicBezTo>
                  <a:cubicBezTo>
                    <a:pt x="24852" y="-22794"/>
                    <a:pt x="0" y="103540"/>
                    <a:pt x="0" y="103540"/>
                  </a:cubicBezTo>
                  <a:cubicBezTo>
                    <a:pt x="0" y="103540"/>
                    <a:pt x="25381" y="97197"/>
                    <a:pt x="47590" y="55438"/>
                  </a:cubicBezTo>
                  <a:close/>
                </a:path>
              </a:pathLst>
            </a:custGeom>
            <a:solidFill>
              <a:schemeClr val="bg1">
                <a:lumMod val="65000"/>
              </a:schemeClr>
            </a:solidFill>
            <a:ln w="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rgbClr val="000000"/>
                </a:solidFill>
                <a:effectLst/>
                <a:uLnTx/>
                <a:uFillTx/>
              </a:endParaRPr>
            </a:p>
          </p:txBody>
        </p:sp>
        <p:sp>
          <p:nvSpPr>
            <p:cNvPr id="23" name="Freeform 26">
              <a:extLst>
                <a:ext uri="{FF2B5EF4-FFF2-40B4-BE49-F238E27FC236}">
                  <a16:creationId xmlns:a16="http://schemas.microsoft.com/office/drawing/2014/main" id="{B3F11431-F7A2-DFEC-D051-1A308DB87879}"/>
                </a:ext>
              </a:extLst>
            </p:cNvPr>
            <p:cNvSpPr/>
            <p:nvPr/>
          </p:nvSpPr>
          <p:spPr>
            <a:xfrm>
              <a:off x="4807392" y="4702299"/>
              <a:ext cx="2699888" cy="1264071"/>
            </a:xfrm>
            <a:custGeom>
              <a:avLst/>
              <a:gdLst>
                <a:gd name="connsiteX0" fmla="*/ 344577 w 403271"/>
                <a:gd name="connsiteY0" fmla="*/ 159737 h 188809"/>
                <a:gd name="connsiteX1" fmla="*/ 303333 w 403271"/>
                <a:gd name="connsiteY1" fmla="*/ 188810 h 188809"/>
                <a:gd name="connsiteX2" fmla="*/ 89180 w 403271"/>
                <a:gd name="connsiteY2" fmla="*/ 188810 h 188809"/>
                <a:gd name="connsiteX3" fmla="*/ 48993 w 403271"/>
                <a:gd name="connsiteY3" fmla="*/ 162380 h 188809"/>
                <a:gd name="connsiteX4" fmla="*/ 2990 w 403271"/>
                <a:gd name="connsiteY4" fmla="*/ 54547 h 188809"/>
                <a:gd name="connsiteX5" fmla="*/ 15680 w 403271"/>
                <a:gd name="connsiteY5" fmla="*/ 10674 h 188809"/>
                <a:gd name="connsiteX6" fmla="*/ 63270 w 403271"/>
                <a:gd name="connsiteY6" fmla="*/ 630 h 188809"/>
                <a:gd name="connsiteX7" fmla="*/ 349336 w 403271"/>
                <a:gd name="connsiteY7" fmla="*/ 35517 h 188809"/>
                <a:gd name="connsiteX8" fmla="*/ 403271 w 403271"/>
                <a:gd name="connsiteY8" fmla="*/ 102 h 188809"/>
                <a:gd name="connsiteX9" fmla="*/ 344577 w 403271"/>
                <a:gd name="connsiteY9" fmla="*/ 160265 h 188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3271" h="188809">
                  <a:moveTo>
                    <a:pt x="344577" y="159737"/>
                  </a:moveTo>
                  <a:cubicBezTo>
                    <a:pt x="338232" y="177181"/>
                    <a:pt x="321840" y="188810"/>
                    <a:pt x="303333" y="188810"/>
                  </a:cubicBezTo>
                  <a:lnTo>
                    <a:pt x="89180" y="188810"/>
                  </a:lnTo>
                  <a:cubicBezTo>
                    <a:pt x="71731" y="188810"/>
                    <a:pt x="55867" y="178238"/>
                    <a:pt x="48993" y="162380"/>
                  </a:cubicBezTo>
                  <a:lnTo>
                    <a:pt x="2990" y="54547"/>
                  </a:lnTo>
                  <a:cubicBezTo>
                    <a:pt x="-3884" y="38689"/>
                    <a:pt x="1403" y="19659"/>
                    <a:pt x="15680" y="10674"/>
                  </a:cubicBezTo>
                  <a:cubicBezTo>
                    <a:pt x="29957" y="1687"/>
                    <a:pt x="41590" y="-1484"/>
                    <a:pt x="63270" y="630"/>
                  </a:cubicBezTo>
                  <a:cubicBezTo>
                    <a:pt x="118791" y="5916"/>
                    <a:pt x="312322" y="35517"/>
                    <a:pt x="349336" y="35517"/>
                  </a:cubicBezTo>
                  <a:cubicBezTo>
                    <a:pt x="386351" y="35517"/>
                    <a:pt x="403271" y="102"/>
                    <a:pt x="403271" y="102"/>
                  </a:cubicBezTo>
                  <a:lnTo>
                    <a:pt x="344577" y="160265"/>
                  </a:lnTo>
                  <a:close/>
                </a:path>
              </a:pathLst>
            </a:custGeom>
            <a:solidFill>
              <a:srgbClr val="9FCFD1"/>
            </a:solidFill>
            <a:ln w="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rgbClr val="000000"/>
                </a:solidFill>
                <a:effectLst/>
                <a:uLnTx/>
                <a:uFillTx/>
              </a:endParaRPr>
            </a:p>
          </p:txBody>
        </p:sp>
        <p:sp>
          <p:nvSpPr>
            <p:cNvPr id="24" name="Freeform 27">
              <a:extLst>
                <a:ext uri="{FF2B5EF4-FFF2-40B4-BE49-F238E27FC236}">
                  <a16:creationId xmlns:a16="http://schemas.microsoft.com/office/drawing/2014/main" id="{4DF44239-04BD-6960-0582-02930F9F543C}"/>
                </a:ext>
              </a:extLst>
            </p:cNvPr>
            <p:cNvSpPr/>
            <p:nvPr/>
          </p:nvSpPr>
          <p:spPr>
            <a:xfrm>
              <a:off x="4890675" y="4777297"/>
              <a:ext cx="403573" cy="403432"/>
            </a:xfrm>
            <a:custGeom>
              <a:avLst/>
              <a:gdLst>
                <a:gd name="connsiteX0" fmla="*/ 60280 w 60280"/>
                <a:gd name="connsiteY0" fmla="*/ 30130 h 60259"/>
                <a:gd name="connsiteX1" fmla="*/ 30141 w 60280"/>
                <a:gd name="connsiteY1" fmla="*/ 60259 h 60259"/>
                <a:gd name="connsiteX2" fmla="*/ 1 w 60280"/>
                <a:gd name="connsiteY2" fmla="*/ 30130 h 60259"/>
                <a:gd name="connsiteX3" fmla="*/ 30141 w 60280"/>
                <a:gd name="connsiteY3" fmla="*/ 0 h 60259"/>
                <a:gd name="connsiteX4" fmla="*/ 60280 w 60280"/>
                <a:gd name="connsiteY4" fmla="*/ 30130 h 60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280" h="60259">
                  <a:moveTo>
                    <a:pt x="60280" y="30130"/>
                  </a:moveTo>
                  <a:cubicBezTo>
                    <a:pt x="60280" y="46770"/>
                    <a:pt x="46786" y="60259"/>
                    <a:pt x="30141" y="60259"/>
                  </a:cubicBezTo>
                  <a:cubicBezTo>
                    <a:pt x="13494" y="60259"/>
                    <a:pt x="1" y="46769"/>
                    <a:pt x="1" y="30130"/>
                  </a:cubicBezTo>
                  <a:cubicBezTo>
                    <a:pt x="1" y="13489"/>
                    <a:pt x="13495" y="0"/>
                    <a:pt x="30141" y="0"/>
                  </a:cubicBezTo>
                  <a:cubicBezTo>
                    <a:pt x="46787" y="0"/>
                    <a:pt x="60280" y="13490"/>
                    <a:pt x="60280" y="30130"/>
                  </a:cubicBezTo>
                  <a:close/>
                </a:path>
              </a:pathLst>
            </a:custGeom>
            <a:solidFill>
              <a:srgbClr val="FFFFFF"/>
            </a:solidFill>
            <a:ln w="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rgbClr val="000000"/>
                </a:solidFill>
                <a:effectLst/>
                <a:uLnTx/>
                <a:uFillTx/>
              </a:endParaRPr>
            </a:p>
          </p:txBody>
        </p:sp>
        <p:sp>
          <p:nvSpPr>
            <p:cNvPr id="30" name="TextBox 29">
              <a:extLst>
                <a:ext uri="{FF2B5EF4-FFF2-40B4-BE49-F238E27FC236}">
                  <a16:creationId xmlns:a16="http://schemas.microsoft.com/office/drawing/2014/main" id="{F267CB61-ECD4-852A-BE0A-742A6BA88089}"/>
                </a:ext>
              </a:extLst>
            </p:cNvPr>
            <p:cNvSpPr txBox="1"/>
            <p:nvPr/>
          </p:nvSpPr>
          <p:spPr>
            <a:xfrm>
              <a:off x="4761614" y="4840512"/>
              <a:ext cx="661693" cy="276999"/>
            </a:xfrm>
            <a:prstGeom prst="rect">
              <a:avLst/>
            </a:prstGeom>
            <a:noFill/>
          </p:spPr>
          <p:txBody>
            <a:bodyPr wrap="square" lIns="0" rIns="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1">
                  <a:ln>
                    <a:noFill/>
                  </a:ln>
                  <a:solidFill>
                    <a:srgbClr val="001F33"/>
                  </a:solidFill>
                  <a:effectLst/>
                  <a:uLnTx/>
                  <a:uFillTx/>
                </a:rPr>
                <a:t>01</a:t>
              </a:r>
            </a:p>
          </p:txBody>
        </p:sp>
        <p:sp>
          <p:nvSpPr>
            <p:cNvPr id="33" name="TextBox 32">
              <a:extLst>
                <a:ext uri="{FF2B5EF4-FFF2-40B4-BE49-F238E27FC236}">
                  <a16:creationId xmlns:a16="http://schemas.microsoft.com/office/drawing/2014/main" id="{2E8E664A-2139-80D8-8949-BE21F8F3CC67}"/>
                </a:ext>
              </a:extLst>
            </p:cNvPr>
            <p:cNvSpPr txBox="1"/>
            <p:nvPr/>
          </p:nvSpPr>
          <p:spPr>
            <a:xfrm>
              <a:off x="5146706" y="5220413"/>
              <a:ext cx="2213471" cy="434734"/>
            </a:xfrm>
            <a:prstGeom prst="rect">
              <a:avLst/>
            </a:prstGeom>
            <a:noFill/>
          </p:spPr>
          <p:txBody>
            <a:bodyPr wrap="square" lIns="0" rIns="0" rtlCol="0" anchor="t">
              <a:spAutoFit/>
            </a:bodyPr>
            <a:lstStyle/>
            <a:p>
              <a:pPr algn="ctr">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الذكاء الاصطناعي الضيق </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3805753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fade">
                                      <p:cBhvr>
                                        <p:cTn id="14" dur="1000"/>
                                        <p:tgtEl>
                                          <p:spTgt spid="35"/>
                                        </p:tgtEl>
                                      </p:cBhvr>
                                    </p:animEffect>
                                    <p:anim calcmode="lin" valueType="num">
                                      <p:cBhvr>
                                        <p:cTn id="15" dur="1000" fill="hold"/>
                                        <p:tgtEl>
                                          <p:spTgt spid="35"/>
                                        </p:tgtEl>
                                        <p:attrNameLst>
                                          <p:attrName>ppt_x</p:attrName>
                                        </p:attrNameLst>
                                      </p:cBhvr>
                                      <p:tavLst>
                                        <p:tav tm="0">
                                          <p:val>
                                            <p:strVal val="#ppt_x"/>
                                          </p:val>
                                        </p:tav>
                                        <p:tav tm="100000">
                                          <p:val>
                                            <p:strVal val="#ppt_x"/>
                                          </p:val>
                                        </p:tav>
                                      </p:tavLst>
                                    </p:anim>
                                    <p:anim calcmode="lin" valueType="num">
                                      <p:cBhvr>
                                        <p:cTn id="16"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1000"/>
                                        <p:tgtEl>
                                          <p:spTgt spid="36"/>
                                        </p:tgtEl>
                                      </p:cBhvr>
                                    </p:animEffect>
                                    <p:anim calcmode="lin" valueType="num">
                                      <p:cBhvr>
                                        <p:cTn id="22" dur="1000" fill="hold"/>
                                        <p:tgtEl>
                                          <p:spTgt spid="36"/>
                                        </p:tgtEl>
                                        <p:attrNameLst>
                                          <p:attrName>ppt_x</p:attrName>
                                        </p:attrNameLst>
                                      </p:cBhvr>
                                      <p:tavLst>
                                        <p:tav tm="0">
                                          <p:val>
                                            <p:strVal val="#ppt_x"/>
                                          </p:val>
                                        </p:tav>
                                        <p:tav tm="100000">
                                          <p:val>
                                            <p:strVal val="#ppt_x"/>
                                          </p:val>
                                        </p:tav>
                                      </p:tavLst>
                                    </p:anim>
                                    <p:anim calcmode="lin" valueType="num">
                                      <p:cBhvr>
                                        <p:cTn id="23"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08203" y="689347"/>
            <a:ext cx="7137016" cy="954513"/>
            <a:chOff x="2608203" y="533435"/>
            <a:chExt cx="7137016" cy="954513"/>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608203" y="533435"/>
              <a:ext cx="7137016"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أنواع أخرى من الذكاء الاصطناعي بناءً على الوظائف</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F30A63FF-D461-E983-D7FD-2C81835DD62F}"/>
              </a:ext>
            </a:extLst>
          </p:cNvPr>
          <p:cNvGrpSpPr/>
          <p:nvPr/>
        </p:nvGrpSpPr>
        <p:grpSpPr>
          <a:xfrm>
            <a:off x="3257520" y="4759759"/>
            <a:ext cx="2393693" cy="1408894"/>
            <a:chOff x="3353837" y="4116386"/>
            <a:chExt cx="2393693" cy="1408894"/>
          </a:xfrm>
        </p:grpSpPr>
        <p:grpSp>
          <p:nvGrpSpPr>
            <p:cNvPr id="17" name="Group 16">
              <a:extLst>
                <a:ext uri="{FF2B5EF4-FFF2-40B4-BE49-F238E27FC236}">
                  <a16:creationId xmlns:a16="http://schemas.microsoft.com/office/drawing/2014/main" id="{BA0E67CD-5405-1F63-55B7-C7F27EE14DD4}"/>
                </a:ext>
              </a:extLst>
            </p:cNvPr>
            <p:cNvGrpSpPr/>
            <p:nvPr/>
          </p:nvGrpSpPr>
          <p:grpSpPr>
            <a:xfrm>
              <a:off x="3353837" y="4116386"/>
              <a:ext cx="2393693" cy="1408894"/>
              <a:chOff x="2945868" y="4759759"/>
              <a:chExt cx="2393693" cy="1408894"/>
            </a:xfrm>
          </p:grpSpPr>
          <p:sp>
            <p:nvSpPr>
              <p:cNvPr id="19" name="사각형: 둥근 모서리 8">
                <a:extLst>
                  <a:ext uri="{FF2B5EF4-FFF2-40B4-BE49-F238E27FC236}">
                    <a16:creationId xmlns:a16="http://schemas.microsoft.com/office/drawing/2014/main" id="{C50CEFAD-AEC7-6286-1298-910E4F5FBCC9}"/>
                  </a:ext>
                </a:extLst>
              </p:cNvPr>
              <p:cNvSpPr/>
              <p:nvPr/>
            </p:nvSpPr>
            <p:spPr>
              <a:xfrm rot="2700000">
                <a:off x="4373351" y="4759759"/>
                <a:ext cx="966210" cy="966210"/>
              </a:xfrm>
              <a:prstGeom prst="roundRect">
                <a:avLst>
                  <a:gd name="adj" fmla="val 8448"/>
                </a:avLst>
              </a:prstGeom>
              <a:solidFill>
                <a:srgbClr val="63B1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0" name="TextBox 19">
                <a:extLst>
                  <a:ext uri="{FF2B5EF4-FFF2-40B4-BE49-F238E27FC236}">
                    <a16:creationId xmlns:a16="http://schemas.microsoft.com/office/drawing/2014/main" id="{D67732FE-3A57-9922-CD2E-BE7A48F63800}"/>
                  </a:ext>
                </a:extLst>
              </p:cNvPr>
              <p:cNvSpPr txBox="1"/>
              <p:nvPr/>
            </p:nvSpPr>
            <p:spPr>
              <a:xfrm>
                <a:off x="2945868" y="5449610"/>
                <a:ext cx="1224007" cy="719043"/>
              </a:xfrm>
              <a:prstGeom prst="rect">
                <a:avLst/>
              </a:prstGeom>
              <a:noFill/>
            </p:spPr>
            <p:txBody>
              <a:bodyPr wrap="square">
                <a:spAutoFit/>
              </a:bodyPr>
              <a:lstStyle/>
              <a:p>
                <a:pPr algn="ctr">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معالجة اللغة الطبيعية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18" name="Picture 17">
              <a:extLst>
                <a:ext uri="{FF2B5EF4-FFF2-40B4-BE49-F238E27FC236}">
                  <a16:creationId xmlns:a16="http://schemas.microsoft.com/office/drawing/2014/main" id="{1716C096-144B-27C3-0D69-BBB0A0C865C4}"/>
                </a:ext>
              </a:extLst>
            </p:cNvPr>
            <p:cNvPicPr>
              <a:picLocks noChangeAspect="1"/>
            </p:cNvPicPr>
            <p:nvPr/>
          </p:nvPicPr>
          <p:blipFill>
            <a:blip r:embed="rId2">
              <a:lum bright="70000" contrast="-70000"/>
            </a:blip>
            <a:stretch>
              <a:fillRect/>
            </a:stretch>
          </p:blipFill>
          <p:spPr>
            <a:xfrm>
              <a:off x="4949117" y="4317306"/>
              <a:ext cx="568085" cy="573601"/>
            </a:xfrm>
            <a:prstGeom prst="rect">
              <a:avLst/>
            </a:prstGeom>
          </p:spPr>
        </p:pic>
      </p:grpSp>
      <p:grpSp>
        <p:nvGrpSpPr>
          <p:cNvPr id="21" name="Group 20">
            <a:extLst>
              <a:ext uri="{FF2B5EF4-FFF2-40B4-BE49-F238E27FC236}">
                <a16:creationId xmlns:a16="http://schemas.microsoft.com/office/drawing/2014/main" id="{8E4EAA31-E622-CB98-3CBA-23C9EC1AE0D7}"/>
              </a:ext>
            </a:extLst>
          </p:cNvPr>
          <p:cNvGrpSpPr/>
          <p:nvPr/>
        </p:nvGrpSpPr>
        <p:grpSpPr>
          <a:xfrm>
            <a:off x="3608062" y="2275567"/>
            <a:ext cx="2039784" cy="1242293"/>
            <a:chOff x="3704379" y="1632194"/>
            <a:chExt cx="2039784" cy="1242293"/>
          </a:xfrm>
        </p:grpSpPr>
        <p:grpSp>
          <p:nvGrpSpPr>
            <p:cNvPr id="22" name="Group 21">
              <a:extLst>
                <a:ext uri="{FF2B5EF4-FFF2-40B4-BE49-F238E27FC236}">
                  <a16:creationId xmlns:a16="http://schemas.microsoft.com/office/drawing/2014/main" id="{5E05710F-378E-9233-2BD4-3D108D97C98A}"/>
                </a:ext>
              </a:extLst>
            </p:cNvPr>
            <p:cNvGrpSpPr/>
            <p:nvPr/>
          </p:nvGrpSpPr>
          <p:grpSpPr>
            <a:xfrm>
              <a:off x="3704379" y="1632194"/>
              <a:ext cx="2039784" cy="1242293"/>
              <a:chOff x="3296410" y="2275567"/>
              <a:chExt cx="2039784" cy="1242293"/>
            </a:xfrm>
          </p:grpSpPr>
          <p:sp>
            <p:nvSpPr>
              <p:cNvPr id="24" name="사각형: 둥근 모서리 6">
                <a:extLst>
                  <a:ext uri="{FF2B5EF4-FFF2-40B4-BE49-F238E27FC236}">
                    <a16:creationId xmlns:a16="http://schemas.microsoft.com/office/drawing/2014/main" id="{64D1CCAE-60E8-589F-A817-01CB0EBD585A}"/>
                  </a:ext>
                </a:extLst>
              </p:cNvPr>
              <p:cNvSpPr/>
              <p:nvPr/>
            </p:nvSpPr>
            <p:spPr>
              <a:xfrm rot="8100000">
                <a:off x="4369984" y="2551650"/>
                <a:ext cx="966210" cy="966210"/>
              </a:xfrm>
              <a:prstGeom prst="roundRect">
                <a:avLst>
                  <a:gd name="adj" fmla="val 8448"/>
                </a:avLst>
              </a:prstGeom>
              <a:solidFill>
                <a:srgbClr val="FFCC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25" name="TextBox 24">
                <a:extLst>
                  <a:ext uri="{FF2B5EF4-FFF2-40B4-BE49-F238E27FC236}">
                    <a16:creationId xmlns:a16="http://schemas.microsoft.com/office/drawing/2014/main" id="{77F2000B-7CA7-0933-C13F-F985FDCD556A}"/>
                  </a:ext>
                </a:extLst>
              </p:cNvPr>
              <p:cNvSpPr txBox="1"/>
              <p:nvPr/>
            </p:nvSpPr>
            <p:spPr>
              <a:xfrm>
                <a:off x="3296410" y="2275567"/>
                <a:ext cx="1366429" cy="400494"/>
              </a:xfrm>
              <a:prstGeom prst="rect">
                <a:avLst/>
              </a:prstGeom>
              <a:noFill/>
            </p:spPr>
            <p:txBody>
              <a:bodyPr wrap="square">
                <a:spAutoFit/>
              </a:bodyPr>
              <a:lstStyle/>
              <a:p>
                <a:pPr algn="ctr">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الروبوتات الذكية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23" name="Picture 22">
              <a:extLst>
                <a:ext uri="{FF2B5EF4-FFF2-40B4-BE49-F238E27FC236}">
                  <a16:creationId xmlns:a16="http://schemas.microsoft.com/office/drawing/2014/main" id="{1B44B14A-B2CC-E473-F8CE-36F757CE99C9}"/>
                </a:ext>
              </a:extLst>
            </p:cNvPr>
            <p:cNvPicPr>
              <a:picLocks noChangeAspect="1"/>
            </p:cNvPicPr>
            <p:nvPr/>
          </p:nvPicPr>
          <p:blipFill>
            <a:blip r:embed="rId3">
              <a:duotone>
                <a:prstClr val="black"/>
                <a:schemeClr val="accent6">
                  <a:tint val="45000"/>
                  <a:satMod val="400000"/>
                </a:schemeClr>
              </a:duotone>
            </a:blip>
            <a:stretch>
              <a:fillRect/>
            </a:stretch>
          </p:blipFill>
          <p:spPr>
            <a:xfrm>
              <a:off x="4922268" y="1998899"/>
              <a:ext cx="734462" cy="734462"/>
            </a:xfrm>
            <a:prstGeom prst="rect">
              <a:avLst/>
            </a:prstGeom>
          </p:spPr>
        </p:pic>
      </p:grpSp>
      <p:grpSp>
        <p:nvGrpSpPr>
          <p:cNvPr id="26" name="Group 25">
            <a:extLst>
              <a:ext uri="{FF2B5EF4-FFF2-40B4-BE49-F238E27FC236}">
                <a16:creationId xmlns:a16="http://schemas.microsoft.com/office/drawing/2014/main" id="{32C6D7BC-128B-B7E0-5FAE-AB6E9F65E143}"/>
              </a:ext>
            </a:extLst>
          </p:cNvPr>
          <p:cNvGrpSpPr/>
          <p:nvPr/>
        </p:nvGrpSpPr>
        <p:grpSpPr>
          <a:xfrm>
            <a:off x="6893112" y="4763126"/>
            <a:ext cx="2519394" cy="1069511"/>
            <a:chOff x="6989429" y="4119753"/>
            <a:chExt cx="2519394" cy="1069511"/>
          </a:xfrm>
        </p:grpSpPr>
        <p:grpSp>
          <p:nvGrpSpPr>
            <p:cNvPr id="27" name="Group 26">
              <a:extLst>
                <a:ext uri="{FF2B5EF4-FFF2-40B4-BE49-F238E27FC236}">
                  <a16:creationId xmlns:a16="http://schemas.microsoft.com/office/drawing/2014/main" id="{1372FEE5-1499-2DAC-E3E3-F0F465589BBE}"/>
                </a:ext>
              </a:extLst>
            </p:cNvPr>
            <p:cNvGrpSpPr/>
            <p:nvPr/>
          </p:nvGrpSpPr>
          <p:grpSpPr>
            <a:xfrm>
              <a:off x="6989429" y="4119753"/>
              <a:ext cx="2519394" cy="1069511"/>
              <a:chOff x="6581460" y="4763126"/>
              <a:chExt cx="2519394" cy="1069511"/>
            </a:xfrm>
          </p:grpSpPr>
          <p:sp>
            <p:nvSpPr>
              <p:cNvPr id="29" name="사각형: 둥근 모서리 5">
                <a:extLst>
                  <a:ext uri="{FF2B5EF4-FFF2-40B4-BE49-F238E27FC236}">
                    <a16:creationId xmlns:a16="http://schemas.microsoft.com/office/drawing/2014/main" id="{B1E5D1E7-55D5-0086-56A5-327B7F89C5E7}"/>
                  </a:ext>
                </a:extLst>
              </p:cNvPr>
              <p:cNvSpPr/>
              <p:nvPr/>
            </p:nvSpPr>
            <p:spPr>
              <a:xfrm rot="8100000">
                <a:off x="6581460" y="4763126"/>
                <a:ext cx="966210" cy="966210"/>
              </a:xfrm>
              <a:prstGeom prst="roundRect">
                <a:avLst>
                  <a:gd name="adj" fmla="val 8448"/>
                </a:avLst>
              </a:prstGeom>
              <a:solidFill>
                <a:srgbClr val="B0B0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0" name="TextBox 29">
                <a:extLst>
                  <a:ext uri="{FF2B5EF4-FFF2-40B4-BE49-F238E27FC236}">
                    <a16:creationId xmlns:a16="http://schemas.microsoft.com/office/drawing/2014/main" id="{FE0DF9DF-918A-F811-0E20-CE75E8AE2EDD}"/>
                  </a:ext>
                </a:extLst>
              </p:cNvPr>
              <p:cNvSpPr txBox="1"/>
              <p:nvPr/>
            </p:nvSpPr>
            <p:spPr>
              <a:xfrm>
                <a:off x="7370025" y="5432143"/>
                <a:ext cx="1730829" cy="400494"/>
              </a:xfrm>
              <a:prstGeom prst="rect">
                <a:avLst/>
              </a:prstGeom>
              <a:noFill/>
            </p:spPr>
            <p:txBody>
              <a:bodyPr wrap="square">
                <a:spAutoFit/>
              </a:bodyPr>
              <a:lstStyle/>
              <a:p>
                <a:pPr algn="ctr">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التعلم العميق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28" name="Graphic 27" descr="Books">
              <a:extLst>
                <a:ext uri="{FF2B5EF4-FFF2-40B4-BE49-F238E27FC236}">
                  <a16:creationId xmlns:a16="http://schemas.microsoft.com/office/drawing/2014/main" id="{D6D7DFC3-744F-9DDF-C1CA-387722BDC175}"/>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174463" y="4331834"/>
              <a:ext cx="609006" cy="609006"/>
            </a:xfrm>
            <a:prstGeom prst="rect">
              <a:avLst/>
            </a:prstGeom>
            <a:effectLst>
              <a:outerShdw blurRad="50800" dist="38100" dir="2700000" algn="tl" rotWithShape="0">
                <a:prstClr val="black">
                  <a:alpha val="40000"/>
                </a:prstClr>
              </a:outerShdw>
            </a:effectLst>
          </p:spPr>
        </p:pic>
      </p:grpSp>
      <p:grpSp>
        <p:nvGrpSpPr>
          <p:cNvPr id="31" name="Group 30">
            <a:extLst>
              <a:ext uri="{FF2B5EF4-FFF2-40B4-BE49-F238E27FC236}">
                <a16:creationId xmlns:a16="http://schemas.microsoft.com/office/drawing/2014/main" id="{C0EC5B29-D74A-CC61-77CB-8F3AF707373E}"/>
              </a:ext>
            </a:extLst>
          </p:cNvPr>
          <p:cNvGrpSpPr/>
          <p:nvPr/>
        </p:nvGrpSpPr>
        <p:grpSpPr>
          <a:xfrm>
            <a:off x="5140026" y="2341544"/>
            <a:ext cx="3971625" cy="2929402"/>
            <a:chOff x="5236343" y="1698171"/>
            <a:chExt cx="3971625" cy="2929402"/>
          </a:xfrm>
        </p:grpSpPr>
        <p:grpSp>
          <p:nvGrpSpPr>
            <p:cNvPr id="32" name="Group 31">
              <a:extLst>
                <a:ext uri="{FF2B5EF4-FFF2-40B4-BE49-F238E27FC236}">
                  <a16:creationId xmlns:a16="http://schemas.microsoft.com/office/drawing/2014/main" id="{993AB915-7BC2-8D01-3CF6-08BDE475F30D}"/>
                </a:ext>
              </a:extLst>
            </p:cNvPr>
            <p:cNvGrpSpPr/>
            <p:nvPr/>
          </p:nvGrpSpPr>
          <p:grpSpPr>
            <a:xfrm>
              <a:off x="5236343" y="1698171"/>
              <a:ext cx="3971625" cy="2929402"/>
              <a:chOff x="4828374" y="2341544"/>
              <a:chExt cx="3971625" cy="2929402"/>
            </a:xfrm>
          </p:grpSpPr>
          <p:grpSp>
            <p:nvGrpSpPr>
              <p:cNvPr id="35" name="그룹 2">
                <a:extLst>
                  <a:ext uri="{FF2B5EF4-FFF2-40B4-BE49-F238E27FC236}">
                    <a16:creationId xmlns:a16="http://schemas.microsoft.com/office/drawing/2014/main" id="{749A2455-83D3-298F-6D8F-A4AAEE2C2D67}"/>
                  </a:ext>
                </a:extLst>
              </p:cNvPr>
              <p:cNvGrpSpPr/>
              <p:nvPr/>
            </p:nvGrpSpPr>
            <p:grpSpPr>
              <a:xfrm>
                <a:off x="4828374" y="3010040"/>
                <a:ext cx="2260906" cy="2260906"/>
                <a:chOff x="4714876" y="2692553"/>
                <a:chExt cx="2762250" cy="2762250"/>
              </a:xfrm>
            </p:grpSpPr>
            <p:sp>
              <p:nvSpPr>
                <p:cNvPr id="38" name="사각형: 둥근 모서리 3">
                  <a:extLst>
                    <a:ext uri="{FF2B5EF4-FFF2-40B4-BE49-F238E27FC236}">
                      <a16:creationId xmlns:a16="http://schemas.microsoft.com/office/drawing/2014/main" id="{7D6F8B30-4470-3EC9-39BF-B28816E2EC88}"/>
                    </a:ext>
                  </a:extLst>
                </p:cNvPr>
                <p:cNvSpPr/>
                <p:nvPr/>
              </p:nvSpPr>
              <p:spPr>
                <a:xfrm rot="8100000">
                  <a:off x="4714876" y="2692553"/>
                  <a:ext cx="2762250" cy="2762250"/>
                </a:xfrm>
                <a:prstGeom prst="roundRect">
                  <a:avLst>
                    <a:gd name="adj" fmla="val 7971"/>
                  </a:avLst>
                </a:prstGeom>
                <a:noFill/>
                <a:ln w="635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39" name="사각형: 둥근 모서리 4">
                  <a:extLst>
                    <a:ext uri="{FF2B5EF4-FFF2-40B4-BE49-F238E27FC236}">
                      <a16:creationId xmlns:a16="http://schemas.microsoft.com/office/drawing/2014/main" id="{53304335-F9A5-86E2-DF44-52966FE79888}"/>
                    </a:ext>
                  </a:extLst>
                </p:cNvPr>
                <p:cNvSpPr/>
                <p:nvPr/>
              </p:nvSpPr>
              <p:spPr>
                <a:xfrm rot="8100000">
                  <a:off x="4856357" y="2834034"/>
                  <a:ext cx="2479288" cy="2479288"/>
                </a:xfrm>
                <a:prstGeom prst="roundRect">
                  <a:avLst>
                    <a:gd name="adj" fmla="val 797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36" name="사각형: 둥근 모서리 7">
                <a:extLst>
                  <a:ext uri="{FF2B5EF4-FFF2-40B4-BE49-F238E27FC236}">
                    <a16:creationId xmlns:a16="http://schemas.microsoft.com/office/drawing/2014/main" id="{C78EF82F-464D-CE80-26EB-3FA14FEEDFC7}"/>
                  </a:ext>
                </a:extLst>
              </p:cNvPr>
              <p:cNvSpPr/>
              <p:nvPr/>
            </p:nvSpPr>
            <p:spPr>
              <a:xfrm rot="2700000">
                <a:off x="6578093" y="2555018"/>
                <a:ext cx="966210" cy="966210"/>
              </a:xfrm>
              <a:prstGeom prst="roundRect">
                <a:avLst>
                  <a:gd name="adj" fmla="val 8448"/>
                </a:avLst>
              </a:prstGeom>
              <a:solidFill>
                <a:srgbClr val="3D8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37" name="TextBox 36">
                <a:extLst>
                  <a:ext uri="{FF2B5EF4-FFF2-40B4-BE49-F238E27FC236}">
                    <a16:creationId xmlns:a16="http://schemas.microsoft.com/office/drawing/2014/main" id="{F7685B13-DDBE-7357-D81E-B93F7AF2C5BD}"/>
                  </a:ext>
                </a:extLst>
              </p:cNvPr>
              <p:cNvSpPr txBox="1"/>
              <p:nvPr/>
            </p:nvSpPr>
            <p:spPr>
              <a:xfrm>
                <a:off x="7186931" y="2341544"/>
                <a:ext cx="1613068" cy="400494"/>
              </a:xfrm>
              <a:prstGeom prst="rect">
                <a:avLst/>
              </a:prstGeom>
              <a:noFill/>
            </p:spPr>
            <p:txBody>
              <a:bodyPr wrap="square">
                <a:spAutoFit/>
              </a:bodyPr>
              <a:lstStyle/>
              <a:p>
                <a:pPr algn="ctr">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التعلم الآلي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33" name="Picture 32">
              <a:extLst>
                <a:ext uri="{FF2B5EF4-FFF2-40B4-BE49-F238E27FC236}">
                  <a16:creationId xmlns:a16="http://schemas.microsoft.com/office/drawing/2014/main" id="{45825014-15D1-2236-25DA-9A93C942AE6A}"/>
                </a:ext>
              </a:extLst>
            </p:cNvPr>
            <p:cNvPicPr>
              <a:picLocks noChangeAspect="1"/>
            </p:cNvPicPr>
            <p:nvPr/>
          </p:nvPicPr>
          <p:blipFill>
            <a:blip r:embed="rId6">
              <a:lum bright="70000" contrast="-70000"/>
            </a:blip>
            <a:stretch>
              <a:fillRect/>
            </a:stretch>
          </p:blipFill>
          <p:spPr>
            <a:xfrm>
              <a:off x="7158899" y="2086676"/>
              <a:ext cx="640135" cy="640135"/>
            </a:xfrm>
            <a:prstGeom prst="rect">
              <a:avLst/>
            </a:prstGeom>
          </p:spPr>
        </p:pic>
        <p:pic>
          <p:nvPicPr>
            <p:cNvPr id="34" name="Picture 33">
              <a:extLst>
                <a:ext uri="{FF2B5EF4-FFF2-40B4-BE49-F238E27FC236}">
                  <a16:creationId xmlns:a16="http://schemas.microsoft.com/office/drawing/2014/main" id="{645A99D9-C430-0309-AFE4-A9B0CBE06DA4}"/>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10000" b="90000" l="10000" r="90000"/>
                      </a14:imgEffect>
                    </a14:imgLayer>
                  </a14:imgProps>
                </a:ext>
              </a:extLst>
            </a:blip>
            <a:stretch>
              <a:fillRect/>
            </a:stretch>
          </p:blipFill>
          <p:spPr>
            <a:xfrm>
              <a:off x="5651780" y="2604945"/>
              <a:ext cx="1473427" cy="1551564"/>
            </a:xfrm>
            <a:prstGeom prst="rect">
              <a:avLst/>
            </a:prstGeom>
          </p:spPr>
        </p:pic>
      </p:grpSp>
    </p:spTree>
    <p:extLst>
      <p:ext uri="{BB962C8B-B14F-4D97-AF65-F5344CB8AC3E}">
        <p14:creationId xmlns:p14="http://schemas.microsoft.com/office/powerpoint/2010/main" val="1924209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1000"/>
                                        <p:tgtEl>
                                          <p:spTgt spid="26"/>
                                        </p:tgtEl>
                                      </p:cBhvr>
                                    </p:animEffect>
                                    <p:anim calcmode="lin" valueType="num">
                                      <p:cBhvr>
                                        <p:cTn id="15" dur="1000" fill="hold"/>
                                        <p:tgtEl>
                                          <p:spTgt spid="26"/>
                                        </p:tgtEl>
                                        <p:attrNameLst>
                                          <p:attrName>ppt_x</p:attrName>
                                        </p:attrNameLst>
                                      </p:cBhvr>
                                      <p:tavLst>
                                        <p:tav tm="0">
                                          <p:val>
                                            <p:strVal val="#ppt_x"/>
                                          </p:val>
                                        </p:tav>
                                        <p:tav tm="100000">
                                          <p:val>
                                            <p:strVal val="#ppt_x"/>
                                          </p:val>
                                        </p:tav>
                                      </p:tavLst>
                                    </p:anim>
                                    <p:anim calcmode="lin" valueType="num">
                                      <p:cBhvr>
                                        <p:cTn id="16"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1000"/>
                                        <p:tgtEl>
                                          <p:spTgt spid="21"/>
                                        </p:tgtEl>
                                      </p:cBhvr>
                                    </p:animEffect>
                                    <p:anim calcmode="lin" valueType="num">
                                      <p:cBhvr>
                                        <p:cTn id="29" dur="1000" fill="hold"/>
                                        <p:tgtEl>
                                          <p:spTgt spid="21"/>
                                        </p:tgtEl>
                                        <p:attrNameLst>
                                          <p:attrName>ppt_x</p:attrName>
                                        </p:attrNameLst>
                                      </p:cBhvr>
                                      <p:tavLst>
                                        <p:tav tm="0">
                                          <p:val>
                                            <p:strVal val="#ppt_x"/>
                                          </p:val>
                                        </p:tav>
                                        <p:tav tm="100000">
                                          <p:val>
                                            <p:strVal val="#ppt_x"/>
                                          </p:val>
                                        </p:tav>
                                      </p:tavLst>
                                    </p:anim>
                                    <p:anim calcmode="lin" valueType="num">
                                      <p:cBhvr>
                                        <p:cTn id="30"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أهمية الذكاء الاصطناعي في العمل الحكومي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FF0DA242-E594-1FCE-518A-D35CCCF5891D}"/>
              </a:ext>
            </a:extLst>
          </p:cNvPr>
          <p:cNvSpPr txBox="1"/>
          <p:nvPr/>
        </p:nvSpPr>
        <p:spPr>
          <a:xfrm>
            <a:off x="5087798" y="2636135"/>
            <a:ext cx="5859310" cy="2262158"/>
          </a:xfrm>
          <a:prstGeom prst="rect">
            <a:avLst/>
          </a:prstGeom>
          <a:noFill/>
        </p:spPr>
        <p:txBody>
          <a:bodyPr wrap="square">
            <a:spAutoFit/>
          </a:bodyPr>
          <a:lstStyle/>
          <a:p>
            <a:pPr marL="342900" indent="-432000" algn="r"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الذكاء الاصطناعي (</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AI</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أصبح أداة حيوية لتحسين العمل الحكومي وتسريع التنمية في مختلف المجالات. الحكومات حول العالم بدأت في تبني تقنيات الذكاء الاصطناعي لتحسين كفاءة العمليات، تقديم خدمات أفضل للمواطنين، واتخاذ قرارات أكثر استنارة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17" name="Picture 16" descr="A person wearing virtual reality goggles&#10;&#10;Description automatically generated">
            <a:extLst>
              <a:ext uri="{FF2B5EF4-FFF2-40B4-BE49-F238E27FC236}">
                <a16:creationId xmlns:a16="http://schemas.microsoft.com/office/drawing/2014/main" id="{A1A131C1-3C27-D513-3C4E-5C987401339E}"/>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foregroundMark x1="32200" y1="26718" x2="40429" y2="38931"/>
                        <a14:foregroundMark x1="40429" y1="38931" x2="71377" y2="29198"/>
                        <a14:foregroundMark x1="71377" y1="29198" x2="55635" y2="23664"/>
                        <a14:foregroundMark x1="55635" y1="23664" x2="53309" y2="24046"/>
                        <a14:foregroundMark x1="25939" y1="39885" x2="44902" y2="17748"/>
                        <a14:foregroundMark x1="44902" y1="17748" x2="46512" y2="17557"/>
                        <a14:foregroundMark x1="31843" y1="24046" x2="20215" y2="45038"/>
                        <a14:foregroundMark x1="20215" y1="45038" x2="73524" y2="61260"/>
                        <a14:foregroundMark x1="73524" y1="61260" x2="78712" y2="70229"/>
                        <a14:foregroundMark x1="77818" y1="70611" x2="81038" y2="60496"/>
                        <a14:foregroundMark x1="23971" y1="48473" x2="16458" y2="23664"/>
                        <a14:foregroundMark x1="16458" y1="23664" x2="19678" y2="19084"/>
                        <a14:foregroundMark x1="18605" y1="51527" x2="21288" y2="54771"/>
                        <a14:foregroundMark x1="81932" y1="49046" x2="85331" y2="35115"/>
                        <a14:foregroundMark x1="85331" y1="35115" x2="84615" y2="28244"/>
                      </a14:backgroundRemoval>
                    </a14:imgEffect>
                  </a14:imgLayer>
                </a14:imgProps>
              </a:ext>
              <a:ext uri="{28A0092B-C50C-407E-A947-70E740481C1C}">
                <a14:useLocalDpi xmlns:a14="http://schemas.microsoft.com/office/drawing/2010/main" val="0"/>
              </a:ext>
            </a:extLst>
          </a:blip>
          <a:stretch>
            <a:fillRect/>
          </a:stretch>
        </p:blipFill>
        <p:spPr>
          <a:xfrm>
            <a:off x="981759" y="2283437"/>
            <a:ext cx="3587043" cy="3362452"/>
          </a:xfrm>
          <a:prstGeom prst="rect">
            <a:avLst/>
          </a:prstGeom>
        </p:spPr>
      </p:pic>
    </p:spTree>
    <p:extLst>
      <p:ext uri="{BB962C8B-B14F-4D97-AF65-F5344CB8AC3E}">
        <p14:creationId xmlns:p14="http://schemas.microsoft.com/office/powerpoint/2010/main" val="2848871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010178" y="689347"/>
            <a:ext cx="8333066" cy="954513"/>
            <a:chOff x="2010178" y="533435"/>
            <a:chExt cx="8333066" cy="954513"/>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010178" y="533435"/>
              <a:ext cx="8333066"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الفوائد الرئيسية لتطبيق الذكاء الاصطناعي في العمل الحكومي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5" name="Group 14">
            <a:extLst>
              <a:ext uri="{FF2B5EF4-FFF2-40B4-BE49-F238E27FC236}">
                <a16:creationId xmlns:a16="http://schemas.microsoft.com/office/drawing/2014/main" id="{8A2C302E-3DD1-7BAE-74C6-FD5794B0E6E7}"/>
              </a:ext>
            </a:extLst>
          </p:cNvPr>
          <p:cNvGrpSpPr/>
          <p:nvPr/>
        </p:nvGrpSpPr>
        <p:grpSpPr>
          <a:xfrm>
            <a:off x="1351057" y="2416049"/>
            <a:ext cx="1911599" cy="2193911"/>
            <a:chOff x="1444625" y="1681176"/>
            <a:chExt cx="1911599" cy="2193911"/>
          </a:xfrm>
        </p:grpSpPr>
        <p:sp>
          <p:nvSpPr>
            <p:cNvPr id="16" name="Google Shape;772;p34">
              <a:extLst>
                <a:ext uri="{FF2B5EF4-FFF2-40B4-BE49-F238E27FC236}">
                  <a16:creationId xmlns:a16="http://schemas.microsoft.com/office/drawing/2014/main" id="{B997E9F5-13D3-AB98-CE80-8D66E92CA219}"/>
                </a:ext>
              </a:extLst>
            </p:cNvPr>
            <p:cNvSpPr/>
            <p:nvPr/>
          </p:nvSpPr>
          <p:spPr>
            <a:xfrm>
              <a:off x="1990725" y="2127250"/>
              <a:ext cx="1200150" cy="1201737"/>
            </a:xfrm>
            <a:prstGeom prst="ellipse">
              <a:avLst/>
            </a:prstGeom>
            <a:solidFill>
              <a:srgbClr val="9FCFD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40" name="Google Shape;779;p34">
              <a:extLst>
                <a:ext uri="{FF2B5EF4-FFF2-40B4-BE49-F238E27FC236}">
                  <a16:creationId xmlns:a16="http://schemas.microsoft.com/office/drawing/2014/main" id="{D614C639-7FF7-38A9-6500-1F0F6B2C4A90}"/>
                </a:ext>
              </a:extLst>
            </p:cNvPr>
            <p:cNvSpPr/>
            <p:nvPr/>
          </p:nvSpPr>
          <p:spPr>
            <a:xfrm>
              <a:off x="1444625" y="2984500"/>
              <a:ext cx="890587" cy="890587"/>
            </a:xfrm>
            <a:custGeom>
              <a:avLst/>
              <a:gdLst/>
              <a:ahLst/>
              <a:cxnLst/>
              <a:rect l="l" t="t" r="r" b="b"/>
              <a:pathLst>
                <a:path w="217" h="217" extrusionOk="0">
                  <a:moveTo>
                    <a:pt x="128" y="0"/>
                  </a:moveTo>
                  <a:cubicBezTo>
                    <a:pt x="115" y="74"/>
                    <a:pt x="74" y="114"/>
                    <a:pt x="0" y="128"/>
                  </a:cubicBezTo>
                  <a:cubicBezTo>
                    <a:pt x="41" y="144"/>
                    <a:pt x="73" y="176"/>
                    <a:pt x="89" y="217"/>
                  </a:cubicBezTo>
                  <a:cubicBezTo>
                    <a:pt x="103" y="143"/>
                    <a:pt x="143" y="102"/>
                    <a:pt x="217" y="89"/>
                  </a:cubicBezTo>
                  <a:cubicBezTo>
                    <a:pt x="177" y="73"/>
                    <a:pt x="144" y="40"/>
                    <a:pt x="128" y="0"/>
                  </a:cubicBezTo>
                  <a:close/>
                </a:path>
              </a:pathLst>
            </a:custGeom>
            <a:solidFill>
              <a:schemeClr val="bg1">
                <a:lumMod val="85000"/>
              </a:scheme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41" name="TextBox 40">
              <a:extLst>
                <a:ext uri="{FF2B5EF4-FFF2-40B4-BE49-F238E27FC236}">
                  <a16:creationId xmlns:a16="http://schemas.microsoft.com/office/drawing/2014/main" id="{76D27AB2-8ADA-E54F-E1FB-82FF775A8D1F}"/>
                </a:ext>
              </a:extLst>
            </p:cNvPr>
            <p:cNvSpPr txBox="1"/>
            <p:nvPr/>
          </p:nvSpPr>
          <p:spPr>
            <a:xfrm>
              <a:off x="1722990" y="1681176"/>
              <a:ext cx="1633234" cy="366254"/>
            </a:xfrm>
            <a:prstGeom prst="rect">
              <a:avLst/>
            </a:prstGeom>
            <a:noFill/>
          </p:spPr>
          <p:txBody>
            <a:bodyPr wrap="square">
              <a:spAutoFit/>
            </a:bodyPr>
            <a:lstStyle/>
            <a:p>
              <a:pPr algn="ctr">
                <a:lnSpc>
                  <a:spcPct val="115000"/>
                </a:lnSpc>
              </a:pPr>
              <a:r>
                <a:rPr lang="ar-EG" sz="1600" b="1" dirty="0">
                  <a:latin typeface="Times New Roman" panose="02020603050405020304" pitchFamily="18" charset="0"/>
                  <a:ea typeface="Calibri" panose="020F0502020204030204" pitchFamily="34" charset="0"/>
                  <a:cs typeface="Adobe Arabic" panose="02040503050201020203" pitchFamily="18" charset="-78"/>
                </a:rPr>
                <a:t>إدارة الأزمات والكوارث</a:t>
              </a:r>
              <a:endParaRPr lang="en-US" sz="1600" b="1" dirty="0">
                <a:latin typeface="Times New Roman" panose="02020603050405020304" pitchFamily="18" charset="0"/>
                <a:ea typeface="Calibri" panose="020F0502020204030204" pitchFamily="34" charset="0"/>
                <a:cs typeface="Adobe Arabic" panose="02040503050201020203" pitchFamily="18" charset="-78"/>
              </a:endParaRPr>
            </a:p>
          </p:txBody>
        </p:sp>
        <p:pic>
          <p:nvPicPr>
            <p:cNvPr id="42" name="Picture 41">
              <a:extLst>
                <a:ext uri="{FF2B5EF4-FFF2-40B4-BE49-F238E27FC236}">
                  <a16:creationId xmlns:a16="http://schemas.microsoft.com/office/drawing/2014/main" id="{39DE4839-3886-876E-68D1-946D36F11770}"/>
                </a:ext>
              </a:extLst>
            </p:cNvPr>
            <p:cNvPicPr>
              <a:picLocks noChangeAspect="1"/>
            </p:cNvPicPr>
            <p:nvPr/>
          </p:nvPicPr>
          <p:blipFill>
            <a:blip r:embed="rId2">
              <a:biLevel thresh="50000"/>
            </a:blip>
            <a:stretch>
              <a:fillRect/>
            </a:stretch>
          </p:blipFill>
          <p:spPr>
            <a:xfrm>
              <a:off x="2143919" y="2286890"/>
              <a:ext cx="890587" cy="890587"/>
            </a:xfrm>
            <a:prstGeom prst="rect">
              <a:avLst/>
            </a:prstGeom>
          </p:spPr>
        </p:pic>
      </p:grpSp>
      <p:grpSp>
        <p:nvGrpSpPr>
          <p:cNvPr id="43" name="Group 42">
            <a:extLst>
              <a:ext uri="{FF2B5EF4-FFF2-40B4-BE49-F238E27FC236}">
                <a16:creationId xmlns:a16="http://schemas.microsoft.com/office/drawing/2014/main" id="{95C4BA12-373E-A43A-2554-2DA8670B7577}"/>
              </a:ext>
            </a:extLst>
          </p:cNvPr>
          <p:cNvGrpSpPr/>
          <p:nvPr/>
        </p:nvGrpSpPr>
        <p:grpSpPr>
          <a:xfrm>
            <a:off x="451980" y="4265473"/>
            <a:ext cx="1324371" cy="2046313"/>
            <a:chOff x="545548" y="3530600"/>
            <a:chExt cx="1324371" cy="2046313"/>
          </a:xfrm>
        </p:grpSpPr>
        <p:sp>
          <p:nvSpPr>
            <p:cNvPr id="44" name="Google Shape;771;p34">
              <a:extLst>
                <a:ext uri="{FF2B5EF4-FFF2-40B4-BE49-F238E27FC236}">
                  <a16:creationId xmlns:a16="http://schemas.microsoft.com/office/drawing/2014/main" id="{6284ECC7-933F-81D9-E1E7-25C0187B9EB1}"/>
                </a:ext>
              </a:extLst>
            </p:cNvPr>
            <p:cNvSpPr/>
            <p:nvPr/>
          </p:nvSpPr>
          <p:spPr>
            <a:xfrm>
              <a:off x="588962" y="3530600"/>
              <a:ext cx="1200150" cy="1201737"/>
            </a:xfrm>
            <a:prstGeom prst="ellipse">
              <a:avLst/>
            </a:prstGeom>
            <a:solidFill>
              <a:srgbClr val="FFCC5E"/>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45" name="TextBox 44">
              <a:extLst>
                <a:ext uri="{FF2B5EF4-FFF2-40B4-BE49-F238E27FC236}">
                  <a16:creationId xmlns:a16="http://schemas.microsoft.com/office/drawing/2014/main" id="{29C151DE-702E-FDFC-2662-DBA543A3AA07}"/>
                </a:ext>
              </a:extLst>
            </p:cNvPr>
            <p:cNvSpPr txBox="1"/>
            <p:nvPr/>
          </p:nvSpPr>
          <p:spPr>
            <a:xfrm>
              <a:off x="545548" y="4927504"/>
              <a:ext cx="1324371" cy="649409"/>
            </a:xfrm>
            <a:prstGeom prst="rect">
              <a:avLst/>
            </a:prstGeom>
            <a:noFill/>
          </p:spPr>
          <p:txBody>
            <a:bodyPr wrap="square">
              <a:spAutoFit/>
            </a:bodyPr>
            <a:lstStyle/>
            <a:p>
              <a:pPr algn="ctr">
                <a:lnSpc>
                  <a:spcPct val="115000"/>
                </a:lnSpc>
              </a:pPr>
              <a:r>
                <a:rPr lang="ar-EG" sz="1600" b="1" dirty="0">
                  <a:latin typeface="Times New Roman" panose="02020603050405020304" pitchFamily="18" charset="0"/>
                  <a:ea typeface="Calibri" panose="020F0502020204030204" pitchFamily="34" charset="0"/>
                  <a:cs typeface="Adobe Arabic" panose="02040503050201020203" pitchFamily="18" charset="-78"/>
                </a:rPr>
                <a:t>تحفيز الابتكار وتحسين الاقتصاد</a:t>
              </a:r>
              <a:endParaRPr lang="en-US" sz="1600" b="1" dirty="0">
                <a:latin typeface="Times New Roman" panose="02020603050405020304" pitchFamily="18" charset="0"/>
                <a:ea typeface="Calibri" panose="020F0502020204030204" pitchFamily="34" charset="0"/>
                <a:cs typeface="Adobe Arabic" panose="02040503050201020203" pitchFamily="18" charset="-78"/>
              </a:endParaRPr>
            </a:p>
          </p:txBody>
        </p:sp>
        <p:pic>
          <p:nvPicPr>
            <p:cNvPr id="46" name="Picture 45">
              <a:extLst>
                <a:ext uri="{FF2B5EF4-FFF2-40B4-BE49-F238E27FC236}">
                  <a16:creationId xmlns:a16="http://schemas.microsoft.com/office/drawing/2014/main" id="{69AB6AB8-54F8-4C96-808B-99BDB9049CD8}"/>
                </a:ext>
              </a:extLst>
            </p:cNvPr>
            <p:cNvPicPr>
              <a:picLocks noChangeAspect="1"/>
            </p:cNvPicPr>
            <p:nvPr/>
          </p:nvPicPr>
          <p:blipFill>
            <a:blip r:embed="rId3"/>
            <a:stretch>
              <a:fillRect/>
            </a:stretch>
          </p:blipFill>
          <p:spPr>
            <a:xfrm>
              <a:off x="723179" y="3718061"/>
              <a:ext cx="890587" cy="890587"/>
            </a:xfrm>
            <a:prstGeom prst="rect">
              <a:avLst/>
            </a:prstGeom>
          </p:spPr>
        </p:pic>
      </p:grpSp>
      <p:grpSp>
        <p:nvGrpSpPr>
          <p:cNvPr id="47" name="Group 46">
            <a:extLst>
              <a:ext uri="{FF2B5EF4-FFF2-40B4-BE49-F238E27FC236}">
                <a16:creationId xmlns:a16="http://schemas.microsoft.com/office/drawing/2014/main" id="{44A50D93-3591-A882-A303-F8E400620F3A}"/>
              </a:ext>
            </a:extLst>
          </p:cNvPr>
          <p:cNvGrpSpPr/>
          <p:nvPr/>
        </p:nvGrpSpPr>
        <p:grpSpPr>
          <a:xfrm>
            <a:off x="2754407" y="3719373"/>
            <a:ext cx="1749424" cy="2584240"/>
            <a:chOff x="2847975" y="2984500"/>
            <a:chExt cx="1749424" cy="2584240"/>
          </a:xfrm>
        </p:grpSpPr>
        <p:sp>
          <p:nvSpPr>
            <p:cNvPr id="48" name="Google Shape;773;p34">
              <a:extLst>
                <a:ext uri="{FF2B5EF4-FFF2-40B4-BE49-F238E27FC236}">
                  <a16:creationId xmlns:a16="http://schemas.microsoft.com/office/drawing/2014/main" id="{C1B9E174-3027-6C5C-65FD-F07DF4ADD7D9}"/>
                </a:ext>
              </a:extLst>
            </p:cNvPr>
            <p:cNvSpPr/>
            <p:nvPr/>
          </p:nvSpPr>
          <p:spPr>
            <a:xfrm>
              <a:off x="3392487" y="3530600"/>
              <a:ext cx="1204912" cy="1201737"/>
            </a:xfrm>
            <a:prstGeom prst="ellipse">
              <a:avLst/>
            </a:prstGeom>
            <a:solidFill>
              <a:srgbClr val="3D8E92"/>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49" name="Google Shape;780;p34">
              <a:extLst>
                <a:ext uri="{FF2B5EF4-FFF2-40B4-BE49-F238E27FC236}">
                  <a16:creationId xmlns:a16="http://schemas.microsoft.com/office/drawing/2014/main" id="{8ADD8853-5718-D06D-D05B-BC351A436672}"/>
                </a:ext>
              </a:extLst>
            </p:cNvPr>
            <p:cNvSpPr/>
            <p:nvPr/>
          </p:nvSpPr>
          <p:spPr>
            <a:xfrm>
              <a:off x="2847975" y="2984500"/>
              <a:ext cx="889000" cy="890587"/>
            </a:xfrm>
            <a:custGeom>
              <a:avLst/>
              <a:gdLst/>
              <a:ahLst/>
              <a:cxnLst/>
              <a:rect l="l" t="t" r="r" b="b"/>
              <a:pathLst>
                <a:path w="217" h="217" extrusionOk="0">
                  <a:moveTo>
                    <a:pt x="0" y="89"/>
                  </a:moveTo>
                  <a:cubicBezTo>
                    <a:pt x="74" y="102"/>
                    <a:pt x="115" y="143"/>
                    <a:pt x="128" y="217"/>
                  </a:cubicBezTo>
                  <a:cubicBezTo>
                    <a:pt x="145" y="176"/>
                    <a:pt x="177" y="144"/>
                    <a:pt x="217" y="128"/>
                  </a:cubicBezTo>
                  <a:cubicBezTo>
                    <a:pt x="143" y="114"/>
                    <a:pt x="103" y="74"/>
                    <a:pt x="90" y="0"/>
                  </a:cubicBezTo>
                  <a:cubicBezTo>
                    <a:pt x="73" y="40"/>
                    <a:pt x="41" y="73"/>
                    <a:pt x="0" y="89"/>
                  </a:cubicBezTo>
                  <a:close/>
                </a:path>
              </a:pathLst>
            </a:custGeom>
            <a:solidFill>
              <a:schemeClr val="bg1">
                <a:lumMod val="85000"/>
              </a:scheme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50" name="TextBox 49">
              <a:extLst>
                <a:ext uri="{FF2B5EF4-FFF2-40B4-BE49-F238E27FC236}">
                  <a16:creationId xmlns:a16="http://schemas.microsoft.com/office/drawing/2014/main" id="{8166424D-9616-1656-FB79-0D7C471B6BBC}"/>
                </a:ext>
              </a:extLst>
            </p:cNvPr>
            <p:cNvSpPr txBox="1"/>
            <p:nvPr/>
          </p:nvSpPr>
          <p:spPr>
            <a:xfrm>
              <a:off x="3443616" y="4919331"/>
              <a:ext cx="1099478" cy="649409"/>
            </a:xfrm>
            <a:prstGeom prst="rect">
              <a:avLst/>
            </a:prstGeom>
            <a:noFill/>
          </p:spPr>
          <p:txBody>
            <a:bodyPr wrap="square">
              <a:spAutoFit/>
            </a:bodyPr>
            <a:lstStyle/>
            <a:p>
              <a:pPr algn="ctr">
                <a:lnSpc>
                  <a:spcPct val="115000"/>
                </a:lnSpc>
              </a:pPr>
              <a:r>
                <a:rPr lang="ar-EG" sz="1600" b="1" dirty="0">
                  <a:latin typeface="Times New Roman" panose="02020603050405020304" pitchFamily="18" charset="0"/>
                  <a:ea typeface="Calibri" panose="020F0502020204030204" pitchFamily="34" charset="0"/>
                  <a:cs typeface="Adobe Arabic" panose="02040503050201020203" pitchFamily="18" charset="-78"/>
                </a:rPr>
                <a:t>التعليم والرعاية الصحية</a:t>
              </a:r>
              <a:endParaRPr lang="en-US" sz="1600" b="1" dirty="0">
                <a:latin typeface="Times New Roman" panose="02020603050405020304" pitchFamily="18" charset="0"/>
                <a:ea typeface="Calibri" panose="020F0502020204030204" pitchFamily="34" charset="0"/>
                <a:cs typeface="Adobe Arabic" panose="02040503050201020203" pitchFamily="18" charset="-78"/>
              </a:endParaRPr>
            </a:p>
          </p:txBody>
        </p:sp>
        <p:pic>
          <p:nvPicPr>
            <p:cNvPr id="51" name="Picture 50">
              <a:extLst>
                <a:ext uri="{FF2B5EF4-FFF2-40B4-BE49-F238E27FC236}">
                  <a16:creationId xmlns:a16="http://schemas.microsoft.com/office/drawing/2014/main" id="{95DAE552-20C6-8BAE-0223-37A80FF64B51}"/>
                </a:ext>
              </a:extLst>
            </p:cNvPr>
            <p:cNvPicPr>
              <a:picLocks noChangeAspect="1"/>
            </p:cNvPicPr>
            <p:nvPr/>
          </p:nvPicPr>
          <p:blipFill>
            <a:blip r:embed="rId4">
              <a:lum bright="70000" contrast="-70000"/>
            </a:blip>
            <a:stretch>
              <a:fillRect/>
            </a:stretch>
          </p:blipFill>
          <p:spPr>
            <a:xfrm>
              <a:off x="3697674" y="3846511"/>
              <a:ext cx="591363" cy="554784"/>
            </a:xfrm>
            <a:prstGeom prst="rect">
              <a:avLst/>
            </a:prstGeom>
          </p:spPr>
        </p:pic>
      </p:grpSp>
      <p:grpSp>
        <p:nvGrpSpPr>
          <p:cNvPr id="52" name="Group 51">
            <a:extLst>
              <a:ext uri="{FF2B5EF4-FFF2-40B4-BE49-F238E27FC236}">
                <a16:creationId xmlns:a16="http://schemas.microsoft.com/office/drawing/2014/main" id="{74B872EA-39EA-3250-E2CF-754B0FC8EE36}"/>
              </a:ext>
            </a:extLst>
          </p:cNvPr>
          <p:cNvGrpSpPr/>
          <p:nvPr/>
        </p:nvGrpSpPr>
        <p:grpSpPr>
          <a:xfrm>
            <a:off x="9767982" y="2250371"/>
            <a:ext cx="1940306" cy="2359589"/>
            <a:chOff x="9861550" y="1515498"/>
            <a:chExt cx="1940306" cy="2359589"/>
          </a:xfrm>
        </p:grpSpPr>
        <p:sp>
          <p:nvSpPr>
            <p:cNvPr id="53" name="Google Shape;778;p34">
              <a:extLst>
                <a:ext uri="{FF2B5EF4-FFF2-40B4-BE49-F238E27FC236}">
                  <a16:creationId xmlns:a16="http://schemas.microsoft.com/office/drawing/2014/main" id="{A728691A-56AB-0EB8-92B4-42B7E126773C}"/>
                </a:ext>
              </a:extLst>
            </p:cNvPr>
            <p:cNvSpPr/>
            <p:nvPr/>
          </p:nvSpPr>
          <p:spPr>
            <a:xfrm>
              <a:off x="10406062" y="2127250"/>
              <a:ext cx="1201737" cy="1201737"/>
            </a:xfrm>
            <a:prstGeom prst="ellipse">
              <a:avLst/>
            </a:prstGeom>
            <a:solidFill>
              <a:srgbClr val="3D8E92"/>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54" name="Google Shape;785;p34">
              <a:extLst>
                <a:ext uri="{FF2B5EF4-FFF2-40B4-BE49-F238E27FC236}">
                  <a16:creationId xmlns:a16="http://schemas.microsoft.com/office/drawing/2014/main" id="{063BC5D4-8F38-491F-EFF5-B479CCA4A8DA}"/>
                </a:ext>
              </a:extLst>
            </p:cNvPr>
            <p:cNvSpPr/>
            <p:nvPr/>
          </p:nvSpPr>
          <p:spPr>
            <a:xfrm>
              <a:off x="9861550" y="2984500"/>
              <a:ext cx="889000" cy="890587"/>
            </a:xfrm>
            <a:custGeom>
              <a:avLst/>
              <a:gdLst/>
              <a:ahLst/>
              <a:cxnLst/>
              <a:rect l="l" t="t" r="r" b="b"/>
              <a:pathLst>
                <a:path w="217" h="217" extrusionOk="0">
                  <a:moveTo>
                    <a:pt x="128" y="0"/>
                  </a:moveTo>
                  <a:cubicBezTo>
                    <a:pt x="114" y="74"/>
                    <a:pt x="74" y="114"/>
                    <a:pt x="0" y="128"/>
                  </a:cubicBezTo>
                  <a:cubicBezTo>
                    <a:pt x="41" y="144"/>
                    <a:pt x="73" y="176"/>
                    <a:pt x="89" y="217"/>
                  </a:cubicBezTo>
                  <a:cubicBezTo>
                    <a:pt x="103" y="143"/>
                    <a:pt x="143" y="102"/>
                    <a:pt x="217" y="89"/>
                  </a:cubicBezTo>
                  <a:cubicBezTo>
                    <a:pt x="177" y="73"/>
                    <a:pt x="144" y="40"/>
                    <a:pt x="128" y="0"/>
                  </a:cubicBezTo>
                  <a:close/>
                </a:path>
              </a:pathLst>
            </a:custGeom>
            <a:solidFill>
              <a:schemeClr val="bg1">
                <a:lumMod val="85000"/>
              </a:scheme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55" name="TextBox 54">
              <a:extLst>
                <a:ext uri="{FF2B5EF4-FFF2-40B4-BE49-F238E27FC236}">
                  <a16:creationId xmlns:a16="http://schemas.microsoft.com/office/drawing/2014/main" id="{B73DA9E0-D5F3-AF95-AB06-BDA1CEB44C1D}"/>
                </a:ext>
              </a:extLst>
            </p:cNvPr>
            <p:cNvSpPr txBox="1"/>
            <p:nvPr/>
          </p:nvSpPr>
          <p:spPr>
            <a:xfrm>
              <a:off x="10201276" y="1515498"/>
              <a:ext cx="1600580" cy="366254"/>
            </a:xfrm>
            <a:prstGeom prst="rect">
              <a:avLst/>
            </a:prstGeom>
            <a:noFill/>
          </p:spPr>
          <p:txBody>
            <a:bodyPr wrap="square">
              <a:spAutoFit/>
            </a:bodyPr>
            <a:lstStyle/>
            <a:p>
              <a:pPr algn="ctr">
                <a:lnSpc>
                  <a:spcPct val="115000"/>
                </a:lnSpc>
              </a:pPr>
              <a:r>
                <a:rPr lang="ar-EG" sz="1600" b="1" dirty="0">
                  <a:latin typeface="Times New Roman" panose="02020603050405020304" pitchFamily="18" charset="0"/>
                  <a:ea typeface="Calibri" panose="020F0502020204030204" pitchFamily="34" charset="0"/>
                  <a:cs typeface="Adobe Arabic" panose="02040503050201020203" pitchFamily="18" charset="-78"/>
                </a:rPr>
                <a:t>تحسين الكفاءة التشغيلية</a:t>
              </a:r>
              <a:endParaRPr lang="en-US" sz="1600" b="1" dirty="0">
                <a:latin typeface="Times New Roman" panose="02020603050405020304" pitchFamily="18" charset="0"/>
                <a:ea typeface="Calibri" panose="020F0502020204030204" pitchFamily="34" charset="0"/>
                <a:cs typeface="Adobe Arabic" panose="02040503050201020203" pitchFamily="18" charset="-78"/>
              </a:endParaRPr>
            </a:p>
          </p:txBody>
        </p:sp>
        <p:pic>
          <p:nvPicPr>
            <p:cNvPr id="56" name="Picture 55">
              <a:extLst>
                <a:ext uri="{FF2B5EF4-FFF2-40B4-BE49-F238E27FC236}">
                  <a16:creationId xmlns:a16="http://schemas.microsoft.com/office/drawing/2014/main" id="{9F14D92D-8EAD-C21D-5EC4-647271CE7970}"/>
                </a:ext>
              </a:extLst>
            </p:cNvPr>
            <p:cNvPicPr>
              <a:picLocks noChangeAspect="1"/>
            </p:cNvPicPr>
            <p:nvPr/>
          </p:nvPicPr>
          <p:blipFill>
            <a:blip r:embed="rId5">
              <a:biLevel thresh="25000"/>
            </a:blip>
            <a:stretch>
              <a:fillRect/>
            </a:stretch>
          </p:blipFill>
          <p:spPr>
            <a:xfrm>
              <a:off x="10672353" y="2326075"/>
              <a:ext cx="658425" cy="658425"/>
            </a:xfrm>
            <a:prstGeom prst="rect">
              <a:avLst/>
            </a:prstGeom>
          </p:spPr>
        </p:pic>
      </p:grpSp>
      <p:grpSp>
        <p:nvGrpSpPr>
          <p:cNvPr id="57" name="Group 56">
            <a:extLst>
              <a:ext uri="{FF2B5EF4-FFF2-40B4-BE49-F238E27FC236}">
                <a16:creationId xmlns:a16="http://schemas.microsoft.com/office/drawing/2014/main" id="{B16E2A11-F093-DAAD-67F7-18AE78BF646F}"/>
              </a:ext>
            </a:extLst>
          </p:cNvPr>
          <p:cNvGrpSpPr/>
          <p:nvPr/>
        </p:nvGrpSpPr>
        <p:grpSpPr>
          <a:xfrm>
            <a:off x="8366219" y="3719373"/>
            <a:ext cx="1922922" cy="2584241"/>
            <a:chOff x="8459787" y="2984500"/>
            <a:chExt cx="1922922" cy="2584241"/>
          </a:xfrm>
        </p:grpSpPr>
        <p:sp>
          <p:nvSpPr>
            <p:cNvPr id="58" name="Google Shape;777;p34">
              <a:extLst>
                <a:ext uri="{FF2B5EF4-FFF2-40B4-BE49-F238E27FC236}">
                  <a16:creationId xmlns:a16="http://schemas.microsoft.com/office/drawing/2014/main" id="{769B0DA2-0290-8F41-8F39-5F712B052954}"/>
                </a:ext>
              </a:extLst>
            </p:cNvPr>
            <p:cNvSpPr/>
            <p:nvPr/>
          </p:nvSpPr>
          <p:spPr>
            <a:xfrm>
              <a:off x="9004300" y="3530600"/>
              <a:ext cx="1201737" cy="1201737"/>
            </a:xfrm>
            <a:prstGeom prst="ellipse">
              <a:avLst/>
            </a:prstGeom>
            <a:solidFill>
              <a:srgbClr val="B0B0B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59" name="Google Shape;784;p34">
              <a:extLst>
                <a:ext uri="{FF2B5EF4-FFF2-40B4-BE49-F238E27FC236}">
                  <a16:creationId xmlns:a16="http://schemas.microsoft.com/office/drawing/2014/main" id="{122E91F7-A2AB-5B3F-40EE-FCB6BAAA8018}"/>
                </a:ext>
              </a:extLst>
            </p:cNvPr>
            <p:cNvSpPr/>
            <p:nvPr/>
          </p:nvSpPr>
          <p:spPr>
            <a:xfrm>
              <a:off x="8459787" y="2984500"/>
              <a:ext cx="889000" cy="890587"/>
            </a:xfrm>
            <a:custGeom>
              <a:avLst/>
              <a:gdLst/>
              <a:ahLst/>
              <a:cxnLst/>
              <a:rect l="l" t="t" r="r" b="b"/>
              <a:pathLst>
                <a:path w="217" h="217" extrusionOk="0">
                  <a:moveTo>
                    <a:pt x="0" y="89"/>
                  </a:moveTo>
                  <a:cubicBezTo>
                    <a:pt x="74" y="102"/>
                    <a:pt x="114" y="143"/>
                    <a:pt x="128" y="217"/>
                  </a:cubicBezTo>
                  <a:cubicBezTo>
                    <a:pt x="144" y="176"/>
                    <a:pt x="176" y="144"/>
                    <a:pt x="217" y="128"/>
                  </a:cubicBezTo>
                  <a:cubicBezTo>
                    <a:pt x="143" y="114"/>
                    <a:pt x="102" y="74"/>
                    <a:pt x="89" y="0"/>
                  </a:cubicBezTo>
                  <a:cubicBezTo>
                    <a:pt x="73" y="40"/>
                    <a:pt x="40" y="73"/>
                    <a:pt x="0" y="89"/>
                  </a:cubicBezTo>
                  <a:close/>
                </a:path>
              </a:pathLst>
            </a:custGeom>
            <a:solidFill>
              <a:schemeClr val="bg1">
                <a:lumMod val="85000"/>
              </a:scheme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60" name="TextBox 59">
              <a:extLst>
                <a:ext uri="{FF2B5EF4-FFF2-40B4-BE49-F238E27FC236}">
                  <a16:creationId xmlns:a16="http://schemas.microsoft.com/office/drawing/2014/main" id="{4E0C9D8A-713A-6DDE-F3A9-2F2889D4FDCA}"/>
                </a:ext>
              </a:extLst>
            </p:cNvPr>
            <p:cNvSpPr txBox="1"/>
            <p:nvPr/>
          </p:nvSpPr>
          <p:spPr>
            <a:xfrm>
              <a:off x="8859377" y="4919332"/>
              <a:ext cx="1523332" cy="649409"/>
            </a:xfrm>
            <a:prstGeom prst="rect">
              <a:avLst/>
            </a:prstGeom>
            <a:noFill/>
          </p:spPr>
          <p:txBody>
            <a:bodyPr wrap="square">
              <a:spAutoFit/>
            </a:bodyPr>
            <a:lstStyle/>
            <a:p>
              <a:pPr algn="ctr">
                <a:lnSpc>
                  <a:spcPct val="115000"/>
                </a:lnSpc>
              </a:pPr>
              <a:r>
                <a:rPr lang="ar-EG" sz="1600" b="1" dirty="0">
                  <a:latin typeface="Times New Roman" panose="02020603050405020304" pitchFamily="18" charset="0"/>
                  <a:ea typeface="Calibri" panose="020F0502020204030204" pitchFamily="34" charset="0"/>
                  <a:cs typeface="Adobe Arabic" panose="02040503050201020203" pitchFamily="18" charset="-78"/>
                </a:rPr>
                <a:t>تحليل البيانات الضخمة واتخاذ القرارات الدقيقة</a:t>
              </a:r>
              <a:endParaRPr lang="en-US" sz="1600" b="1" dirty="0">
                <a:latin typeface="Times New Roman" panose="02020603050405020304" pitchFamily="18" charset="0"/>
                <a:ea typeface="Calibri" panose="020F0502020204030204" pitchFamily="34" charset="0"/>
                <a:cs typeface="Adobe Arabic" panose="02040503050201020203" pitchFamily="18" charset="-78"/>
              </a:endParaRPr>
            </a:p>
          </p:txBody>
        </p:sp>
        <p:pic>
          <p:nvPicPr>
            <p:cNvPr id="61" name="Picture 60">
              <a:extLst>
                <a:ext uri="{FF2B5EF4-FFF2-40B4-BE49-F238E27FC236}">
                  <a16:creationId xmlns:a16="http://schemas.microsoft.com/office/drawing/2014/main" id="{C223C767-53AF-C161-AF39-B82B03CC81B1}"/>
                </a:ext>
              </a:extLst>
            </p:cNvPr>
            <p:cNvPicPr>
              <a:picLocks noChangeAspect="1"/>
            </p:cNvPicPr>
            <p:nvPr/>
          </p:nvPicPr>
          <p:blipFill>
            <a:blip r:embed="rId6"/>
            <a:stretch>
              <a:fillRect/>
            </a:stretch>
          </p:blipFill>
          <p:spPr>
            <a:xfrm>
              <a:off x="9326560" y="3868317"/>
              <a:ext cx="588965" cy="588965"/>
            </a:xfrm>
            <a:prstGeom prst="rect">
              <a:avLst/>
            </a:prstGeom>
          </p:spPr>
        </p:pic>
      </p:grpSp>
      <p:grpSp>
        <p:nvGrpSpPr>
          <p:cNvPr id="62" name="Group 61">
            <a:extLst>
              <a:ext uri="{FF2B5EF4-FFF2-40B4-BE49-F238E27FC236}">
                <a16:creationId xmlns:a16="http://schemas.microsoft.com/office/drawing/2014/main" id="{450AF1B8-3914-352C-175B-AD131AD09AF8}"/>
              </a:ext>
            </a:extLst>
          </p:cNvPr>
          <p:cNvGrpSpPr/>
          <p:nvPr/>
        </p:nvGrpSpPr>
        <p:grpSpPr>
          <a:xfrm>
            <a:off x="4159344" y="2348651"/>
            <a:ext cx="1746250" cy="2261309"/>
            <a:chOff x="4252912" y="1613778"/>
            <a:chExt cx="1746250" cy="2261309"/>
          </a:xfrm>
        </p:grpSpPr>
        <p:sp>
          <p:nvSpPr>
            <p:cNvPr id="63" name="Google Shape;774;p34">
              <a:extLst>
                <a:ext uri="{FF2B5EF4-FFF2-40B4-BE49-F238E27FC236}">
                  <a16:creationId xmlns:a16="http://schemas.microsoft.com/office/drawing/2014/main" id="{00508E65-0C7F-D888-261F-873A89231FCD}"/>
                </a:ext>
              </a:extLst>
            </p:cNvPr>
            <p:cNvSpPr/>
            <p:nvPr/>
          </p:nvSpPr>
          <p:spPr>
            <a:xfrm>
              <a:off x="4794250" y="2127250"/>
              <a:ext cx="1204912" cy="1201737"/>
            </a:xfrm>
            <a:prstGeom prst="ellipse">
              <a:avLst/>
            </a:prstGeom>
            <a:solidFill>
              <a:srgbClr val="B0B0B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64" name="Google Shape;781;p34">
              <a:extLst>
                <a:ext uri="{FF2B5EF4-FFF2-40B4-BE49-F238E27FC236}">
                  <a16:creationId xmlns:a16="http://schemas.microsoft.com/office/drawing/2014/main" id="{F3BFB427-6E5E-2EB8-E222-023105898CF1}"/>
                </a:ext>
              </a:extLst>
            </p:cNvPr>
            <p:cNvSpPr/>
            <p:nvPr/>
          </p:nvSpPr>
          <p:spPr>
            <a:xfrm>
              <a:off x="4252912" y="2984500"/>
              <a:ext cx="885825" cy="890587"/>
            </a:xfrm>
            <a:custGeom>
              <a:avLst/>
              <a:gdLst/>
              <a:ahLst/>
              <a:cxnLst/>
              <a:rect l="l" t="t" r="r" b="b"/>
              <a:pathLst>
                <a:path w="216" h="217" extrusionOk="0">
                  <a:moveTo>
                    <a:pt x="127" y="0"/>
                  </a:moveTo>
                  <a:cubicBezTo>
                    <a:pt x="114" y="74"/>
                    <a:pt x="74" y="114"/>
                    <a:pt x="0" y="128"/>
                  </a:cubicBezTo>
                  <a:cubicBezTo>
                    <a:pt x="40" y="144"/>
                    <a:pt x="72" y="176"/>
                    <a:pt x="89" y="217"/>
                  </a:cubicBezTo>
                  <a:cubicBezTo>
                    <a:pt x="102" y="143"/>
                    <a:pt x="142" y="102"/>
                    <a:pt x="216" y="89"/>
                  </a:cubicBezTo>
                  <a:cubicBezTo>
                    <a:pt x="176" y="73"/>
                    <a:pt x="144" y="40"/>
                    <a:pt x="127" y="0"/>
                  </a:cubicBezTo>
                  <a:close/>
                </a:path>
              </a:pathLst>
            </a:custGeom>
            <a:solidFill>
              <a:schemeClr val="bg1">
                <a:lumMod val="85000"/>
              </a:scheme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65" name="TextBox 64">
              <a:extLst>
                <a:ext uri="{FF2B5EF4-FFF2-40B4-BE49-F238E27FC236}">
                  <a16:creationId xmlns:a16="http://schemas.microsoft.com/office/drawing/2014/main" id="{D9327DD0-5B1E-017A-3D3E-59BFC691D92F}"/>
                </a:ext>
              </a:extLst>
            </p:cNvPr>
            <p:cNvSpPr txBox="1"/>
            <p:nvPr/>
          </p:nvSpPr>
          <p:spPr>
            <a:xfrm>
              <a:off x="4828835" y="1613778"/>
              <a:ext cx="1099478" cy="366254"/>
            </a:xfrm>
            <a:prstGeom prst="rect">
              <a:avLst/>
            </a:prstGeom>
            <a:noFill/>
          </p:spPr>
          <p:txBody>
            <a:bodyPr wrap="square">
              <a:spAutoFit/>
            </a:bodyPr>
            <a:lstStyle/>
            <a:p>
              <a:pPr algn="ctr">
                <a:lnSpc>
                  <a:spcPct val="115000"/>
                </a:lnSpc>
              </a:pPr>
              <a:r>
                <a:rPr lang="ar-EG" sz="1600" b="1" dirty="0">
                  <a:latin typeface="Times New Roman" panose="02020603050405020304" pitchFamily="18" charset="0"/>
                  <a:ea typeface="Calibri" panose="020F0502020204030204" pitchFamily="34" charset="0"/>
                  <a:cs typeface="Adobe Arabic" panose="02040503050201020203" pitchFamily="18" charset="-78"/>
                </a:rPr>
                <a:t>الأمن والدفاع</a:t>
              </a:r>
              <a:endParaRPr lang="en-US" sz="1600" b="1" dirty="0">
                <a:latin typeface="Times New Roman" panose="02020603050405020304" pitchFamily="18" charset="0"/>
                <a:ea typeface="Calibri" panose="020F0502020204030204" pitchFamily="34" charset="0"/>
                <a:cs typeface="Adobe Arabic" panose="02040503050201020203" pitchFamily="18" charset="-78"/>
              </a:endParaRPr>
            </a:p>
          </p:txBody>
        </p:sp>
        <p:pic>
          <p:nvPicPr>
            <p:cNvPr id="66" name="Picture 65">
              <a:extLst>
                <a:ext uri="{FF2B5EF4-FFF2-40B4-BE49-F238E27FC236}">
                  <a16:creationId xmlns:a16="http://schemas.microsoft.com/office/drawing/2014/main" id="{2E794782-31FC-3815-B619-1C647D0CB975}"/>
                </a:ext>
              </a:extLst>
            </p:cNvPr>
            <p:cNvPicPr>
              <a:picLocks noChangeAspect="1"/>
            </p:cNvPicPr>
            <p:nvPr/>
          </p:nvPicPr>
          <p:blipFill>
            <a:blip r:embed="rId7"/>
            <a:stretch>
              <a:fillRect/>
            </a:stretch>
          </p:blipFill>
          <p:spPr>
            <a:xfrm>
              <a:off x="5043099" y="2408657"/>
              <a:ext cx="707214" cy="707214"/>
            </a:xfrm>
            <a:prstGeom prst="rect">
              <a:avLst/>
            </a:prstGeom>
          </p:spPr>
        </p:pic>
      </p:grpSp>
      <p:grpSp>
        <p:nvGrpSpPr>
          <p:cNvPr id="67" name="Group 66">
            <a:extLst>
              <a:ext uri="{FF2B5EF4-FFF2-40B4-BE49-F238E27FC236}">
                <a16:creationId xmlns:a16="http://schemas.microsoft.com/office/drawing/2014/main" id="{1C8E23EB-EA1C-A9E2-C30E-557AC76B5C23}"/>
              </a:ext>
            </a:extLst>
          </p:cNvPr>
          <p:cNvGrpSpPr/>
          <p:nvPr/>
        </p:nvGrpSpPr>
        <p:grpSpPr>
          <a:xfrm>
            <a:off x="6962869" y="2250371"/>
            <a:ext cx="2090737" cy="2359589"/>
            <a:chOff x="7056437" y="1515498"/>
            <a:chExt cx="2090737" cy="2359589"/>
          </a:xfrm>
        </p:grpSpPr>
        <p:sp>
          <p:nvSpPr>
            <p:cNvPr id="68" name="Google Shape;776;p34">
              <a:extLst>
                <a:ext uri="{FF2B5EF4-FFF2-40B4-BE49-F238E27FC236}">
                  <a16:creationId xmlns:a16="http://schemas.microsoft.com/office/drawing/2014/main" id="{04A7CE49-942E-778C-7632-9BA7C9ACFAAB}"/>
                </a:ext>
              </a:extLst>
            </p:cNvPr>
            <p:cNvSpPr/>
            <p:nvPr/>
          </p:nvSpPr>
          <p:spPr>
            <a:xfrm>
              <a:off x="7602537" y="2127250"/>
              <a:ext cx="1200150" cy="1201737"/>
            </a:xfrm>
            <a:prstGeom prst="ellipse">
              <a:avLst/>
            </a:prstGeom>
            <a:solidFill>
              <a:srgbClr val="FFCC5E"/>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dirty="0">
                <a:solidFill>
                  <a:schemeClr val="dk1"/>
                </a:solidFill>
                <a:latin typeface="Calibri"/>
                <a:ea typeface="Calibri"/>
                <a:cs typeface="Calibri"/>
                <a:sym typeface="Calibri"/>
              </a:endParaRPr>
            </a:p>
          </p:txBody>
        </p:sp>
        <p:sp>
          <p:nvSpPr>
            <p:cNvPr id="69" name="Google Shape;783;p34">
              <a:extLst>
                <a:ext uri="{FF2B5EF4-FFF2-40B4-BE49-F238E27FC236}">
                  <a16:creationId xmlns:a16="http://schemas.microsoft.com/office/drawing/2014/main" id="{1B5F3A11-8337-5144-4463-B573F3463BED}"/>
                </a:ext>
              </a:extLst>
            </p:cNvPr>
            <p:cNvSpPr/>
            <p:nvPr/>
          </p:nvSpPr>
          <p:spPr>
            <a:xfrm>
              <a:off x="7056437" y="2984500"/>
              <a:ext cx="885825" cy="890587"/>
            </a:xfrm>
            <a:custGeom>
              <a:avLst/>
              <a:gdLst/>
              <a:ahLst/>
              <a:cxnLst/>
              <a:rect l="l" t="t" r="r" b="b"/>
              <a:pathLst>
                <a:path w="216" h="217" extrusionOk="0">
                  <a:moveTo>
                    <a:pt x="127" y="0"/>
                  </a:moveTo>
                  <a:cubicBezTo>
                    <a:pt x="114" y="74"/>
                    <a:pt x="74" y="114"/>
                    <a:pt x="0" y="128"/>
                  </a:cubicBezTo>
                  <a:cubicBezTo>
                    <a:pt x="40" y="144"/>
                    <a:pt x="72" y="176"/>
                    <a:pt x="89" y="217"/>
                  </a:cubicBezTo>
                  <a:cubicBezTo>
                    <a:pt x="102" y="143"/>
                    <a:pt x="142" y="102"/>
                    <a:pt x="216" y="89"/>
                  </a:cubicBezTo>
                  <a:cubicBezTo>
                    <a:pt x="176" y="73"/>
                    <a:pt x="144" y="40"/>
                    <a:pt x="127" y="0"/>
                  </a:cubicBezTo>
                  <a:close/>
                </a:path>
              </a:pathLst>
            </a:custGeom>
            <a:solidFill>
              <a:schemeClr val="bg1">
                <a:lumMod val="85000"/>
              </a:scheme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70" name="TextBox 69">
              <a:extLst>
                <a:ext uri="{FF2B5EF4-FFF2-40B4-BE49-F238E27FC236}">
                  <a16:creationId xmlns:a16="http://schemas.microsoft.com/office/drawing/2014/main" id="{DFB99FB4-B586-2C66-3706-4DF9619DFD35}"/>
                </a:ext>
              </a:extLst>
            </p:cNvPr>
            <p:cNvSpPr txBox="1"/>
            <p:nvPr/>
          </p:nvSpPr>
          <p:spPr>
            <a:xfrm>
              <a:off x="7400924" y="1515498"/>
              <a:ext cx="1746250" cy="366254"/>
            </a:xfrm>
            <a:prstGeom prst="rect">
              <a:avLst/>
            </a:prstGeom>
            <a:noFill/>
          </p:spPr>
          <p:txBody>
            <a:bodyPr wrap="square">
              <a:spAutoFit/>
            </a:bodyPr>
            <a:lstStyle/>
            <a:p>
              <a:pPr algn="ctr">
                <a:lnSpc>
                  <a:spcPct val="115000"/>
                </a:lnSpc>
              </a:pPr>
              <a:r>
                <a:rPr lang="ar-EG" sz="1600" b="1" dirty="0">
                  <a:latin typeface="Times New Roman" panose="02020603050405020304" pitchFamily="18" charset="0"/>
                  <a:ea typeface="Calibri" panose="020F0502020204030204" pitchFamily="34" charset="0"/>
                  <a:cs typeface="Adobe Arabic" panose="02040503050201020203" pitchFamily="18" charset="-78"/>
                </a:rPr>
                <a:t>تحسين الخدمات العامة</a:t>
              </a:r>
              <a:endParaRPr lang="en-US" sz="1600" b="1" dirty="0">
                <a:latin typeface="Times New Roman" panose="02020603050405020304" pitchFamily="18" charset="0"/>
                <a:ea typeface="Calibri" panose="020F0502020204030204" pitchFamily="34" charset="0"/>
                <a:cs typeface="Adobe Arabic" panose="02040503050201020203" pitchFamily="18" charset="-78"/>
              </a:endParaRPr>
            </a:p>
          </p:txBody>
        </p:sp>
        <p:grpSp>
          <p:nvGrpSpPr>
            <p:cNvPr id="71" name="Google Shape;12162;p120">
              <a:extLst>
                <a:ext uri="{FF2B5EF4-FFF2-40B4-BE49-F238E27FC236}">
                  <a16:creationId xmlns:a16="http://schemas.microsoft.com/office/drawing/2014/main" id="{B5381ACD-E094-D321-7A9F-94E87674400D}"/>
                </a:ext>
              </a:extLst>
            </p:cNvPr>
            <p:cNvGrpSpPr/>
            <p:nvPr/>
          </p:nvGrpSpPr>
          <p:grpSpPr>
            <a:xfrm>
              <a:off x="7902490" y="2361341"/>
              <a:ext cx="623041" cy="623159"/>
              <a:chOff x="5774124" y="4294550"/>
              <a:chExt cx="331611" cy="331674"/>
            </a:xfrm>
            <a:solidFill>
              <a:schemeClr val="tx1"/>
            </a:solidFill>
          </p:grpSpPr>
          <p:sp>
            <p:nvSpPr>
              <p:cNvPr id="72" name="Google Shape;12163;p120">
                <a:extLst>
                  <a:ext uri="{FF2B5EF4-FFF2-40B4-BE49-F238E27FC236}">
                    <a16:creationId xmlns:a16="http://schemas.microsoft.com/office/drawing/2014/main" id="{5C5A198D-269A-55E3-FE27-F9A17C64E9CA}"/>
                  </a:ext>
                </a:extLst>
              </p:cNvPr>
              <p:cNvSpPr/>
              <p:nvPr/>
            </p:nvSpPr>
            <p:spPr>
              <a:xfrm>
                <a:off x="5774124" y="4419664"/>
                <a:ext cx="331611" cy="206560"/>
              </a:xfrm>
              <a:custGeom>
                <a:avLst/>
                <a:gdLst/>
                <a:ahLst/>
                <a:cxnLst/>
                <a:rect l="l" t="t" r="r" b="b"/>
                <a:pathLst>
                  <a:path w="10419" h="6490" extrusionOk="0">
                    <a:moveTo>
                      <a:pt x="2751" y="2905"/>
                    </a:moveTo>
                    <a:lnTo>
                      <a:pt x="2751" y="6191"/>
                    </a:lnTo>
                    <a:lnTo>
                      <a:pt x="1429" y="6191"/>
                    </a:lnTo>
                    <a:lnTo>
                      <a:pt x="1429" y="2905"/>
                    </a:lnTo>
                    <a:close/>
                    <a:moveTo>
                      <a:pt x="5847" y="2084"/>
                    </a:moveTo>
                    <a:lnTo>
                      <a:pt x="5847" y="6191"/>
                    </a:lnTo>
                    <a:lnTo>
                      <a:pt x="4525" y="6191"/>
                    </a:lnTo>
                    <a:lnTo>
                      <a:pt x="4525" y="2084"/>
                    </a:lnTo>
                    <a:close/>
                    <a:moveTo>
                      <a:pt x="8942" y="298"/>
                    </a:moveTo>
                    <a:lnTo>
                      <a:pt x="8942" y="6191"/>
                    </a:lnTo>
                    <a:lnTo>
                      <a:pt x="7609" y="6191"/>
                    </a:lnTo>
                    <a:lnTo>
                      <a:pt x="7609" y="298"/>
                    </a:lnTo>
                    <a:close/>
                    <a:moveTo>
                      <a:pt x="7466" y="0"/>
                    </a:moveTo>
                    <a:cubicBezTo>
                      <a:pt x="7383" y="0"/>
                      <a:pt x="7323" y="72"/>
                      <a:pt x="7323" y="155"/>
                    </a:cubicBezTo>
                    <a:lnTo>
                      <a:pt x="7323" y="6191"/>
                    </a:lnTo>
                    <a:lnTo>
                      <a:pt x="6156" y="6191"/>
                    </a:lnTo>
                    <a:lnTo>
                      <a:pt x="6156" y="1941"/>
                    </a:lnTo>
                    <a:cubicBezTo>
                      <a:pt x="6156" y="1846"/>
                      <a:pt x="6085" y="1786"/>
                      <a:pt x="6013" y="1786"/>
                    </a:cubicBezTo>
                    <a:lnTo>
                      <a:pt x="4370" y="1786"/>
                    </a:lnTo>
                    <a:cubicBezTo>
                      <a:pt x="4287" y="1786"/>
                      <a:pt x="4227" y="1858"/>
                      <a:pt x="4227" y="1941"/>
                    </a:cubicBezTo>
                    <a:lnTo>
                      <a:pt x="4227" y="6191"/>
                    </a:lnTo>
                    <a:lnTo>
                      <a:pt x="3061" y="6191"/>
                    </a:lnTo>
                    <a:lnTo>
                      <a:pt x="3061" y="2751"/>
                    </a:lnTo>
                    <a:cubicBezTo>
                      <a:pt x="3061" y="2667"/>
                      <a:pt x="2989" y="2608"/>
                      <a:pt x="2918" y="2608"/>
                    </a:cubicBezTo>
                    <a:lnTo>
                      <a:pt x="1275" y="2608"/>
                    </a:lnTo>
                    <a:cubicBezTo>
                      <a:pt x="1191" y="2608"/>
                      <a:pt x="1132" y="2679"/>
                      <a:pt x="1132" y="2751"/>
                    </a:cubicBezTo>
                    <a:lnTo>
                      <a:pt x="1132" y="6191"/>
                    </a:lnTo>
                    <a:lnTo>
                      <a:pt x="144" y="6191"/>
                    </a:lnTo>
                    <a:cubicBezTo>
                      <a:pt x="60" y="6191"/>
                      <a:pt x="1" y="6263"/>
                      <a:pt x="1" y="6346"/>
                    </a:cubicBezTo>
                    <a:cubicBezTo>
                      <a:pt x="1" y="6430"/>
                      <a:pt x="72" y="6489"/>
                      <a:pt x="144" y="6489"/>
                    </a:cubicBezTo>
                    <a:lnTo>
                      <a:pt x="10264" y="6489"/>
                    </a:lnTo>
                    <a:cubicBezTo>
                      <a:pt x="10359" y="6489"/>
                      <a:pt x="10419" y="6418"/>
                      <a:pt x="10419" y="6346"/>
                    </a:cubicBezTo>
                    <a:cubicBezTo>
                      <a:pt x="10395" y="6251"/>
                      <a:pt x="10323" y="6191"/>
                      <a:pt x="10240" y="6191"/>
                    </a:cubicBezTo>
                    <a:lnTo>
                      <a:pt x="9252" y="6191"/>
                    </a:lnTo>
                    <a:lnTo>
                      <a:pt x="9252" y="155"/>
                    </a:lnTo>
                    <a:cubicBezTo>
                      <a:pt x="9252" y="60"/>
                      <a:pt x="9180" y="0"/>
                      <a:pt x="9109" y="0"/>
                    </a:cubicBezTo>
                    <a:close/>
                  </a:path>
                </a:pathLst>
              </a:custGeom>
              <a:grpFill/>
              <a:ln>
                <a:noFill/>
              </a:ln>
            </p:spPr>
            <p:txBody>
              <a:bodyPr spcFirstLastPara="1" wrap="square" lIns="121900" tIns="121900" rIns="121900" bIns="121900" anchor="ctr" anchorCtr="0">
                <a:noAutofit/>
              </a:bodyPr>
              <a:lstStyle/>
              <a:p>
                <a:endParaRPr sz="2400"/>
              </a:p>
            </p:txBody>
          </p:sp>
          <p:sp>
            <p:nvSpPr>
              <p:cNvPr id="73" name="Google Shape;12164;p120">
                <a:extLst>
                  <a:ext uri="{FF2B5EF4-FFF2-40B4-BE49-F238E27FC236}">
                    <a16:creationId xmlns:a16="http://schemas.microsoft.com/office/drawing/2014/main" id="{98DF4B28-8836-CED0-1F4E-98AD4022C41D}"/>
                  </a:ext>
                </a:extLst>
              </p:cNvPr>
              <p:cNvSpPr/>
              <p:nvPr/>
            </p:nvSpPr>
            <p:spPr>
              <a:xfrm>
                <a:off x="5778294" y="4294550"/>
                <a:ext cx="316461" cy="191442"/>
              </a:xfrm>
              <a:custGeom>
                <a:avLst/>
                <a:gdLst/>
                <a:ahLst/>
                <a:cxnLst/>
                <a:rect l="l" t="t" r="r" b="b"/>
                <a:pathLst>
                  <a:path w="9943" h="6015" extrusionOk="0">
                    <a:moveTo>
                      <a:pt x="9447" y="0"/>
                    </a:moveTo>
                    <a:cubicBezTo>
                      <a:pt x="9433" y="0"/>
                      <a:pt x="9420" y="1"/>
                      <a:pt x="9407" y="2"/>
                    </a:cubicBezTo>
                    <a:lnTo>
                      <a:pt x="8097" y="169"/>
                    </a:lnTo>
                    <a:cubicBezTo>
                      <a:pt x="7847" y="193"/>
                      <a:pt x="7644" y="455"/>
                      <a:pt x="7680" y="705"/>
                    </a:cubicBezTo>
                    <a:cubicBezTo>
                      <a:pt x="7703" y="951"/>
                      <a:pt x="7914" y="1123"/>
                      <a:pt x="8167" y="1123"/>
                    </a:cubicBezTo>
                    <a:cubicBezTo>
                      <a:pt x="8183" y="1123"/>
                      <a:pt x="8200" y="1123"/>
                      <a:pt x="8216" y="1121"/>
                    </a:cubicBezTo>
                    <a:lnTo>
                      <a:pt x="8323" y="1109"/>
                    </a:lnTo>
                    <a:lnTo>
                      <a:pt x="8323" y="1109"/>
                    </a:lnTo>
                    <a:cubicBezTo>
                      <a:pt x="6716" y="2967"/>
                      <a:pt x="4811" y="3919"/>
                      <a:pt x="3465" y="4407"/>
                    </a:cubicBezTo>
                    <a:cubicBezTo>
                      <a:pt x="1787" y="5003"/>
                      <a:pt x="477" y="5062"/>
                      <a:pt x="477" y="5062"/>
                    </a:cubicBezTo>
                    <a:cubicBezTo>
                      <a:pt x="203" y="5074"/>
                      <a:pt x="1" y="5288"/>
                      <a:pt x="13" y="5550"/>
                    </a:cubicBezTo>
                    <a:cubicBezTo>
                      <a:pt x="24" y="5824"/>
                      <a:pt x="239" y="6015"/>
                      <a:pt x="489" y="6015"/>
                    </a:cubicBezTo>
                    <a:lnTo>
                      <a:pt x="501" y="6015"/>
                    </a:lnTo>
                    <a:cubicBezTo>
                      <a:pt x="560" y="6015"/>
                      <a:pt x="1953" y="5967"/>
                      <a:pt x="3775" y="5312"/>
                    </a:cubicBezTo>
                    <a:cubicBezTo>
                      <a:pt x="4811" y="4943"/>
                      <a:pt x="5775" y="4467"/>
                      <a:pt x="6656" y="3872"/>
                    </a:cubicBezTo>
                    <a:cubicBezTo>
                      <a:pt x="6728" y="3824"/>
                      <a:pt x="6740" y="3729"/>
                      <a:pt x="6692" y="3669"/>
                    </a:cubicBezTo>
                    <a:cubicBezTo>
                      <a:pt x="6670" y="3618"/>
                      <a:pt x="6621" y="3594"/>
                      <a:pt x="6573" y="3594"/>
                    </a:cubicBezTo>
                    <a:cubicBezTo>
                      <a:pt x="6542" y="3594"/>
                      <a:pt x="6512" y="3603"/>
                      <a:pt x="6490" y="3622"/>
                    </a:cubicBezTo>
                    <a:cubicBezTo>
                      <a:pt x="5620" y="4205"/>
                      <a:pt x="4692" y="4681"/>
                      <a:pt x="3692" y="5038"/>
                    </a:cubicBezTo>
                    <a:cubicBezTo>
                      <a:pt x="1906" y="5669"/>
                      <a:pt x="560" y="5717"/>
                      <a:pt x="525" y="5717"/>
                    </a:cubicBezTo>
                    <a:cubicBezTo>
                      <a:pt x="429" y="5717"/>
                      <a:pt x="358" y="5646"/>
                      <a:pt x="346" y="5550"/>
                    </a:cubicBezTo>
                    <a:cubicBezTo>
                      <a:pt x="346" y="5467"/>
                      <a:pt x="417" y="5372"/>
                      <a:pt x="501" y="5372"/>
                    </a:cubicBezTo>
                    <a:cubicBezTo>
                      <a:pt x="525" y="5372"/>
                      <a:pt x="1858" y="5336"/>
                      <a:pt x="3596" y="4705"/>
                    </a:cubicBezTo>
                    <a:cubicBezTo>
                      <a:pt x="5061" y="4181"/>
                      <a:pt x="7144" y="3133"/>
                      <a:pt x="8835" y="1014"/>
                    </a:cubicBezTo>
                    <a:cubicBezTo>
                      <a:pt x="8927" y="911"/>
                      <a:pt x="8842" y="763"/>
                      <a:pt x="8718" y="763"/>
                    </a:cubicBezTo>
                    <a:cubicBezTo>
                      <a:pt x="8714" y="763"/>
                      <a:pt x="8709" y="764"/>
                      <a:pt x="8704" y="764"/>
                    </a:cubicBezTo>
                    <a:lnTo>
                      <a:pt x="8216" y="824"/>
                    </a:lnTo>
                    <a:cubicBezTo>
                      <a:pt x="8208" y="825"/>
                      <a:pt x="8200" y="825"/>
                      <a:pt x="8192" y="825"/>
                    </a:cubicBezTo>
                    <a:cubicBezTo>
                      <a:pt x="8109" y="825"/>
                      <a:pt x="8047" y="769"/>
                      <a:pt x="8025" y="693"/>
                    </a:cubicBezTo>
                    <a:cubicBezTo>
                      <a:pt x="7990" y="586"/>
                      <a:pt x="8061" y="478"/>
                      <a:pt x="8168" y="478"/>
                    </a:cubicBezTo>
                    <a:lnTo>
                      <a:pt x="9478" y="312"/>
                    </a:lnTo>
                    <a:cubicBezTo>
                      <a:pt x="9484" y="311"/>
                      <a:pt x="9490" y="311"/>
                      <a:pt x="9496" y="311"/>
                    </a:cubicBezTo>
                    <a:cubicBezTo>
                      <a:pt x="9594" y="311"/>
                      <a:pt x="9669" y="400"/>
                      <a:pt x="9669" y="490"/>
                    </a:cubicBezTo>
                    <a:lnTo>
                      <a:pt x="9669" y="1800"/>
                    </a:lnTo>
                    <a:cubicBezTo>
                      <a:pt x="9669" y="1895"/>
                      <a:pt x="9597" y="1979"/>
                      <a:pt x="9490" y="1979"/>
                    </a:cubicBezTo>
                    <a:cubicBezTo>
                      <a:pt x="9407" y="1979"/>
                      <a:pt x="9311" y="1907"/>
                      <a:pt x="9311" y="1800"/>
                    </a:cubicBezTo>
                    <a:lnTo>
                      <a:pt x="9311" y="1407"/>
                    </a:lnTo>
                    <a:cubicBezTo>
                      <a:pt x="9311" y="1348"/>
                      <a:pt x="9264" y="1288"/>
                      <a:pt x="9204" y="1252"/>
                    </a:cubicBezTo>
                    <a:cubicBezTo>
                      <a:pt x="9187" y="1242"/>
                      <a:pt x="9169" y="1238"/>
                      <a:pt x="9152" y="1238"/>
                    </a:cubicBezTo>
                    <a:cubicBezTo>
                      <a:pt x="9106" y="1238"/>
                      <a:pt x="9060" y="1266"/>
                      <a:pt x="9026" y="1300"/>
                    </a:cubicBezTo>
                    <a:cubicBezTo>
                      <a:pt x="8466" y="2002"/>
                      <a:pt x="7811" y="2633"/>
                      <a:pt x="7097" y="3193"/>
                    </a:cubicBezTo>
                    <a:cubicBezTo>
                      <a:pt x="7037" y="3229"/>
                      <a:pt x="7025" y="3336"/>
                      <a:pt x="7061" y="3395"/>
                    </a:cubicBezTo>
                    <a:cubicBezTo>
                      <a:pt x="7091" y="3433"/>
                      <a:pt x="7144" y="3451"/>
                      <a:pt x="7194" y="3451"/>
                    </a:cubicBezTo>
                    <a:cubicBezTo>
                      <a:pt x="7224" y="3451"/>
                      <a:pt x="7253" y="3445"/>
                      <a:pt x="7275" y="3431"/>
                    </a:cubicBezTo>
                    <a:cubicBezTo>
                      <a:pt x="7895" y="2943"/>
                      <a:pt x="8466" y="2419"/>
                      <a:pt x="8990" y="1824"/>
                    </a:cubicBezTo>
                    <a:cubicBezTo>
                      <a:pt x="9002" y="2074"/>
                      <a:pt x="9204" y="2276"/>
                      <a:pt x="9466" y="2276"/>
                    </a:cubicBezTo>
                    <a:cubicBezTo>
                      <a:pt x="9728" y="2276"/>
                      <a:pt x="9942" y="2074"/>
                      <a:pt x="9942" y="1800"/>
                    </a:cubicBezTo>
                    <a:lnTo>
                      <a:pt x="9942" y="478"/>
                    </a:lnTo>
                    <a:cubicBezTo>
                      <a:pt x="9942" y="347"/>
                      <a:pt x="9883" y="216"/>
                      <a:pt x="9776" y="121"/>
                    </a:cubicBezTo>
                    <a:cubicBezTo>
                      <a:pt x="9679" y="46"/>
                      <a:pt x="9564" y="0"/>
                      <a:pt x="9447" y="0"/>
                    </a:cubicBezTo>
                    <a:close/>
                  </a:path>
                </a:pathLst>
              </a:custGeom>
              <a:grpFill/>
              <a:ln>
                <a:noFill/>
              </a:ln>
            </p:spPr>
            <p:txBody>
              <a:bodyPr spcFirstLastPara="1" wrap="square" lIns="121900" tIns="121900" rIns="121900" bIns="121900" anchor="ctr" anchorCtr="0">
                <a:noAutofit/>
              </a:bodyPr>
              <a:lstStyle/>
              <a:p>
                <a:endParaRPr sz="2400"/>
              </a:p>
            </p:txBody>
          </p:sp>
        </p:grpSp>
      </p:grpSp>
      <p:grpSp>
        <p:nvGrpSpPr>
          <p:cNvPr id="74" name="Group 73">
            <a:extLst>
              <a:ext uri="{FF2B5EF4-FFF2-40B4-BE49-F238E27FC236}">
                <a16:creationId xmlns:a16="http://schemas.microsoft.com/office/drawing/2014/main" id="{4D02B8A5-897F-DEFC-B996-984824461331}"/>
              </a:ext>
            </a:extLst>
          </p:cNvPr>
          <p:cNvGrpSpPr/>
          <p:nvPr/>
        </p:nvGrpSpPr>
        <p:grpSpPr>
          <a:xfrm>
            <a:off x="5561107" y="3719373"/>
            <a:ext cx="1746249" cy="2301878"/>
            <a:chOff x="5654675" y="2984500"/>
            <a:chExt cx="1746249" cy="2301878"/>
          </a:xfrm>
        </p:grpSpPr>
        <p:sp>
          <p:nvSpPr>
            <p:cNvPr id="75" name="Google Shape;775;p34">
              <a:extLst>
                <a:ext uri="{FF2B5EF4-FFF2-40B4-BE49-F238E27FC236}">
                  <a16:creationId xmlns:a16="http://schemas.microsoft.com/office/drawing/2014/main" id="{50C99D1E-A55A-D408-C4C5-4923493106CB}"/>
                </a:ext>
              </a:extLst>
            </p:cNvPr>
            <p:cNvSpPr/>
            <p:nvPr/>
          </p:nvSpPr>
          <p:spPr>
            <a:xfrm>
              <a:off x="6196012" y="3530600"/>
              <a:ext cx="1204912" cy="1201737"/>
            </a:xfrm>
            <a:prstGeom prst="ellipse">
              <a:avLst/>
            </a:prstGeom>
            <a:solidFill>
              <a:srgbClr val="9FCFD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76" name="Google Shape;782;p34">
              <a:extLst>
                <a:ext uri="{FF2B5EF4-FFF2-40B4-BE49-F238E27FC236}">
                  <a16:creationId xmlns:a16="http://schemas.microsoft.com/office/drawing/2014/main" id="{8BC6B56F-B0C8-E193-3F8F-89ACB0CDAAA4}"/>
                </a:ext>
              </a:extLst>
            </p:cNvPr>
            <p:cNvSpPr/>
            <p:nvPr/>
          </p:nvSpPr>
          <p:spPr>
            <a:xfrm>
              <a:off x="5654675" y="2984500"/>
              <a:ext cx="885825" cy="890587"/>
            </a:xfrm>
            <a:custGeom>
              <a:avLst/>
              <a:gdLst/>
              <a:ahLst/>
              <a:cxnLst/>
              <a:rect l="l" t="t" r="r" b="b"/>
              <a:pathLst>
                <a:path w="216" h="217" extrusionOk="0">
                  <a:moveTo>
                    <a:pt x="0" y="89"/>
                  </a:moveTo>
                  <a:cubicBezTo>
                    <a:pt x="74" y="102"/>
                    <a:pt x="114" y="143"/>
                    <a:pt x="127" y="217"/>
                  </a:cubicBezTo>
                  <a:cubicBezTo>
                    <a:pt x="144" y="176"/>
                    <a:pt x="176" y="144"/>
                    <a:pt x="216" y="128"/>
                  </a:cubicBezTo>
                  <a:cubicBezTo>
                    <a:pt x="142" y="114"/>
                    <a:pt x="102" y="74"/>
                    <a:pt x="89" y="0"/>
                  </a:cubicBezTo>
                  <a:cubicBezTo>
                    <a:pt x="72" y="40"/>
                    <a:pt x="40" y="73"/>
                    <a:pt x="0" y="89"/>
                  </a:cubicBezTo>
                  <a:close/>
                </a:path>
              </a:pathLst>
            </a:custGeom>
            <a:solidFill>
              <a:schemeClr val="bg1">
                <a:lumMod val="85000"/>
              </a:scheme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sp>
          <p:nvSpPr>
            <p:cNvPr id="77" name="TextBox 76">
              <a:extLst>
                <a:ext uri="{FF2B5EF4-FFF2-40B4-BE49-F238E27FC236}">
                  <a16:creationId xmlns:a16="http://schemas.microsoft.com/office/drawing/2014/main" id="{D8112509-C779-20AC-562C-4BA468362DDE}"/>
                </a:ext>
              </a:extLst>
            </p:cNvPr>
            <p:cNvSpPr txBox="1"/>
            <p:nvPr/>
          </p:nvSpPr>
          <p:spPr>
            <a:xfrm>
              <a:off x="6199982" y="4920124"/>
              <a:ext cx="1200942" cy="366254"/>
            </a:xfrm>
            <a:prstGeom prst="rect">
              <a:avLst/>
            </a:prstGeom>
            <a:noFill/>
          </p:spPr>
          <p:txBody>
            <a:bodyPr wrap="square">
              <a:spAutoFit/>
            </a:bodyPr>
            <a:lstStyle/>
            <a:p>
              <a:pPr algn="ctr">
                <a:lnSpc>
                  <a:spcPct val="115000"/>
                </a:lnSpc>
              </a:pPr>
              <a:r>
                <a:rPr lang="ar-EG" sz="1600" b="1" dirty="0">
                  <a:latin typeface="Times New Roman" panose="02020603050405020304" pitchFamily="18" charset="0"/>
                  <a:ea typeface="Calibri" panose="020F0502020204030204" pitchFamily="34" charset="0"/>
                  <a:cs typeface="Adobe Arabic" panose="02040503050201020203" pitchFamily="18" charset="-78"/>
                </a:rPr>
                <a:t>مكافحة الفساد</a:t>
              </a:r>
              <a:endParaRPr lang="en-US" sz="1600" b="1" dirty="0">
                <a:latin typeface="Times New Roman" panose="02020603050405020304" pitchFamily="18" charset="0"/>
                <a:ea typeface="Calibri" panose="020F0502020204030204" pitchFamily="34" charset="0"/>
                <a:cs typeface="Adobe Arabic" panose="02040503050201020203" pitchFamily="18" charset="-78"/>
              </a:endParaRPr>
            </a:p>
          </p:txBody>
        </p:sp>
        <p:pic>
          <p:nvPicPr>
            <p:cNvPr id="78" name="Picture 77">
              <a:extLst>
                <a:ext uri="{FF2B5EF4-FFF2-40B4-BE49-F238E27FC236}">
                  <a16:creationId xmlns:a16="http://schemas.microsoft.com/office/drawing/2014/main" id="{D9BA6531-D583-6813-F7AD-9FFC37B180BA}"/>
                </a:ext>
              </a:extLst>
            </p:cNvPr>
            <p:cNvPicPr>
              <a:picLocks noChangeAspect="1"/>
            </p:cNvPicPr>
            <p:nvPr/>
          </p:nvPicPr>
          <p:blipFill>
            <a:blip r:embed="rId8"/>
            <a:stretch>
              <a:fillRect/>
            </a:stretch>
          </p:blipFill>
          <p:spPr>
            <a:xfrm>
              <a:off x="6435589" y="3718061"/>
              <a:ext cx="753666" cy="753666"/>
            </a:xfrm>
            <a:prstGeom prst="rect">
              <a:avLst/>
            </a:prstGeom>
          </p:spPr>
        </p:pic>
      </p:grpSp>
    </p:spTree>
    <p:extLst>
      <p:ext uri="{BB962C8B-B14F-4D97-AF65-F5344CB8AC3E}">
        <p14:creationId xmlns:p14="http://schemas.microsoft.com/office/powerpoint/2010/main" val="2119837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7"/>
                                        </p:tgtEl>
                                        <p:attrNameLst>
                                          <p:attrName>style.visibility</p:attrName>
                                        </p:attrNameLst>
                                      </p:cBhvr>
                                      <p:to>
                                        <p:strVal val="visible"/>
                                      </p:to>
                                    </p:set>
                                    <p:animEffect transition="in" filter="fade">
                                      <p:cBhvr>
                                        <p:cTn id="14" dur="1000"/>
                                        <p:tgtEl>
                                          <p:spTgt spid="57"/>
                                        </p:tgtEl>
                                      </p:cBhvr>
                                    </p:animEffect>
                                    <p:anim calcmode="lin" valueType="num">
                                      <p:cBhvr>
                                        <p:cTn id="15" dur="1000" fill="hold"/>
                                        <p:tgtEl>
                                          <p:spTgt spid="57"/>
                                        </p:tgtEl>
                                        <p:attrNameLst>
                                          <p:attrName>ppt_x</p:attrName>
                                        </p:attrNameLst>
                                      </p:cBhvr>
                                      <p:tavLst>
                                        <p:tav tm="0">
                                          <p:val>
                                            <p:strVal val="#ppt_x"/>
                                          </p:val>
                                        </p:tav>
                                        <p:tav tm="100000">
                                          <p:val>
                                            <p:strVal val="#ppt_x"/>
                                          </p:val>
                                        </p:tav>
                                      </p:tavLst>
                                    </p:anim>
                                    <p:anim calcmode="lin" valueType="num">
                                      <p:cBhvr>
                                        <p:cTn id="16"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7"/>
                                        </p:tgtEl>
                                        <p:attrNameLst>
                                          <p:attrName>style.visibility</p:attrName>
                                        </p:attrNameLst>
                                      </p:cBhvr>
                                      <p:to>
                                        <p:strVal val="visible"/>
                                      </p:to>
                                    </p:set>
                                    <p:animEffect transition="in" filter="fade">
                                      <p:cBhvr>
                                        <p:cTn id="21" dur="1000"/>
                                        <p:tgtEl>
                                          <p:spTgt spid="67"/>
                                        </p:tgtEl>
                                      </p:cBhvr>
                                    </p:animEffect>
                                    <p:anim calcmode="lin" valueType="num">
                                      <p:cBhvr>
                                        <p:cTn id="22" dur="1000" fill="hold"/>
                                        <p:tgtEl>
                                          <p:spTgt spid="67"/>
                                        </p:tgtEl>
                                        <p:attrNameLst>
                                          <p:attrName>ppt_x</p:attrName>
                                        </p:attrNameLst>
                                      </p:cBhvr>
                                      <p:tavLst>
                                        <p:tav tm="0">
                                          <p:val>
                                            <p:strVal val="#ppt_x"/>
                                          </p:val>
                                        </p:tav>
                                        <p:tav tm="100000">
                                          <p:val>
                                            <p:strVal val="#ppt_x"/>
                                          </p:val>
                                        </p:tav>
                                      </p:tavLst>
                                    </p:anim>
                                    <p:anim calcmode="lin" valueType="num">
                                      <p:cBhvr>
                                        <p:cTn id="23"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4"/>
                                        </p:tgtEl>
                                        <p:attrNameLst>
                                          <p:attrName>style.visibility</p:attrName>
                                        </p:attrNameLst>
                                      </p:cBhvr>
                                      <p:to>
                                        <p:strVal val="visible"/>
                                      </p:to>
                                    </p:set>
                                    <p:animEffect transition="in" filter="fade">
                                      <p:cBhvr>
                                        <p:cTn id="28" dur="1000"/>
                                        <p:tgtEl>
                                          <p:spTgt spid="74"/>
                                        </p:tgtEl>
                                      </p:cBhvr>
                                    </p:animEffect>
                                    <p:anim calcmode="lin" valueType="num">
                                      <p:cBhvr>
                                        <p:cTn id="29" dur="1000" fill="hold"/>
                                        <p:tgtEl>
                                          <p:spTgt spid="74"/>
                                        </p:tgtEl>
                                        <p:attrNameLst>
                                          <p:attrName>ppt_x</p:attrName>
                                        </p:attrNameLst>
                                      </p:cBhvr>
                                      <p:tavLst>
                                        <p:tav tm="0">
                                          <p:val>
                                            <p:strVal val="#ppt_x"/>
                                          </p:val>
                                        </p:tav>
                                        <p:tav tm="100000">
                                          <p:val>
                                            <p:strVal val="#ppt_x"/>
                                          </p:val>
                                        </p:tav>
                                      </p:tavLst>
                                    </p:anim>
                                    <p:anim calcmode="lin" valueType="num">
                                      <p:cBhvr>
                                        <p:cTn id="30"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fade">
                                      <p:cBhvr>
                                        <p:cTn id="35" dur="1000"/>
                                        <p:tgtEl>
                                          <p:spTgt spid="62"/>
                                        </p:tgtEl>
                                      </p:cBhvr>
                                    </p:animEffect>
                                    <p:anim calcmode="lin" valueType="num">
                                      <p:cBhvr>
                                        <p:cTn id="36" dur="1000" fill="hold"/>
                                        <p:tgtEl>
                                          <p:spTgt spid="62"/>
                                        </p:tgtEl>
                                        <p:attrNameLst>
                                          <p:attrName>ppt_x</p:attrName>
                                        </p:attrNameLst>
                                      </p:cBhvr>
                                      <p:tavLst>
                                        <p:tav tm="0">
                                          <p:val>
                                            <p:strVal val="#ppt_x"/>
                                          </p:val>
                                        </p:tav>
                                        <p:tav tm="100000">
                                          <p:val>
                                            <p:strVal val="#ppt_x"/>
                                          </p:val>
                                        </p:tav>
                                      </p:tavLst>
                                    </p:anim>
                                    <p:anim calcmode="lin" valueType="num">
                                      <p:cBhvr>
                                        <p:cTn id="37"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fade">
                                      <p:cBhvr>
                                        <p:cTn id="42" dur="1000"/>
                                        <p:tgtEl>
                                          <p:spTgt spid="47"/>
                                        </p:tgtEl>
                                      </p:cBhvr>
                                    </p:animEffect>
                                    <p:anim calcmode="lin" valueType="num">
                                      <p:cBhvr>
                                        <p:cTn id="43" dur="1000" fill="hold"/>
                                        <p:tgtEl>
                                          <p:spTgt spid="47"/>
                                        </p:tgtEl>
                                        <p:attrNameLst>
                                          <p:attrName>ppt_x</p:attrName>
                                        </p:attrNameLst>
                                      </p:cBhvr>
                                      <p:tavLst>
                                        <p:tav tm="0">
                                          <p:val>
                                            <p:strVal val="#ppt_x"/>
                                          </p:val>
                                        </p:tav>
                                        <p:tav tm="100000">
                                          <p:val>
                                            <p:strVal val="#ppt_x"/>
                                          </p:val>
                                        </p:tav>
                                      </p:tavLst>
                                    </p:anim>
                                    <p:anim calcmode="lin" valueType="num">
                                      <p:cBhvr>
                                        <p:cTn id="44"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fade">
                                      <p:cBhvr>
                                        <p:cTn id="56" dur="1000"/>
                                        <p:tgtEl>
                                          <p:spTgt spid="43"/>
                                        </p:tgtEl>
                                      </p:cBhvr>
                                    </p:animEffect>
                                    <p:anim calcmode="lin" valueType="num">
                                      <p:cBhvr>
                                        <p:cTn id="57" dur="1000" fill="hold"/>
                                        <p:tgtEl>
                                          <p:spTgt spid="43"/>
                                        </p:tgtEl>
                                        <p:attrNameLst>
                                          <p:attrName>ppt_x</p:attrName>
                                        </p:attrNameLst>
                                      </p:cBhvr>
                                      <p:tavLst>
                                        <p:tav tm="0">
                                          <p:val>
                                            <p:strVal val="#ppt_x"/>
                                          </p:val>
                                        </p:tav>
                                        <p:tav tm="100000">
                                          <p:val>
                                            <p:strVal val="#ppt_x"/>
                                          </p:val>
                                        </p:tav>
                                      </p:tavLst>
                                    </p:anim>
                                    <p:anim calcmode="lin" valueType="num">
                                      <p:cBhvr>
                                        <p:cTn id="58"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0EF41BEB-D8CA-4BF7-96AF-2A03C4C7EC6C}"/>
              </a:ext>
            </a:extLst>
          </p:cNvPr>
          <p:cNvSpPr txBox="1"/>
          <p:nvPr/>
        </p:nvSpPr>
        <p:spPr>
          <a:xfrm>
            <a:off x="1676848" y="3429000"/>
            <a:ext cx="5009702" cy="179126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ما هي المزايا التي يمكن أن يوفرها الذكاء الاصطناعي في تحسين تجربة المتعاملين مع الجهات الحكومية؟</a:t>
            </a:r>
            <a:endParaRPr lang="en-US" dirty="0"/>
          </a:p>
        </p:txBody>
      </p:sp>
      <p:pic>
        <p:nvPicPr>
          <p:cNvPr id="5" name="Picture 4">
            <a:extLst>
              <a:ext uri="{FF2B5EF4-FFF2-40B4-BE49-F238E27FC236}">
                <a16:creationId xmlns:a16="http://schemas.microsoft.com/office/drawing/2014/main" id="{6C4CE85A-C7C8-CB85-99C5-0E36B46A45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1682" y="2002450"/>
            <a:ext cx="4287207" cy="4381407"/>
          </a:xfrm>
          <a:prstGeom prst="rect">
            <a:avLst/>
          </a:prstGeom>
        </p:spPr>
      </p:pic>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8885844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21BBBC-79CC-856D-8A4D-13CB6070077E}"/>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id="{769F28A0-C844-F8BE-2A55-989D0230CF42}"/>
              </a:ext>
            </a:extLst>
          </p:cNvPr>
          <p:cNvSpPr txBox="1"/>
          <p:nvPr/>
        </p:nvSpPr>
        <p:spPr>
          <a:xfrm>
            <a:off x="4752753" y="2084146"/>
            <a:ext cx="682951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توفير قنوات اتصال دائمة وسريعة لتلقي استفسارات المواطنين والرد عليها بشكل فوري</a:t>
            </a:r>
            <a:endParaRPr lang="en-US" sz="2800" dirty="0">
              <a:latin typeface="Adobe Arabic" panose="02040503050201020203" pitchFamily="18" charset="-78"/>
              <a:cs typeface="Adobe Arabic" panose="02040503050201020203" pitchFamily="18" charset="-78"/>
            </a:endParaRPr>
          </a:p>
        </p:txBody>
      </p:sp>
      <p:sp>
        <p:nvSpPr>
          <p:cNvPr id="5" name="TextBox 4">
            <a:extLst>
              <a:ext uri="{FF2B5EF4-FFF2-40B4-BE49-F238E27FC236}">
                <a16:creationId xmlns:a16="http://schemas.microsoft.com/office/drawing/2014/main" id="{57B17163-AD28-0FBA-B820-9F83D04B4C77}"/>
              </a:ext>
            </a:extLst>
          </p:cNvPr>
          <p:cNvSpPr txBox="1"/>
          <p:nvPr/>
        </p:nvSpPr>
        <p:spPr>
          <a:xfrm>
            <a:off x="4841133" y="3468002"/>
            <a:ext cx="674113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إنجاز المعاملات بسرعة وكفاءة دون الحاجة للتواصل المباشر مع الموظفين</a:t>
            </a:r>
            <a:endParaRPr lang="en-US" sz="2800" dirty="0">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id="{DD19805F-8C39-2180-D842-0255E5CE675A}"/>
              </a:ext>
            </a:extLst>
          </p:cNvPr>
          <p:cNvSpPr txBox="1"/>
          <p:nvPr/>
        </p:nvSpPr>
        <p:spPr>
          <a:xfrm>
            <a:off x="4841133" y="4851858"/>
            <a:ext cx="674113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استخدام البيانات الضخمة لتحليل سلوكيات المتعاملين وتوقع احتياجاتهم</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16236230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1000"/>
                                        <p:tgtEl>
                                          <p:spTgt spid="42"/>
                                        </p:tgtEl>
                                      </p:cBhvr>
                                    </p:animEffect>
                                    <p:anim calcmode="lin" valueType="num">
                                      <p:cBhvr>
                                        <p:cTn id="11" dur="1000" fill="hold"/>
                                        <p:tgtEl>
                                          <p:spTgt spid="42"/>
                                        </p:tgtEl>
                                        <p:attrNameLst>
                                          <p:attrName>ppt_x</p:attrName>
                                        </p:attrNameLst>
                                      </p:cBhvr>
                                      <p:tavLst>
                                        <p:tav tm="0">
                                          <p:val>
                                            <p:strVal val="#ppt_x"/>
                                          </p:val>
                                        </p:tav>
                                        <p:tav tm="100000">
                                          <p:val>
                                            <p:strVal val="#ppt_x"/>
                                          </p:val>
                                        </p:tav>
                                      </p:tavLst>
                                    </p:anim>
                                    <p:anim calcmode="lin" valueType="num">
                                      <p:cBhvr>
                                        <p:cTn id="1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5"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21BBBC-79CC-856D-8A4D-13CB6070077E}"/>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id="{769F28A0-C844-F8BE-2A55-989D0230CF42}"/>
              </a:ext>
            </a:extLst>
          </p:cNvPr>
          <p:cNvSpPr txBox="1"/>
          <p:nvPr/>
        </p:nvSpPr>
        <p:spPr>
          <a:xfrm>
            <a:off x="4216952" y="2458817"/>
            <a:ext cx="718097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تحسين كفاءة الخدمات الحكومية وتقليل زمن الاستجابة</a:t>
            </a:r>
            <a:endParaRPr lang="en-US" sz="2800" dirty="0">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id="{DD19805F-8C39-2180-D842-0255E5CE675A}"/>
              </a:ext>
            </a:extLst>
          </p:cNvPr>
          <p:cNvSpPr txBox="1"/>
          <p:nvPr/>
        </p:nvSpPr>
        <p:spPr>
          <a:xfrm>
            <a:off x="4656792" y="3434434"/>
            <a:ext cx="674113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تنفيذ المهام المتكررة بشكل آلي وبدقة عالية</a:t>
            </a:r>
            <a:endParaRPr lang="en-US" sz="2800" dirty="0">
              <a:latin typeface="Adobe Arabic" panose="02040503050201020203" pitchFamily="18" charset="-78"/>
              <a:cs typeface="Adobe Arabic" panose="02040503050201020203" pitchFamily="18" charset="-78"/>
            </a:endParaRPr>
          </a:p>
        </p:txBody>
      </p:sp>
      <p:sp>
        <p:nvSpPr>
          <p:cNvPr id="2" name="TextBox 1">
            <a:extLst>
              <a:ext uri="{FF2B5EF4-FFF2-40B4-BE49-F238E27FC236}">
                <a16:creationId xmlns:a16="http://schemas.microsoft.com/office/drawing/2014/main" id="{EE43DC7F-B1DC-D56E-5E4A-C6DEC362DE3A}"/>
              </a:ext>
            </a:extLst>
          </p:cNvPr>
          <p:cNvSpPr txBox="1"/>
          <p:nvPr/>
        </p:nvSpPr>
        <p:spPr>
          <a:xfrm>
            <a:off x="4656792" y="4410051"/>
            <a:ext cx="674113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5"/>
              </a:buBlip>
            </a:pPr>
            <a:r>
              <a:rPr lang="ar-SA" sz="2800" dirty="0">
                <a:latin typeface="Adobe Arabic" panose="02040503050201020203" pitchFamily="18" charset="-78"/>
                <a:cs typeface="Adobe Arabic" panose="02040503050201020203" pitchFamily="18" charset="-78"/>
              </a:rPr>
              <a:t>تقليل الأخطاء البشرية ويحسن من إنتاجية الموظفين</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276269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8"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024878" y="700434"/>
            <a:ext cx="8303665" cy="943426"/>
            <a:chOff x="2024878" y="544522"/>
            <a:chExt cx="8303665" cy="943426"/>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024878" y="544522"/>
              <a:ext cx="8303665"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فرص ومعوّقات تطبيق الذكاء الاصطناعي في العمل الحكومي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FF0DA242-E594-1FCE-518A-D35CCCF5891D}"/>
              </a:ext>
            </a:extLst>
          </p:cNvPr>
          <p:cNvSpPr txBox="1"/>
          <p:nvPr/>
        </p:nvSpPr>
        <p:spPr>
          <a:xfrm>
            <a:off x="4140911" y="2715329"/>
            <a:ext cx="7373389" cy="2262158"/>
          </a:xfrm>
          <a:prstGeom prst="rect">
            <a:avLst/>
          </a:prstGeom>
          <a:noFill/>
        </p:spPr>
        <p:txBody>
          <a:bodyPr wrap="square">
            <a:spAutoFit/>
          </a:bodyPr>
          <a:lstStyle/>
          <a:p>
            <a:pPr marL="342900" indent="-432000" algn="r"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تطبيق الذكاء الاصطناعي (</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AI</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في العمل الحكومي يفتح الأبواب أمام العديد من الفرص التي يمكن أن تعزز من كفاءة وفعالية الحكومات في تقديم الخدمات. ومع ذلك، فإن هذه الفرص تأتي مع معوّقات فنية وأخلاقية وتنظيمية. فيما يلي استعراض لأهم الفرص والتحديات المرتبطة بتطبيق الذكاء الاصطناعي في العمل الحكومي</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17" name="Picture 16" descr="A person wearing a virtual reality headset&#10;&#10;Description automatically generated">
            <a:extLst>
              <a:ext uri="{FF2B5EF4-FFF2-40B4-BE49-F238E27FC236}">
                <a16:creationId xmlns:a16="http://schemas.microsoft.com/office/drawing/2014/main" id="{5B271656-975A-439D-42AC-962AB849B0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6880" y="2578689"/>
            <a:ext cx="2902013" cy="2907223"/>
          </a:xfrm>
          <a:prstGeom prst="rect">
            <a:avLst/>
          </a:prstGeom>
        </p:spPr>
      </p:pic>
    </p:spTree>
    <p:extLst>
      <p:ext uri="{BB962C8B-B14F-4D97-AF65-F5344CB8AC3E}">
        <p14:creationId xmlns:p14="http://schemas.microsoft.com/office/powerpoint/2010/main" val="2305907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024878" y="700434"/>
            <a:ext cx="8303665" cy="943426"/>
            <a:chOff x="2024878" y="544522"/>
            <a:chExt cx="8303665" cy="943426"/>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024878" y="544522"/>
              <a:ext cx="8303665"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الفرص</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EF02D7AA-A985-FDFA-D757-83E423AD5074}"/>
              </a:ext>
            </a:extLst>
          </p:cNvPr>
          <p:cNvGrpSpPr/>
          <p:nvPr/>
        </p:nvGrpSpPr>
        <p:grpSpPr>
          <a:xfrm>
            <a:off x="3830990" y="3610571"/>
            <a:ext cx="5670002" cy="2867602"/>
            <a:chOff x="3194754" y="3510500"/>
            <a:chExt cx="5670002" cy="2867602"/>
          </a:xfrm>
        </p:grpSpPr>
        <p:sp>
          <p:nvSpPr>
            <p:cNvPr id="16" name="Pie 55">
              <a:extLst>
                <a:ext uri="{FF2B5EF4-FFF2-40B4-BE49-F238E27FC236}">
                  <a16:creationId xmlns:a16="http://schemas.microsoft.com/office/drawing/2014/main" id="{A29FACDA-5B99-A4FB-A0D3-52A1D9621BCE}"/>
                </a:ext>
              </a:extLst>
            </p:cNvPr>
            <p:cNvSpPr/>
            <p:nvPr/>
          </p:nvSpPr>
          <p:spPr>
            <a:xfrm rot="11953466">
              <a:off x="3194754" y="3510500"/>
              <a:ext cx="2317421" cy="2317421"/>
            </a:xfrm>
            <a:prstGeom prst="pie">
              <a:avLst>
                <a:gd name="adj1" fmla="val 13751092"/>
                <a:gd name="adj2" fmla="val 16200000"/>
              </a:avLst>
            </a:prstGeom>
            <a:solidFill>
              <a:srgbClr val="3D8E9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black"/>
                </a:solidFill>
                <a:effectLst/>
                <a:uLnTx/>
                <a:uFillTx/>
                <a:latin typeface="Calibri" panose="020F0502020204030204"/>
                <a:ea typeface="맑은 고딕" panose="020B0503020000020004" pitchFamily="34" charset="-127"/>
                <a:cs typeface="+mn-cs"/>
              </a:endParaRPr>
            </a:p>
          </p:txBody>
        </p:sp>
        <p:cxnSp>
          <p:nvCxnSpPr>
            <p:cNvPr id="17" name="Straight Arrow Connector 16">
              <a:extLst>
                <a:ext uri="{FF2B5EF4-FFF2-40B4-BE49-F238E27FC236}">
                  <a16:creationId xmlns:a16="http://schemas.microsoft.com/office/drawing/2014/main" id="{1F2F48E2-EF60-D290-C9BC-84BB62C72244}"/>
                </a:ext>
              </a:extLst>
            </p:cNvPr>
            <p:cNvCxnSpPr>
              <a:cxnSpLocks/>
            </p:cNvCxnSpPr>
            <p:nvPr/>
          </p:nvCxnSpPr>
          <p:spPr>
            <a:xfrm>
              <a:off x="5393433" y="6150855"/>
              <a:ext cx="1080000" cy="0"/>
            </a:xfrm>
            <a:prstGeom prst="straightConnector1">
              <a:avLst/>
            </a:prstGeom>
            <a:noFill/>
            <a:ln w="38100" cap="flat" cmpd="sng" algn="ctr">
              <a:solidFill>
                <a:srgbClr val="3D8E92"/>
              </a:solidFill>
              <a:prstDash val="solid"/>
              <a:miter lim="800000"/>
              <a:tailEnd type="oval" w="med" len="med"/>
            </a:ln>
            <a:effectLst/>
          </p:spPr>
        </p:cxnSp>
        <p:sp>
          <p:nvSpPr>
            <p:cNvPr id="18" name="Text Placeholder 12">
              <a:extLst>
                <a:ext uri="{FF2B5EF4-FFF2-40B4-BE49-F238E27FC236}">
                  <a16:creationId xmlns:a16="http://schemas.microsoft.com/office/drawing/2014/main" id="{75D14B51-E9D8-76D8-CF5C-77DA7DADFD54}"/>
                </a:ext>
              </a:extLst>
            </p:cNvPr>
            <p:cNvSpPr txBox="1">
              <a:spLocks/>
            </p:cNvSpPr>
            <p:nvPr/>
          </p:nvSpPr>
          <p:spPr>
            <a:xfrm>
              <a:off x="7038960" y="5911568"/>
              <a:ext cx="1825796" cy="466534"/>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latinLnBrk="0">
                <a:lnSpc>
                  <a:spcPct val="115000"/>
                </a:lnSpc>
                <a:buNone/>
              </a:pPr>
              <a:r>
                <a:rPr lang="ar-EG" sz="18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إدارة أكثر فعالية للأزمات والكوارث</a:t>
              </a:r>
              <a:endParaRPr lang="en-US" sz="18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19" name="TextBox 18">
              <a:extLst>
                <a:ext uri="{FF2B5EF4-FFF2-40B4-BE49-F238E27FC236}">
                  <a16:creationId xmlns:a16="http://schemas.microsoft.com/office/drawing/2014/main" id="{8C0B9063-D246-B03F-E9A5-82A592EDFC24}"/>
                </a:ext>
              </a:extLst>
            </p:cNvPr>
            <p:cNvSpPr txBox="1"/>
            <p:nvPr/>
          </p:nvSpPr>
          <p:spPr>
            <a:xfrm>
              <a:off x="4127754" y="5261110"/>
              <a:ext cx="617915" cy="646331"/>
            </a:xfrm>
            <a:prstGeom prst="rect">
              <a:avLst/>
            </a:prstGeom>
            <a:noFill/>
          </p:spPr>
          <p:txBody>
            <a:bodyPr wrap="square" rtlCol="0">
              <a:spAutoFit/>
            </a:bodyPr>
            <a:lstStyle/>
            <a:p>
              <a:r>
                <a:rPr lang="en-US" sz="3600" b="1" dirty="0">
                  <a:solidFill>
                    <a:prstClr val="white"/>
                  </a:solidFill>
                  <a:latin typeface="Adobe Arabic" panose="02040503050201020203" pitchFamily="18" charset="-78"/>
                  <a:ea typeface="ADLaM Display" panose="020F0502020204030204" pitchFamily="2" charset="0"/>
                  <a:cs typeface="Adobe Arabic" panose="02040503050201020203" pitchFamily="18" charset="-78"/>
                </a:rPr>
                <a:t>05</a:t>
              </a:r>
            </a:p>
          </p:txBody>
        </p:sp>
      </p:grpSp>
      <p:grpSp>
        <p:nvGrpSpPr>
          <p:cNvPr id="20" name="Group 19">
            <a:extLst>
              <a:ext uri="{FF2B5EF4-FFF2-40B4-BE49-F238E27FC236}">
                <a16:creationId xmlns:a16="http://schemas.microsoft.com/office/drawing/2014/main" id="{84CCBCC1-817F-4C2B-9DF3-99021500155B}"/>
              </a:ext>
            </a:extLst>
          </p:cNvPr>
          <p:cNvGrpSpPr/>
          <p:nvPr/>
        </p:nvGrpSpPr>
        <p:grpSpPr>
          <a:xfrm>
            <a:off x="2772021" y="2573605"/>
            <a:ext cx="7556919" cy="4403101"/>
            <a:chOff x="2135785" y="2473534"/>
            <a:chExt cx="7556919" cy="4403101"/>
          </a:xfrm>
        </p:grpSpPr>
        <p:sp>
          <p:nvSpPr>
            <p:cNvPr id="21" name="Pie 58">
              <a:extLst>
                <a:ext uri="{FF2B5EF4-FFF2-40B4-BE49-F238E27FC236}">
                  <a16:creationId xmlns:a16="http://schemas.microsoft.com/office/drawing/2014/main" id="{279BFFA0-40CD-D6D5-C615-664E28E6D25E}"/>
                </a:ext>
              </a:extLst>
            </p:cNvPr>
            <p:cNvSpPr/>
            <p:nvPr/>
          </p:nvSpPr>
          <p:spPr>
            <a:xfrm rot="4918033">
              <a:off x="2135785" y="2473534"/>
              <a:ext cx="4403101" cy="4403101"/>
            </a:xfrm>
            <a:prstGeom prst="pie">
              <a:avLst>
                <a:gd name="adj1" fmla="val 13751092"/>
                <a:gd name="adj2" fmla="val 16200000"/>
              </a:avLst>
            </a:prstGeom>
            <a:solidFill>
              <a:srgbClr val="9FCFD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dirty="0">
                <a:ln>
                  <a:noFill/>
                </a:ln>
                <a:solidFill>
                  <a:prstClr val="black"/>
                </a:solidFill>
                <a:effectLst/>
                <a:uLnTx/>
                <a:uFillTx/>
                <a:latin typeface="Calibri" panose="020F0502020204030204"/>
                <a:ea typeface="맑은 고딕" panose="020B0503020000020004" pitchFamily="34" charset="-127"/>
                <a:cs typeface="+mn-cs"/>
              </a:endParaRPr>
            </a:p>
          </p:txBody>
        </p:sp>
        <p:cxnSp>
          <p:nvCxnSpPr>
            <p:cNvPr id="22" name="Straight Arrow Connector 21">
              <a:extLst>
                <a:ext uri="{FF2B5EF4-FFF2-40B4-BE49-F238E27FC236}">
                  <a16:creationId xmlns:a16="http://schemas.microsoft.com/office/drawing/2014/main" id="{080940B5-9149-9B2B-65D7-8BD6FE039E10}"/>
                </a:ext>
              </a:extLst>
            </p:cNvPr>
            <p:cNvCxnSpPr/>
            <p:nvPr/>
          </p:nvCxnSpPr>
          <p:spPr>
            <a:xfrm>
              <a:off x="6083480" y="3210795"/>
              <a:ext cx="1080000" cy="4210"/>
            </a:xfrm>
            <a:prstGeom prst="straightConnector1">
              <a:avLst/>
            </a:prstGeom>
            <a:noFill/>
            <a:ln w="38100" cap="flat" cmpd="sng" algn="ctr">
              <a:solidFill>
                <a:srgbClr val="9FCFD1"/>
              </a:solidFill>
              <a:prstDash val="solid"/>
              <a:miter lim="800000"/>
              <a:tailEnd type="oval" w="med" len="med"/>
            </a:ln>
            <a:effectLst/>
          </p:spPr>
        </p:cxnSp>
        <p:sp>
          <p:nvSpPr>
            <p:cNvPr id="23" name="Text Placeholder 12">
              <a:extLst>
                <a:ext uri="{FF2B5EF4-FFF2-40B4-BE49-F238E27FC236}">
                  <a16:creationId xmlns:a16="http://schemas.microsoft.com/office/drawing/2014/main" id="{4785B4D4-C671-B0E5-BF65-F5D9A1AF51DC}"/>
                </a:ext>
              </a:extLst>
            </p:cNvPr>
            <p:cNvSpPr txBox="1">
              <a:spLocks/>
            </p:cNvSpPr>
            <p:nvPr/>
          </p:nvSpPr>
          <p:spPr>
            <a:xfrm>
              <a:off x="7693316" y="2943664"/>
              <a:ext cx="1999388" cy="466533"/>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latinLnBrk="0">
                <a:lnSpc>
                  <a:spcPct val="115000"/>
                </a:lnSpc>
                <a:buNone/>
              </a:pPr>
              <a:r>
                <a:rPr lang="ar-EG" sz="18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تحليل البيانات الضخمة واتخاذ القرارات المستندة إلى البيانات</a:t>
              </a:r>
              <a:endParaRPr lang="en-US" sz="18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24" name="TextBox 23">
              <a:extLst>
                <a:ext uri="{FF2B5EF4-FFF2-40B4-BE49-F238E27FC236}">
                  <a16:creationId xmlns:a16="http://schemas.microsoft.com/office/drawing/2014/main" id="{748A5291-5C74-CB02-13C3-C25383CC4B54}"/>
                </a:ext>
              </a:extLst>
            </p:cNvPr>
            <p:cNvSpPr txBox="1"/>
            <p:nvPr/>
          </p:nvSpPr>
          <p:spPr>
            <a:xfrm>
              <a:off x="5348411" y="3645413"/>
              <a:ext cx="1080000" cy="646331"/>
            </a:xfrm>
            <a:prstGeom prst="rect">
              <a:avLst/>
            </a:prstGeom>
            <a:noFill/>
          </p:spPr>
          <p:txBody>
            <a:bodyPr wrap="square" rtlCol="0">
              <a:spAutoFit/>
            </a:bodyPr>
            <a:lstStyle/>
            <a:p>
              <a:r>
                <a:rPr lang="en-US" sz="3600" b="1" dirty="0">
                  <a:solidFill>
                    <a:prstClr val="white"/>
                  </a:solidFill>
                  <a:latin typeface="Adobe Arabic" panose="02040503050201020203" pitchFamily="18" charset="-78"/>
                  <a:ea typeface="ADLaM Display" panose="020F0502020204030204" pitchFamily="2" charset="0"/>
                  <a:cs typeface="Adobe Arabic" panose="02040503050201020203" pitchFamily="18" charset="-78"/>
                </a:rPr>
                <a:t>02</a:t>
              </a:r>
            </a:p>
          </p:txBody>
        </p:sp>
      </p:grpSp>
      <p:grpSp>
        <p:nvGrpSpPr>
          <p:cNvPr id="25" name="Group 24">
            <a:extLst>
              <a:ext uri="{FF2B5EF4-FFF2-40B4-BE49-F238E27FC236}">
                <a16:creationId xmlns:a16="http://schemas.microsoft.com/office/drawing/2014/main" id="{6BBF3D92-DF3B-1583-95A5-466D447FF8BA}"/>
              </a:ext>
            </a:extLst>
          </p:cNvPr>
          <p:cNvGrpSpPr/>
          <p:nvPr/>
        </p:nvGrpSpPr>
        <p:grpSpPr>
          <a:xfrm>
            <a:off x="3119634" y="2921218"/>
            <a:ext cx="7171888" cy="3707874"/>
            <a:chOff x="2483398" y="2821147"/>
            <a:chExt cx="7171888" cy="3707874"/>
          </a:xfrm>
        </p:grpSpPr>
        <p:sp>
          <p:nvSpPr>
            <p:cNvPr id="26" name="Pie 57">
              <a:extLst>
                <a:ext uri="{FF2B5EF4-FFF2-40B4-BE49-F238E27FC236}">
                  <a16:creationId xmlns:a16="http://schemas.microsoft.com/office/drawing/2014/main" id="{44198DEC-1298-E78F-CE72-B892160E8909}"/>
                </a:ext>
              </a:extLst>
            </p:cNvPr>
            <p:cNvSpPr/>
            <p:nvPr/>
          </p:nvSpPr>
          <p:spPr>
            <a:xfrm rot="7294677">
              <a:off x="2483398" y="2821147"/>
              <a:ext cx="3707874" cy="3707874"/>
            </a:xfrm>
            <a:prstGeom prst="pie">
              <a:avLst>
                <a:gd name="adj1" fmla="val 13751092"/>
                <a:gd name="adj2" fmla="val 16200000"/>
              </a:avLst>
            </a:prstGeom>
            <a:solidFill>
              <a:schemeClr val="bg1">
                <a:lumMod val="7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black"/>
                </a:solidFill>
                <a:effectLst/>
                <a:uLnTx/>
                <a:uFillTx/>
                <a:latin typeface="Calibri" panose="020F0502020204030204"/>
                <a:ea typeface="맑은 고딕" panose="020B0503020000020004" pitchFamily="34" charset="-127"/>
                <a:cs typeface="+mn-cs"/>
              </a:endParaRPr>
            </a:p>
          </p:txBody>
        </p:sp>
        <p:cxnSp>
          <p:nvCxnSpPr>
            <p:cNvPr id="27" name="Straight Arrow Connector 26">
              <a:extLst>
                <a:ext uri="{FF2B5EF4-FFF2-40B4-BE49-F238E27FC236}">
                  <a16:creationId xmlns:a16="http://schemas.microsoft.com/office/drawing/2014/main" id="{CD5C19D5-147D-08E1-89E8-366E017B03E7}"/>
                </a:ext>
              </a:extLst>
            </p:cNvPr>
            <p:cNvCxnSpPr/>
            <p:nvPr/>
          </p:nvCxnSpPr>
          <p:spPr>
            <a:xfrm>
              <a:off x="6439064" y="4193621"/>
              <a:ext cx="1080000" cy="0"/>
            </a:xfrm>
            <a:prstGeom prst="straightConnector1">
              <a:avLst/>
            </a:prstGeom>
            <a:noFill/>
            <a:ln w="38100" cap="flat" cmpd="sng" algn="ctr">
              <a:solidFill>
                <a:srgbClr val="A5A5A5"/>
              </a:solidFill>
              <a:prstDash val="solid"/>
              <a:miter lim="800000"/>
              <a:tailEnd type="oval" w="med" len="med"/>
            </a:ln>
            <a:effectLst/>
          </p:spPr>
        </p:cxnSp>
        <p:sp>
          <p:nvSpPr>
            <p:cNvPr id="28" name="Text Placeholder 12">
              <a:extLst>
                <a:ext uri="{FF2B5EF4-FFF2-40B4-BE49-F238E27FC236}">
                  <a16:creationId xmlns:a16="http://schemas.microsoft.com/office/drawing/2014/main" id="{16E21276-871D-7358-EC8C-5989E32359D0}"/>
                </a:ext>
              </a:extLst>
            </p:cNvPr>
            <p:cNvSpPr txBox="1">
              <a:spLocks/>
            </p:cNvSpPr>
            <p:nvPr/>
          </p:nvSpPr>
          <p:spPr>
            <a:xfrm>
              <a:off x="8074226" y="3940606"/>
              <a:ext cx="1581060" cy="466533"/>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latinLnBrk="0">
                <a:lnSpc>
                  <a:spcPct val="115000"/>
                </a:lnSpc>
                <a:buNone/>
              </a:pPr>
              <a:r>
                <a:rPr lang="ar-EG" sz="18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تحسين الأمن والدفاع</a:t>
              </a:r>
              <a:endParaRPr lang="en-US" sz="18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29" name="TextBox 28">
              <a:extLst>
                <a:ext uri="{FF2B5EF4-FFF2-40B4-BE49-F238E27FC236}">
                  <a16:creationId xmlns:a16="http://schemas.microsoft.com/office/drawing/2014/main" id="{439E4813-C2AF-0C84-CCA8-9B93BE9D6F41}"/>
                </a:ext>
              </a:extLst>
            </p:cNvPr>
            <p:cNvSpPr txBox="1"/>
            <p:nvPr/>
          </p:nvSpPr>
          <p:spPr>
            <a:xfrm>
              <a:off x="5238102" y="4555405"/>
              <a:ext cx="1080000" cy="646331"/>
            </a:xfrm>
            <a:prstGeom prst="rect">
              <a:avLst/>
            </a:prstGeom>
            <a:noFill/>
          </p:spPr>
          <p:txBody>
            <a:bodyPr wrap="square" rtlCol="0">
              <a:spAutoFit/>
            </a:bodyPr>
            <a:lstStyle/>
            <a:p>
              <a:r>
                <a:rPr lang="en-US" sz="3600" b="1" dirty="0">
                  <a:solidFill>
                    <a:prstClr val="white"/>
                  </a:solidFill>
                  <a:latin typeface="Adobe Arabic" panose="02040503050201020203" pitchFamily="18" charset="-78"/>
                  <a:ea typeface="ADLaM Display" panose="020F0502020204030204" pitchFamily="2" charset="0"/>
                  <a:cs typeface="Adobe Arabic" panose="02040503050201020203" pitchFamily="18" charset="-78"/>
                </a:rPr>
                <a:t>03</a:t>
              </a:r>
            </a:p>
          </p:txBody>
        </p:sp>
      </p:grpSp>
      <p:grpSp>
        <p:nvGrpSpPr>
          <p:cNvPr id="30" name="Group 29">
            <a:extLst>
              <a:ext uri="{FF2B5EF4-FFF2-40B4-BE49-F238E27FC236}">
                <a16:creationId xmlns:a16="http://schemas.microsoft.com/office/drawing/2014/main" id="{0DF03F08-A4E0-B12B-F987-AD2709FD7946}"/>
              </a:ext>
            </a:extLst>
          </p:cNvPr>
          <p:cNvGrpSpPr/>
          <p:nvPr/>
        </p:nvGrpSpPr>
        <p:grpSpPr>
          <a:xfrm>
            <a:off x="3483376" y="3262958"/>
            <a:ext cx="6524051" cy="3012648"/>
            <a:chOff x="2847140" y="3162887"/>
            <a:chExt cx="6524051" cy="3012648"/>
          </a:xfrm>
        </p:grpSpPr>
        <p:sp>
          <p:nvSpPr>
            <p:cNvPr id="31" name="Pie 56">
              <a:extLst>
                <a:ext uri="{FF2B5EF4-FFF2-40B4-BE49-F238E27FC236}">
                  <a16:creationId xmlns:a16="http://schemas.microsoft.com/office/drawing/2014/main" id="{C5F264C9-54FB-8222-55DB-A9121A1D9851}"/>
                </a:ext>
              </a:extLst>
            </p:cNvPr>
            <p:cNvSpPr/>
            <p:nvPr/>
          </p:nvSpPr>
          <p:spPr>
            <a:xfrm rot="9731289">
              <a:off x="2847140" y="3162887"/>
              <a:ext cx="3012648" cy="3012648"/>
            </a:xfrm>
            <a:prstGeom prst="pie">
              <a:avLst>
                <a:gd name="adj1" fmla="val 13751092"/>
                <a:gd name="adj2" fmla="val 16200000"/>
              </a:avLst>
            </a:prstGeom>
            <a:solidFill>
              <a:srgbClr val="FFC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black"/>
                </a:solidFill>
                <a:effectLst/>
                <a:uLnTx/>
                <a:uFillTx/>
                <a:latin typeface="Calibri" panose="020F0502020204030204"/>
                <a:ea typeface="맑은 고딕" panose="020B0503020000020004" pitchFamily="34" charset="-127"/>
                <a:cs typeface="+mn-cs"/>
              </a:endParaRPr>
            </a:p>
          </p:txBody>
        </p:sp>
        <p:cxnSp>
          <p:nvCxnSpPr>
            <p:cNvPr id="32" name="Straight Arrow Connector 31">
              <a:extLst>
                <a:ext uri="{FF2B5EF4-FFF2-40B4-BE49-F238E27FC236}">
                  <a16:creationId xmlns:a16="http://schemas.microsoft.com/office/drawing/2014/main" id="{047ECD15-BC90-1432-09C8-18F35DF72EDD}"/>
                </a:ext>
              </a:extLst>
            </p:cNvPr>
            <p:cNvCxnSpPr/>
            <p:nvPr/>
          </p:nvCxnSpPr>
          <p:spPr>
            <a:xfrm>
              <a:off x="6083480" y="5172238"/>
              <a:ext cx="1080000" cy="0"/>
            </a:xfrm>
            <a:prstGeom prst="straightConnector1">
              <a:avLst/>
            </a:prstGeom>
            <a:noFill/>
            <a:ln w="38100" cap="flat" cmpd="sng" algn="ctr">
              <a:solidFill>
                <a:srgbClr val="FFC000"/>
              </a:solidFill>
              <a:prstDash val="solid"/>
              <a:miter lim="800000"/>
              <a:tailEnd type="oval" w="med" len="med"/>
            </a:ln>
            <a:effectLst/>
          </p:spPr>
        </p:cxnSp>
        <p:sp>
          <p:nvSpPr>
            <p:cNvPr id="33" name="Text Placeholder 12">
              <a:extLst>
                <a:ext uri="{FF2B5EF4-FFF2-40B4-BE49-F238E27FC236}">
                  <a16:creationId xmlns:a16="http://schemas.microsoft.com/office/drawing/2014/main" id="{D8E55D29-5530-DC70-E3C7-9A75BCEF0EED}"/>
                </a:ext>
              </a:extLst>
            </p:cNvPr>
            <p:cNvSpPr txBox="1">
              <a:spLocks/>
            </p:cNvSpPr>
            <p:nvPr/>
          </p:nvSpPr>
          <p:spPr>
            <a:xfrm>
              <a:off x="7870846" y="4937597"/>
              <a:ext cx="1500345" cy="466533"/>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latinLnBrk="0">
                <a:lnSpc>
                  <a:spcPct val="115000"/>
                </a:lnSpc>
                <a:buNone/>
              </a:pPr>
              <a:r>
                <a:rPr lang="ar-EG" sz="18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تعزيز الشفافية ومكافحة الفساد</a:t>
              </a:r>
              <a:endParaRPr lang="en-US" sz="18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34" name="TextBox 33">
              <a:extLst>
                <a:ext uri="{FF2B5EF4-FFF2-40B4-BE49-F238E27FC236}">
                  <a16:creationId xmlns:a16="http://schemas.microsoft.com/office/drawing/2014/main" id="{3397F168-9CE6-42F2-8943-AAE0965EE4CC}"/>
                </a:ext>
              </a:extLst>
            </p:cNvPr>
            <p:cNvSpPr txBox="1"/>
            <p:nvPr/>
          </p:nvSpPr>
          <p:spPr>
            <a:xfrm>
              <a:off x="4649797" y="5206667"/>
              <a:ext cx="1080000" cy="646331"/>
            </a:xfrm>
            <a:prstGeom prst="rect">
              <a:avLst/>
            </a:prstGeom>
            <a:noFill/>
          </p:spPr>
          <p:txBody>
            <a:bodyPr wrap="square" rtlCol="0">
              <a:spAutoFit/>
            </a:bodyPr>
            <a:lstStyle/>
            <a:p>
              <a:r>
                <a:rPr lang="en-US" sz="3600" b="1" dirty="0">
                  <a:solidFill>
                    <a:prstClr val="white"/>
                  </a:solidFill>
                  <a:latin typeface="Adobe Arabic" panose="02040503050201020203" pitchFamily="18" charset="-78"/>
                  <a:ea typeface="ADLaM Display" panose="020F0502020204030204" pitchFamily="2" charset="0"/>
                  <a:cs typeface="Adobe Arabic" panose="02040503050201020203" pitchFamily="18" charset="-78"/>
                </a:rPr>
                <a:t>04</a:t>
              </a:r>
            </a:p>
          </p:txBody>
        </p:sp>
      </p:grpSp>
      <p:grpSp>
        <p:nvGrpSpPr>
          <p:cNvPr id="35" name="Group 34">
            <a:extLst>
              <a:ext uri="{FF2B5EF4-FFF2-40B4-BE49-F238E27FC236}">
                <a16:creationId xmlns:a16="http://schemas.microsoft.com/office/drawing/2014/main" id="{B8DD3EB1-16E9-816F-7E5A-B32CBBA7E947}"/>
              </a:ext>
            </a:extLst>
          </p:cNvPr>
          <p:cNvGrpSpPr/>
          <p:nvPr/>
        </p:nvGrpSpPr>
        <p:grpSpPr>
          <a:xfrm>
            <a:off x="2440536" y="2080633"/>
            <a:ext cx="7179573" cy="5237812"/>
            <a:chOff x="1804300" y="1980562"/>
            <a:chExt cx="7179573" cy="5237812"/>
          </a:xfrm>
        </p:grpSpPr>
        <p:sp>
          <p:nvSpPr>
            <p:cNvPr id="36" name="Pie 59">
              <a:extLst>
                <a:ext uri="{FF2B5EF4-FFF2-40B4-BE49-F238E27FC236}">
                  <a16:creationId xmlns:a16="http://schemas.microsoft.com/office/drawing/2014/main" id="{BDD94B6B-7F64-C1E9-CBE8-D840012A2916}"/>
                </a:ext>
              </a:extLst>
            </p:cNvPr>
            <p:cNvSpPr/>
            <p:nvPr/>
          </p:nvSpPr>
          <p:spPr>
            <a:xfrm rot="2490880">
              <a:off x="1804300" y="2120047"/>
              <a:ext cx="5098327" cy="5098327"/>
            </a:xfrm>
            <a:prstGeom prst="pie">
              <a:avLst>
                <a:gd name="adj1" fmla="val 13751092"/>
                <a:gd name="adj2" fmla="val 16200000"/>
              </a:avLst>
            </a:prstGeom>
            <a:solidFill>
              <a:srgbClr val="50A3A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black"/>
                </a:solidFill>
                <a:effectLst/>
                <a:uLnTx/>
                <a:uFillTx/>
                <a:latin typeface="Calibri" panose="020F0502020204030204"/>
                <a:ea typeface="맑은 고딕" panose="020B0503020000020004" pitchFamily="34" charset="-127"/>
                <a:cs typeface="+mn-cs"/>
              </a:endParaRPr>
            </a:p>
          </p:txBody>
        </p:sp>
        <p:sp>
          <p:nvSpPr>
            <p:cNvPr id="37" name="Oval 36">
              <a:extLst>
                <a:ext uri="{FF2B5EF4-FFF2-40B4-BE49-F238E27FC236}">
                  <a16:creationId xmlns:a16="http://schemas.microsoft.com/office/drawing/2014/main" id="{9F7F2FF0-2C78-D45A-0017-05ABA37F5CDB}"/>
                </a:ext>
              </a:extLst>
            </p:cNvPr>
            <p:cNvSpPr/>
            <p:nvPr/>
          </p:nvSpPr>
          <p:spPr>
            <a:xfrm>
              <a:off x="3764838" y="4080585"/>
              <a:ext cx="1177250" cy="1177250"/>
            </a:xfrm>
            <a:prstGeom prst="ellipse">
              <a:avLst/>
            </a:prstGeom>
            <a:solidFill>
              <a:sysClr val="window" lastClr="FFFFFF"/>
            </a:solidFill>
            <a:ln w="12700" cap="flat" cmpd="sng" algn="ctr">
              <a:solidFill>
                <a:srgbClr val="70AD4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white"/>
                </a:solidFill>
                <a:effectLst/>
                <a:uLnTx/>
                <a:uFillTx/>
                <a:latin typeface="Calibri" panose="020F0502020204030204"/>
                <a:ea typeface="맑은 고딕" panose="020B0503020000020004" pitchFamily="34" charset="-127"/>
                <a:cs typeface="+mn-cs"/>
              </a:endParaRPr>
            </a:p>
          </p:txBody>
        </p:sp>
        <p:cxnSp>
          <p:nvCxnSpPr>
            <p:cNvPr id="38" name="Straight Arrow Connector 37">
              <a:extLst>
                <a:ext uri="{FF2B5EF4-FFF2-40B4-BE49-F238E27FC236}">
                  <a16:creationId xmlns:a16="http://schemas.microsoft.com/office/drawing/2014/main" id="{DD1C5204-31B6-5852-9582-3E9A4AF211D5}"/>
                </a:ext>
              </a:extLst>
            </p:cNvPr>
            <p:cNvCxnSpPr/>
            <p:nvPr/>
          </p:nvCxnSpPr>
          <p:spPr>
            <a:xfrm>
              <a:off x="5393433" y="2232177"/>
              <a:ext cx="1080000" cy="0"/>
            </a:xfrm>
            <a:prstGeom prst="straightConnector1">
              <a:avLst/>
            </a:prstGeom>
            <a:noFill/>
            <a:ln w="38100" cap="flat" cmpd="sng" algn="ctr">
              <a:solidFill>
                <a:srgbClr val="50A3A7"/>
              </a:solidFill>
              <a:prstDash val="solid"/>
              <a:miter lim="800000"/>
              <a:tailEnd type="oval" w="med" len="med"/>
            </a:ln>
            <a:effectLst/>
          </p:spPr>
        </p:cxnSp>
        <p:sp>
          <p:nvSpPr>
            <p:cNvPr id="39" name="Text Placeholder 12">
              <a:extLst>
                <a:ext uri="{FF2B5EF4-FFF2-40B4-BE49-F238E27FC236}">
                  <a16:creationId xmlns:a16="http://schemas.microsoft.com/office/drawing/2014/main" id="{437EF94E-B1D1-2158-8AC8-6BDD22258482}"/>
                </a:ext>
              </a:extLst>
            </p:cNvPr>
            <p:cNvSpPr txBox="1">
              <a:spLocks/>
            </p:cNvSpPr>
            <p:nvPr/>
          </p:nvSpPr>
          <p:spPr>
            <a:xfrm>
              <a:off x="6950244" y="1980562"/>
              <a:ext cx="2033629" cy="466533"/>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latinLnBrk="0">
                <a:lnSpc>
                  <a:spcPct val="115000"/>
                </a:lnSpc>
                <a:buNone/>
              </a:pPr>
              <a:r>
                <a:rPr lang="ar-EG" sz="18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تحسين جودة الخدمات الحكومية</a:t>
              </a:r>
              <a:endParaRPr lang="en-US" sz="18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40" name="TextBox 39">
              <a:extLst>
                <a:ext uri="{FF2B5EF4-FFF2-40B4-BE49-F238E27FC236}">
                  <a16:creationId xmlns:a16="http://schemas.microsoft.com/office/drawing/2014/main" id="{6D808B71-A32F-1E3C-9215-BF6A5B5F22A0}"/>
                </a:ext>
              </a:extLst>
            </p:cNvPr>
            <p:cNvSpPr txBox="1"/>
            <p:nvPr/>
          </p:nvSpPr>
          <p:spPr>
            <a:xfrm>
              <a:off x="4618686" y="2667626"/>
              <a:ext cx="1080000" cy="646331"/>
            </a:xfrm>
            <a:prstGeom prst="rect">
              <a:avLst/>
            </a:prstGeom>
            <a:noFill/>
          </p:spPr>
          <p:txBody>
            <a:bodyPr wrap="square" rtlCol="0">
              <a:spAutoFit/>
            </a:bodyPr>
            <a:lstStyle/>
            <a:p>
              <a:pPr algn="ctr"/>
              <a:r>
                <a:rPr lang="en-US" sz="3600" b="1" dirty="0">
                  <a:solidFill>
                    <a:prstClr val="white"/>
                  </a:solidFill>
                  <a:latin typeface="Adobe Arabic" panose="02040503050201020203" pitchFamily="18" charset="-78"/>
                  <a:ea typeface="ADLaM Display" panose="020F0502020204030204" pitchFamily="2" charset="0"/>
                  <a:cs typeface="Adobe Arabic" panose="02040503050201020203" pitchFamily="18" charset="-78"/>
                </a:rPr>
                <a:t>01</a:t>
              </a:r>
            </a:p>
          </p:txBody>
        </p:sp>
      </p:grpSp>
    </p:spTree>
    <p:extLst>
      <p:ext uri="{BB962C8B-B14F-4D97-AF65-F5344CB8AC3E}">
        <p14:creationId xmlns:p14="http://schemas.microsoft.com/office/powerpoint/2010/main" val="3187036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1000"/>
                                        <p:tgtEl>
                                          <p:spTgt spid="20"/>
                                        </p:tgtEl>
                                      </p:cBhvr>
                                    </p:animEffect>
                                    <p:anim calcmode="lin" valueType="num">
                                      <p:cBhvr>
                                        <p:cTn id="15" dur="1000" fill="hold"/>
                                        <p:tgtEl>
                                          <p:spTgt spid="20"/>
                                        </p:tgtEl>
                                        <p:attrNameLst>
                                          <p:attrName>ppt_x</p:attrName>
                                        </p:attrNameLst>
                                      </p:cBhvr>
                                      <p:tavLst>
                                        <p:tav tm="0">
                                          <p:val>
                                            <p:strVal val="#ppt_x"/>
                                          </p:val>
                                        </p:tav>
                                        <p:tav tm="100000">
                                          <p:val>
                                            <p:strVal val="#ppt_x"/>
                                          </p:val>
                                        </p:tav>
                                      </p:tavLst>
                                    </p:anim>
                                    <p:anim calcmode="lin" valueType="num">
                                      <p:cBhvr>
                                        <p:cTn id="1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1000"/>
                                        <p:tgtEl>
                                          <p:spTgt spid="25"/>
                                        </p:tgtEl>
                                      </p:cBhvr>
                                    </p:animEffect>
                                    <p:anim calcmode="lin" valueType="num">
                                      <p:cBhvr>
                                        <p:cTn id="22" dur="1000" fill="hold"/>
                                        <p:tgtEl>
                                          <p:spTgt spid="25"/>
                                        </p:tgtEl>
                                        <p:attrNameLst>
                                          <p:attrName>ppt_x</p:attrName>
                                        </p:attrNameLst>
                                      </p:cBhvr>
                                      <p:tavLst>
                                        <p:tav tm="0">
                                          <p:val>
                                            <p:strVal val="#ppt_x"/>
                                          </p:val>
                                        </p:tav>
                                        <p:tav tm="100000">
                                          <p:val>
                                            <p:strVal val="#ppt_x"/>
                                          </p:val>
                                        </p:tav>
                                      </p:tavLst>
                                    </p:anim>
                                    <p:anim calcmode="lin" valueType="num">
                                      <p:cBhvr>
                                        <p:cTn id="23"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1000"/>
                                        <p:tgtEl>
                                          <p:spTgt spid="30"/>
                                        </p:tgtEl>
                                      </p:cBhvr>
                                    </p:animEffect>
                                    <p:anim calcmode="lin" valueType="num">
                                      <p:cBhvr>
                                        <p:cTn id="29" dur="1000" fill="hold"/>
                                        <p:tgtEl>
                                          <p:spTgt spid="30"/>
                                        </p:tgtEl>
                                        <p:attrNameLst>
                                          <p:attrName>ppt_x</p:attrName>
                                        </p:attrNameLst>
                                      </p:cBhvr>
                                      <p:tavLst>
                                        <p:tav tm="0">
                                          <p:val>
                                            <p:strVal val="#ppt_x"/>
                                          </p:val>
                                        </p:tav>
                                        <p:tav tm="100000">
                                          <p:val>
                                            <p:strVal val="#ppt_x"/>
                                          </p:val>
                                        </p:tav>
                                      </p:tavLst>
                                    </p:anim>
                                    <p:anim calcmode="lin" valueType="num">
                                      <p:cBhvr>
                                        <p:cTn id="30"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anim calcmode="lin" valueType="num">
                                      <p:cBhvr>
                                        <p:cTn id="36" dur="1000" fill="hold"/>
                                        <p:tgtEl>
                                          <p:spTgt spid="14"/>
                                        </p:tgtEl>
                                        <p:attrNameLst>
                                          <p:attrName>ppt_x</p:attrName>
                                        </p:attrNameLst>
                                      </p:cBhvr>
                                      <p:tavLst>
                                        <p:tav tm="0">
                                          <p:val>
                                            <p:strVal val="#ppt_x"/>
                                          </p:val>
                                        </p:tav>
                                        <p:tav tm="100000">
                                          <p:val>
                                            <p:strVal val="#ppt_x"/>
                                          </p:val>
                                        </p:tav>
                                      </p:tavLst>
                                    </p:anim>
                                    <p:anim calcmode="lin" valueType="num">
                                      <p:cBhvr>
                                        <p:cTn id="3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024878" y="700434"/>
            <a:ext cx="8303665" cy="943426"/>
            <a:chOff x="2024878" y="544522"/>
            <a:chExt cx="8303665" cy="943426"/>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024878" y="544522"/>
              <a:ext cx="8303665"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المعوّقات</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5" name="Group 14">
            <a:extLst>
              <a:ext uri="{FF2B5EF4-FFF2-40B4-BE49-F238E27FC236}">
                <a16:creationId xmlns:a16="http://schemas.microsoft.com/office/drawing/2014/main" id="{334EA4D9-AB4F-AF28-20C4-05E4E384D666}"/>
              </a:ext>
            </a:extLst>
          </p:cNvPr>
          <p:cNvGrpSpPr/>
          <p:nvPr/>
        </p:nvGrpSpPr>
        <p:grpSpPr>
          <a:xfrm>
            <a:off x="7047417" y="2799130"/>
            <a:ext cx="1514860" cy="2569303"/>
            <a:chOff x="7047417" y="1942593"/>
            <a:chExt cx="1514860" cy="2569303"/>
          </a:xfrm>
        </p:grpSpPr>
        <p:grpSp>
          <p:nvGrpSpPr>
            <p:cNvPr id="41" name="Group 40">
              <a:extLst>
                <a:ext uri="{FF2B5EF4-FFF2-40B4-BE49-F238E27FC236}">
                  <a16:creationId xmlns:a16="http://schemas.microsoft.com/office/drawing/2014/main" id="{85ECC71D-0DE2-8E5A-C9A8-B8F2BC82463A}"/>
                </a:ext>
              </a:extLst>
            </p:cNvPr>
            <p:cNvGrpSpPr/>
            <p:nvPr/>
          </p:nvGrpSpPr>
          <p:grpSpPr>
            <a:xfrm>
              <a:off x="7047417" y="1942593"/>
              <a:ext cx="1514860" cy="2569303"/>
              <a:chOff x="3870299" y="2772187"/>
              <a:chExt cx="1514860" cy="2569303"/>
            </a:xfrm>
          </p:grpSpPr>
          <p:sp>
            <p:nvSpPr>
              <p:cNvPr id="43" name="Shape">
                <a:extLst>
                  <a:ext uri="{FF2B5EF4-FFF2-40B4-BE49-F238E27FC236}">
                    <a16:creationId xmlns:a16="http://schemas.microsoft.com/office/drawing/2014/main" id="{BE948943-B7D8-9B12-C5EC-8C2E053604BE}"/>
                  </a:ext>
                </a:extLst>
              </p:cNvPr>
              <p:cNvSpPr/>
              <p:nvPr/>
            </p:nvSpPr>
            <p:spPr>
              <a:xfrm>
                <a:off x="3904579" y="3457696"/>
                <a:ext cx="1465495" cy="1883794"/>
              </a:xfrm>
              <a:custGeom>
                <a:avLst/>
                <a:gdLst/>
                <a:ahLst/>
                <a:cxnLst>
                  <a:cxn ang="0">
                    <a:pos x="wd2" y="hd2"/>
                  </a:cxn>
                  <a:cxn ang="5400000">
                    <a:pos x="wd2" y="hd2"/>
                  </a:cxn>
                  <a:cxn ang="10800000">
                    <a:pos x="wd2" y="hd2"/>
                  </a:cxn>
                  <a:cxn ang="16200000">
                    <a:pos x="wd2" y="hd2"/>
                  </a:cxn>
                </a:cxnLst>
                <a:rect l="0" t="0" r="r" b="b"/>
                <a:pathLst>
                  <a:path w="21600" h="21600" extrusionOk="0">
                    <a:moveTo>
                      <a:pt x="20742" y="0"/>
                    </a:moveTo>
                    <a:cubicBezTo>
                      <a:pt x="21214" y="0"/>
                      <a:pt x="21600" y="300"/>
                      <a:pt x="21600" y="668"/>
                    </a:cubicBezTo>
                    <a:lnTo>
                      <a:pt x="21600" y="13198"/>
                    </a:lnTo>
                    <a:cubicBezTo>
                      <a:pt x="21600" y="17839"/>
                      <a:pt x="16765" y="21600"/>
                      <a:pt x="10800" y="21600"/>
                    </a:cubicBezTo>
                    <a:lnTo>
                      <a:pt x="10800" y="21600"/>
                    </a:lnTo>
                    <a:cubicBezTo>
                      <a:pt x="4835" y="21600"/>
                      <a:pt x="0" y="17839"/>
                      <a:pt x="0" y="13198"/>
                    </a:cubicBezTo>
                    <a:lnTo>
                      <a:pt x="0" y="668"/>
                    </a:lnTo>
                    <a:cubicBezTo>
                      <a:pt x="0" y="300"/>
                      <a:pt x="386" y="0"/>
                      <a:pt x="858" y="0"/>
                    </a:cubicBezTo>
                    <a:lnTo>
                      <a:pt x="858" y="0"/>
                    </a:lnTo>
                    <a:cubicBezTo>
                      <a:pt x="1230" y="0"/>
                      <a:pt x="1559" y="189"/>
                      <a:pt x="1674" y="456"/>
                    </a:cubicBezTo>
                    <a:cubicBezTo>
                      <a:pt x="2990" y="3383"/>
                      <a:pt x="6580" y="5497"/>
                      <a:pt x="10786" y="5497"/>
                    </a:cubicBezTo>
                    <a:cubicBezTo>
                      <a:pt x="14991" y="5497"/>
                      <a:pt x="18582" y="3394"/>
                      <a:pt x="19898" y="456"/>
                    </a:cubicBezTo>
                    <a:cubicBezTo>
                      <a:pt x="20041" y="189"/>
                      <a:pt x="20370" y="0"/>
                      <a:pt x="20742" y="0"/>
                    </a:cubicBezTo>
                    <a:lnTo>
                      <a:pt x="20742" y="0"/>
                    </a:lnTo>
                    <a:close/>
                  </a:path>
                </a:pathLst>
              </a:custGeom>
              <a:solidFill>
                <a:srgbClr val="3D8E92"/>
              </a:solidFill>
              <a:ln w="12700">
                <a:miter lim="400000"/>
              </a:ln>
              <a:effectLst/>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sz="3000" dirty="0">
                  <a:solidFill>
                    <a:srgbClr val="FFFFFF"/>
                  </a:solidFill>
                </a:endParaRPr>
              </a:p>
            </p:txBody>
          </p:sp>
          <p:sp>
            <p:nvSpPr>
              <p:cNvPr id="44" name="Shape">
                <a:extLst>
                  <a:ext uri="{FF2B5EF4-FFF2-40B4-BE49-F238E27FC236}">
                    <a16:creationId xmlns:a16="http://schemas.microsoft.com/office/drawing/2014/main" id="{805E12ED-83CC-4DA0-F6CE-2EA2514786E6}"/>
                  </a:ext>
                </a:extLst>
              </p:cNvPr>
              <p:cNvSpPr/>
              <p:nvPr/>
            </p:nvSpPr>
            <p:spPr>
              <a:xfrm>
                <a:off x="4130335" y="2772187"/>
                <a:ext cx="994789" cy="994789"/>
              </a:xfrm>
              <a:custGeom>
                <a:avLst/>
                <a:gdLst/>
                <a:ahLst/>
                <a:cxnLst>
                  <a:cxn ang="0">
                    <a:pos x="wd2" y="hd2"/>
                  </a:cxn>
                  <a:cxn ang="5400000">
                    <a:pos x="wd2" y="hd2"/>
                  </a:cxn>
                  <a:cxn ang="10800000">
                    <a:pos x="wd2" y="hd2"/>
                  </a:cxn>
                  <a:cxn ang="16200000">
                    <a:pos x="wd2" y="hd2"/>
                  </a:cxn>
                </a:cxnLst>
                <a:rect l="0" t="0" r="r" b="b"/>
                <a:pathLst>
                  <a:path w="21600" h="21600" extrusionOk="0">
                    <a:moveTo>
                      <a:pt x="10811" y="21600"/>
                    </a:moveTo>
                    <a:lnTo>
                      <a:pt x="10811" y="21600"/>
                    </a:lnTo>
                    <a:cubicBezTo>
                      <a:pt x="4847" y="21600"/>
                      <a:pt x="0" y="16753"/>
                      <a:pt x="0" y="10789"/>
                    </a:cubicBezTo>
                    <a:lnTo>
                      <a:pt x="0" y="2992"/>
                    </a:lnTo>
                    <a:cubicBezTo>
                      <a:pt x="0" y="1328"/>
                      <a:pt x="1349" y="0"/>
                      <a:pt x="2992" y="0"/>
                    </a:cubicBezTo>
                    <a:lnTo>
                      <a:pt x="18608" y="0"/>
                    </a:lnTo>
                    <a:cubicBezTo>
                      <a:pt x="20272" y="0"/>
                      <a:pt x="21600" y="1349"/>
                      <a:pt x="21600" y="2992"/>
                    </a:cubicBezTo>
                    <a:lnTo>
                      <a:pt x="21600" y="10789"/>
                    </a:lnTo>
                    <a:cubicBezTo>
                      <a:pt x="21600" y="16774"/>
                      <a:pt x="16774" y="21600"/>
                      <a:pt x="10811" y="21600"/>
                    </a:cubicBezTo>
                    <a:close/>
                  </a:path>
                </a:pathLst>
              </a:custGeom>
              <a:noFill/>
              <a:ln w="12700">
                <a:solidFill>
                  <a:schemeClr val="tx1"/>
                </a:solidFill>
                <a:miter lim="400000"/>
              </a:ln>
              <a:effectLst/>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sz="3000" dirty="0">
                  <a:solidFill>
                    <a:srgbClr val="FFFFFF"/>
                  </a:solidFill>
                </a:endParaRPr>
              </a:p>
            </p:txBody>
          </p:sp>
          <p:sp>
            <p:nvSpPr>
              <p:cNvPr id="45" name="TextBox 44">
                <a:extLst>
                  <a:ext uri="{FF2B5EF4-FFF2-40B4-BE49-F238E27FC236}">
                    <a16:creationId xmlns:a16="http://schemas.microsoft.com/office/drawing/2014/main" id="{E39B95EA-26B7-A725-9F29-551F6425848A}"/>
                  </a:ext>
                </a:extLst>
              </p:cNvPr>
              <p:cNvSpPr txBox="1"/>
              <p:nvPr/>
            </p:nvSpPr>
            <p:spPr>
              <a:xfrm>
                <a:off x="3870299" y="4349719"/>
                <a:ext cx="1514860" cy="400494"/>
              </a:xfrm>
              <a:prstGeom prst="rect">
                <a:avLst/>
              </a:prstGeom>
              <a:noFill/>
            </p:spPr>
            <p:txBody>
              <a:bodyPr wrap="square">
                <a:spAutoFit/>
              </a:bodyPr>
              <a:lstStyle/>
              <a:p>
                <a:pPr algn="ctr" rtl="1">
                  <a:lnSpc>
                    <a:spcPct val="115000"/>
                  </a:lnSpc>
                  <a:spcBef>
                    <a:spcPct val="20000"/>
                  </a:spcBef>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المعوّقات التقنية</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42" name="Picture 41">
              <a:extLst>
                <a:ext uri="{FF2B5EF4-FFF2-40B4-BE49-F238E27FC236}">
                  <a16:creationId xmlns:a16="http://schemas.microsoft.com/office/drawing/2014/main" id="{577AC181-6755-1964-E53C-39F3E130A6AC}"/>
                </a:ext>
              </a:extLst>
            </p:cNvPr>
            <p:cNvPicPr>
              <a:picLocks noChangeAspect="1"/>
            </p:cNvPicPr>
            <p:nvPr/>
          </p:nvPicPr>
          <p:blipFill>
            <a:blip r:embed="rId2"/>
            <a:stretch>
              <a:fillRect/>
            </a:stretch>
          </p:blipFill>
          <p:spPr>
            <a:xfrm>
              <a:off x="7536343" y="2091577"/>
              <a:ext cx="642934" cy="642934"/>
            </a:xfrm>
            <a:prstGeom prst="rect">
              <a:avLst/>
            </a:prstGeom>
          </p:spPr>
        </p:pic>
      </p:grpSp>
      <p:grpSp>
        <p:nvGrpSpPr>
          <p:cNvPr id="46" name="Group 45">
            <a:extLst>
              <a:ext uri="{FF2B5EF4-FFF2-40B4-BE49-F238E27FC236}">
                <a16:creationId xmlns:a16="http://schemas.microsoft.com/office/drawing/2014/main" id="{9F4D331E-3DEA-F927-6D10-BCBF1639AA78}"/>
              </a:ext>
            </a:extLst>
          </p:cNvPr>
          <p:cNvGrpSpPr/>
          <p:nvPr/>
        </p:nvGrpSpPr>
        <p:grpSpPr>
          <a:xfrm>
            <a:off x="5352588" y="2799130"/>
            <a:ext cx="1529945" cy="2594631"/>
            <a:chOff x="5352588" y="1942593"/>
            <a:chExt cx="1529945" cy="2594631"/>
          </a:xfrm>
        </p:grpSpPr>
        <p:grpSp>
          <p:nvGrpSpPr>
            <p:cNvPr id="47" name="Group 46">
              <a:extLst>
                <a:ext uri="{FF2B5EF4-FFF2-40B4-BE49-F238E27FC236}">
                  <a16:creationId xmlns:a16="http://schemas.microsoft.com/office/drawing/2014/main" id="{A995A750-ED53-044C-5251-7C646CF0A3A2}"/>
                </a:ext>
              </a:extLst>
            </p:cNvPr>
            <p:cNvGrpSpPr/>
            <p:nvPr/>
          </p:nvGrpSpPr>
          <p:grpSpPr>
            <a:xfrm>
              <a:off x="5352588" y="1942593"/>
              <a:ext cx="1529945" cy="2594631"/>
              <a:chOff x="8716990" y="2799130"/>
              <a:chExt cx="1529945" cy="2594631"/>
            </a:xfrm>
          </p:grpSpPr>
          <p:sp>
            <p:nvSpPr>
              <p:cNvPr id="49" name="Shape">
                <a:extLst>
                  <a:ext uri="{FF2B5EF4-FFF2-40B4-BE49-F238E27FC236}">
                    <a16:creationId xmlns:a16="http://schemas.microsoft.com/office/drawing/2014/main" id="{B5737DBA-7CB7-7B50-A09F-E419761D2E2A}"/>
                  </a:ext>
                </a:extLst>
              </p:cNvPr>
              <p:cNvSpPr/>
              <p:nvPr/>
            </p:nvSpPr>
            <p:spPr>
              <a:xfrm>
                <a:off x="8716990" y="3509967"/>
                <a:ext cx="1465495" cy="1883794"/>
              </a:xfrm>
              <a:custGeom>
                <a:avLst/>
                <a:gdLst/>
                <a:ahLst/>
                <a:cxnLst>
                  <a:cxn ang="0">
                    <a:pos x="wd2" y="hd2"/>
                  </a:cxn>
                  <a:cxn ang="5400000">
                    <a:pos x="wd2" y="hd2"/>
                  </a:cxn>
                  <a:cxn ang="10800000">
                    <a:pos x="wd2" y="hd2"/>
                  </a:cxn>
                  <a:cxn ang="16200000">
                    <a:pos x="wd2" y="hd2"/>
                  </a:cxn>
                </a:cxnLst>
                <a:rect l="0" t="0" r="r" b="b"/>
                <a:pathLst>
                  <a:path w="21600" h="21600" extrusionOk="0">
                    <a:moveTo>
                      <a:pt x="20742" y="0"/>
                    </a:moveTo>
                    <a:cubicBezTo>
                      <a:pt x="21214" y="0"/>
                      <a:pt x="21600" y="300"/>
                      <a:pt x="21600" y="668"/>
                    </a:cubicBezTo>
                    <a:lnTo>
                      <a:pt x="21600" y="13198"/>
                    </a:lnTo>
                    <a:cubicBezTo>
                      <a:pt x="21600" y="17839"/>
                      <a:pt x="16765" y="21600"/>
                      <a:pt x="10800" y="21600"/>
                    </a:cubicBezTo>
                    <a:lnTo>
                      <a:pt x="10800" y="21600"/>
                    </a:lnTo>
                    <a:cubicBezTo>
                      <a:pt x="4835" y="21600"/>
                      <a:pt x="0" y="17839"/>
                      <a:pt x="0" y="13198"/>
                    </a:cubicBezTo>
                    <a:lnTo>
                      <a:pt x="0" y="668"/>
                    </a:lnTo>
                    <a:cubicBezTo>
                      <a:pt x="0" y="300"/>
                      <a:pt x="386" y="0"/>
                      <a:pt x="858" y="0"/>
                    </a:cubicBezTo>
                    <a:lnTo>
                      <a:pt x="858" y="0"/>
                    </a:lnTo>
                    <a:cubicBezTo>
                      <a:pt x="1230" y="0"/>
                      <a:pt x="1559" y="189"/>
                      <a:pt x="1674" y="456"/>
                    </a:cubicBezTo>
                    <a:cubicBezTo>
                      <a:pt x="2990" y="3383"/>
                      <a:pt x="6580" y="5497"/>
                      <a:pt x="10786" y="5497"/>
                    </a:cubicBezTo>
                    <a:cubicBezTo>
                      <a:pt x="14991" y="5497"/>
                      <a:pt x="18582" y="3394"/>
                      <a:pt x="19898" y="456"/>
                    </a:cubicBezTo>
                    <a:cubicBezTo>
                      <a:pt x="20041" y="189"/>
                      <a:pt x="20370" y="0"/>
                      <a:pt x="20742" y="0"/>
                    </a:cubicBezTo>
                    <a:lnTo>
                      <a:pt x="20742" y="0"/>
                    </a:lnTo>
                    <a:close/>
                  </a:path>
                </a:pathLst>
              </a:custGeom>
              <a:solidFill>
                <a:srgbClr val="9FCFD1"/>
              </a:solidFill>
              <a:ln w="12700">
                <a:miter lim="400000"/>
              </a:ln>
              <a:effectLst/>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sz="3000" dirty="0">
                  <a:solidFill>
                    <a:srgbClr val="FFFFFF"/>
                  </a:solidFill>
                </a:endParaRPr>
              </a:p>
            </p:txBody>
          </p:sp>
          <p:sp>
            <p:nvSpPr>
              <p:cNvPr id="50" name="Shape">
                <a:extLst>
                  <a:ext uri="{FF2B5EF4-FFF2-40B4-BE49-F238E27FC236}">
                    <a16:creationId xmlns:a16="http://schemas.microsoft.com/office/drawing/2014/main" id="{DD5224F8-38CB-DA43-9AB8-E2D7144BE542}"/>
                  </a:ext>
                </a:extLst>
              </p:cNvPr>
              <p:cNvSpPr/>
              <p:nvPr/>
            </p:nvSpPr>
            <p:spPr>
              <a:xfrm>
                <a:off x="8952343" y="2799130"/>
                <a:ext cx="994789" cy="994789"/>
              </a:xfrm>
              <a:custGeom>
                <a:avLst/>
                <a:gdLst/>
                <a:ahLst/>
                <a:cxnLst>
                  <a:cxn ang="0">
                    <a:pos x="wd2" y="hd2"/>
                  </a:cxn>
                  <a:cxn ang="5400000">
                    <a:pos x="wd2" y="hd2"/>
                  </a:cxn>
                  <a:cxn ang="10800000">
                    <a:pos x="wd2" y="hd2"/>
                  </a:cxn>
                  <a:cxn ang="16200000">
                    <a:pos x="wd2" y="hd2"/>
                  </a:cxn>
                </a:cxnLst>
                <a:rect l="0" t="0" r="r" b="b"/>
                <a:pathLst>
                  <a:path w="21600" h="21600" extrusionOk="0">
                    <a:moveTo>
                      <a:pt x="10811" y="21600"/>
                    </a:moveTo>
                    <a:lnTo>
                      <a:pt x="10811" y="21600"/>
                    </a:lnTo>
                    <a:cubicBezTo>
                      <a:pt x="4847" y="21600"/>
                      <a:pt x="0" y="16753"/>
                      <a:pt x="0" y="10789"/>
                    </a:cubicBezTo>
                    <a:lnTo>
                      <a:pt x="0" y="2992"/>
                    </a:lnTo>
                    <a:cubicBezTo>
                      <a:pt x="0" y="1328"/>
                      <a:pt x="1349" y="0"/>
                      <a:pt x="2992" y="0"/>
                    </a:cubicBezTo>
                    <a:lnTo>
                      <a:pt x="18608" y="0"/>
                    </a:lnTo>
                    <a:cubicBezTo>
                      <a:pt x="20272" y="0"/>
                      <a:pt x="21600" y="1349"/>
                      <a:pt x="21600" y="2992"/>
                    </a:cubicBezTo>
                    <a:lnTo>
                      <a:pt x="21600" y="10789"/>
                    </a:lnTo>
                    <a:cubicBezTo>
                      <a:pt x="21600" y="16774"/>
                      <a:pt x="16774" y="21600"/>
                      <a:pt x="10811" y="21600"/>
                    </a:cubicBezTo>
                    <a:close/>
                  </a:path>
                </a:pathLst>
              </a:custGeom>
              <a:solidFill>
                <a:schemeClr val="bg1"/>
              </a:solidFill>
              <a:ln w="12700">
                <a:solidFill>
                  <a:schemeClr val="tx1"/>
                </a:solidFill>
                <a:miter lim="400000"/>
              </a:ln>
              <a:effectLst/>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sz="3000" dirty="0">
                  <a:solidFill>
                    <a:srgbClr val="FFFFFF"/>
                  </a:solidFill>
                </a:endParaRPr>
              </a:p>
            </p:txBody>
          </p:sp>
          <p:sp>
            <p:nvSpPr>
              <p:cNvPr id="51" name="TextBox 50">
                <a:extLst>
                  <a:ext uri="{FF2B5EF4-FFF2-40B4-BE49-F238E27FC236}">
                    <a16:creationId xmlns:a16="http://schemas.microsoft.com/office/drawing/2014/main" id="{F1902D56-B7CE-F1D6-8616-79642389D731}"/>
                  </a:ext>
                </a:extLst>
              </p:cNvPr>
              <p:cNvSpPr txBox="1"/>
              <p:nvPr/>
            </p:nvSpPr>
            <p:spPr>
              <a:xfrm>
                <a:off x="8732075" y="4251618"/>
                <a:ext cx="1514860" cy="400494"/>
              </a:xfrm>
              <a:prstGeom prst="rect">
                <a:avLst/>
              </a:prstGeom>
              <a:noFill/>
            </p:spPr>
            <p:txBody>
              <a:bodyPr wrap="square">
                <a:spAutoFit/>
              </a:bodyPr>
              <a:lstStyle/>
              <a:p>
                <a:pPr algn="ctr" rtl="1">
                  <a:lnSpc>
                    <a:spcPct val="115000"/>
                  </a:lnSpc>
                </a:pPr>
                <a:r>
                  <a:rPr lang="ar-EG" sz="1800" b="1" kern="1200" dirty="0">
                    <a:effectLst/>
                    <a:latin typeface="Times New Roman" panose="02020603050405020304" pitchFamily="18" charset="0"/>
                    <a:ea typeface="Calibri" panose="020F0502020204030204" pitchFamily="34" charset="0"/>
                    <a:cs typeface="Adobe Arabic" panose="02040503050201020203" pitchFamily="18" charset="-78"/>
                  </a:rPr>
                  <a:t>المعوّقات المالية</a:t>
                </a:r>
                <a:endParaRPr lang="en-US" sz="1800" dirty="0">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48" name="Picture 47" descr="Change ">
              <a:extLst>
                <a:ext uri="{FF2B5EF4-FFF2-40B4-BE49-F238E27FC236}">
                  <a16:creationId xmlns:a16="http://schemas.microsoft.com/office/drawing/2014/main" id="{320D5E5C-8E75-191F-94BC-468C6D36353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99289" y="2091577"/>
              <a:ext cx="656590" cy="65659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2" name="Group 51">
            <a:extLst>
              <a:ext uri="{FF2B5EF4-FFF2-40B4-BE49-F238E27FC236}">
                <a16:creationId xmlns:a16="http://schemas.microsoft.com/office/drawing/2014/main" id="{11CA3442-77E5-48FE-F539-BD572AD03182}"/>
              </a:ext>
            </a:extLst>
          </p:cNvPr>
          <p:cNvGrpSpPr/>
          <p:nvPr/>
        </p:nvGrpSpPr>
        <p:grpSpPr>
          <a:xfrm>
            <a:off x="3690488" y="2772187"/>
            <a:ext cx="1514860" cy="2569303"/>
            <a:chOff x="3690488" y="1915650"/>
            <a:chExt cx="1514860" cy="2569303"/>
          </a:xfrm>
        </p:grpSpPr>
        <p:grpSp>
          <p:nvGrpSpPr>
            <p:cNvPr id="53" name="Group 52">
              <a:extLst>
                <a:ext uri="{FF2B5EF4-FFF2-40B4-BE49-F238E27FC236}">
                  <a16:creationId xmlns:a16="http://schemas.microsoft.com/office/drawing/2014/main" id="{B869861D-D693-C6B7-63D8-1F16997C4531}"/>
                </a:ext>
              </a:extLst>
            </p:cNvPr>
            <p:cNvGrpSpPr/>
            <p:nvPr/>
          </p:nvGrpSpPr>
          <p:grpSpPr>
            <a:xfrm>
              <a:off x="3690488" y="1915650"/>
              <a:ext cx="1514860" cy="2569303"/>
              <a:chOff x="7060669" y="2772187"/>
              <a:chExt cx="1514860" cy="2569303"/>
            </a:xfrm>
          </p:grpSpPr>
          <p:sp>
            <p:nvSpPr>
              <p:cNvPr id="55" name="Shape">
                <a:extLst>
                  <a:ext uri="{FF2B5EF4-FFF2-40B4-BE49-F238E27FC236}">
                    <a16:creationId xmlns:a16="http://schemas.microsoft.com/office/drawing/2014/main" id="{CA490D93-3837-F880-8023-52EC046AE5A6}"/>
                  </a:ext>
                </a:extLst>
              </p:cNvPr>
              <p:cNvSpPr/>
              <p:nvPr/>
            </p:nvSpPr>
            <p:spPr>
              <a:xfrm>
                <a:off x="7087755" y="3457696"/>
                <a:ext cx="1465495" cy="1883794"/>
              </a:xfrm>
              <a:custGeom>
                <a:avLst/>
                <a:gdLst/>
                <a:ahLst/>
                <a:cxnLst>
                  <a:cxn ang="0">
                    <a:pos x="wd2" y="hd2"/>
                  </a:cxn>
                  <a:cxn ang="5400000">
                    <a:pos x="wd2" y="hd2"/>
                  </a:cxn>
                  <a:cxn ang="10800000">
                    <a:pos x="wd2" y="hd2"/>
                  </a:cxn>
                  <a:cxn ang="16200000">
                    <a:pos x="wd2" y="hd2"/>
                  </a:cxn>
                </a:cxnLst>
                <a:rect l="0" t="0" r="r" b="b"/>
                <a:pathLst>
                  <a:path w="21600" h="21600" extrusionOk="0">
                    <a:moveTo>
                      <a:pt x="20742" y="0"/>
                    </a:moveTo>
                    <a:cubicBezTo>
                      <a:pt x="21214" y="0"/>
                      <a:pt x="21600" y="300"/>
                      <a:pt x="21600" y="668"/>
                    </a:cubicBezTo>
                    <a:lnTo>
                      <a:pt x="21600" y="13198"/>
                    </a:lnTo>
                    <a:cubicBezTo>
                      <a:pt x="21600" y="17839"/>
                      <a:pt x="16765" y="21600"/>
                      <a:pt x="10800" y="21600"/>
                    </a:cubicBezTo>
                    <a:lnTo>
                      <a:pt x="10800" y="21600"/>
                    </a:lnTo>
                    <a:cubicBezTo>
                      <a:pt x="4835" y="21600"/>
                      <a:pt x="0" y="17839"/>
                      <a:pt x="0" y="13198"/>
                    </a:cubicBezTo>
                    <a:lnTo>
                      <a:pt x="0" y="668"/>
                    </a:lnTo>
                    <a:cubicBezTo>
                      <a:pt x="0" y="300"/>
                      <a:pt x="386" y="0"/>
                      <a:pt x="858" y="0"/>
                    </a:cubicBezTo>
                    <a:lnTo>
                      <a:pt x="858" y="0"/>
                    </a:lnTo>
                    <a:cubicBezTo>
                      <a:pt x="1230" y="0"/>
                      <a:pt x="1559" y="189"/>
                      <a:pt x="1674" y="456"/>
                    </a:cubicBezTo>
                    <a:cubicBezTo>
                      <a:pt x="2990" y="3383"/>
                      <a:pt x="6580" y="5497"/>
                      <a:pt x="10786" y="5497"/>
                    </a:cubicBezTo>
                    <a:cubicBezTo>
                      <a:pt x="14991" y="5497"/>
                      <a:pt x="18582" y="3394"/>
                      <a:pt x="19898" y="456"/>
                    </a:cubicBezTo>
                    <a:cubicBezTo>
                      <a:pt x="20041" y="189"/>
                      <a:pt x="20370" y="0"/>
                      <a:pt x="20742" y="0"/>
                    </a:cubicBezTo>
                    <a:lnTo>
                      <a:pt x="20742" y="0"/>
                    </a:lnTo>
                    <a:close/>
                  </a:path>
                </a:pathLst>
              </a:custGeom>
              <a:solidFill>
                <a:srgbClr val="FFCC5E"/>
              </a:solidFill>
              <a:ln w="12700">
                <a:miter lim="400000"/>
              </a:ln>
              <a:effectLst/>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sz="3000" dirty="0">
                  <a:solidFill>
                    <a:srgbClr val="FFFFFF"/>
                  </a:solidFill>
                </a:endParaRPr>
              </a:p>
            </p:txBody>
          </p:sp>
          <p:sp>
            <p:nvSpPr>
              <p:cNvPr id="56" name="Shape">
                <a:extLst>
                  <a:ext uri="{FF2B5EF4-FFF2-40B4-BE49-F238E27FC236}">
                    <a16:creationId xmlns:a16="http://schemas.microsoft.com/office/drawing/2014/main" id="{0C9F22E5-2CC1-5D5F-F6A3-D9B7189158F9}"/>
                  </a:ext>
                </a:extLst>
              </p:cNvPr>
              <p:cNvSpPr/>
              <p:nvPr/>
            </p:nvSpPr>
            <p:spPr>
              <a:xfrm>
                <a:off x="7323108" y="2772187"/>
                <a:ext cx="994789" cy="994789"/>
              </a:xfrm>
              <a:custGeom>
                <a:avLst/>
                <a:gdLst/>
                <a:ahLst/>
                <a:cxnLst>
                  <a:cxn ang="0">
                    <a:pos x="wd2" y="hd2"/>
                  </a:cxn>
                  <a:cxn ang="5400000">
                    <a:pos x="wd2" y="hd2"/>
                  </a:cxn>
                  <a:cxn ang="10800000">
                    <a:pos x="wd2" y="hd2"/>
                  </a:cxn>
                  <a:cxn ang="16200000">
                    <a:pos x="wd2" y="hd2"/>
                  </a:cxn>
                </a:cxnLst>
                <a:rect l="0" t="0" r="r" b="b"/>
                <a:pathLst>
                  <a:path w="21600" h="21600" extrusionOk="0">
                    <a:moveTo>
                      <a:pt x="10811" y="21600"/>
                    </a:moveTo>
                    <a:lnTo>
                      <a:pt x="10811" y="21600"/>
                    </a:lnTo>
                    <a:cubicBezTo>
                      <a:pt x="4847" y="21600"/>
                      <a:pt x="0" y="16753"/>
                      <a:pt x="0" y="10789"/>
                    </a:cubicBezTo>
                    <a:lnTo>
                      <a:pt x="0" y="2992"/>
                    </a:lnTo>
                    <a:cubicBezTo>
                      <a:pt x="0" y="1328"/>
                      <a:pt x="1349" y="0"/>
                      <a:pt x="2992" y="0"/>
                    </a:cubicBezTo>
                    <a:lnTo>
                      <a:pt x="18608" y="0"/>
                    </a:lnTo>
                    <a:cubicBezTo>
                      <a:pt x="20272" y="0"/>
                      <a:pt x="21600" y="1349"/>
                      <a:pt x="21600" y="2992"/>
                    </a:cubicBezTo>
                    <a:lnTo>
                      <a:pt x="21600" y="10789"/>
                    </a:lnTo>
                    <a:cubicBezTo>
                      <a:pt x="21600" y="16774"/>
                      <a:pt x="16774" y="21600"/>
                      <a:pt x="10811" y="21600"/>
                    </a:cubicBezTo>
                    <a:close/>
                  </a:path>
                </a:pathLst>
              </a:custGeom>
              <a:solidFill>
                <a:schemeClr val="bg1"/>
              </a:solidFill>
              <a:ln w="12700">
                <a:solidFill>
                  <a:schemeClr val="tx1"/>
                </a:solidFill>
                <a:miter lim="400000"/>
              </a:ln>
              <a:effectLst/>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sz="3000" dirty="0">
                  <a:solidFill>
                    <a:srgbClr val="FFFFFF"/>
                  </a:solidFill>
                </a:endParaRPr>
              </a:p>
            </p:txBody>
          </p:sp>
          <p:sp>
            <p:nvSpPr>
              <p:cNvPr id="57" name="TextBox 56">
                <a:extLst>
                  <a:ext uri="{FF2B5EF4-FFF2-40B4-BE49-F238E27FC236}">
                    <a16:creationId xmlns:a16="http://schemas.microsoft.com/office/drawing/2014/main" id="{C0E798EF-3D34-62F2-86B2-53FB04066131}"/>
                  </a:ext>
                </a:extLst>
              </p:cNvPr>
              <p:cNvSpPr txBox="1"/>
              <p:nvPr/>
            </p:nvSpPr>
            <p:spPr>
              <a:xfrm>
                <a:off x="7060669" y="4251617"/>
                <a:ext cx="1514860" cy="400494"/>
              </a:xfrm>
              <a:prstGeom prst="rect">
                <a:avLst/>
              </a:prstGeom>
              <a:noFill/>
            </p:spPr>
            <p:txBody>
              <a:bodyPr wrap="square">
                <a:spAutoFit/>
              </a:bodyPr>
              <a:lstStyle/>
              <a:p>
                <a:pPr algn="ctr" rtl="1">
                  <a:lnSpc>
                    <a:spcPct val="115000"/>
                  </a:lnSpc>
                  <a:spcBef>
                    <a:spcPct val="20000"/>
                  </a:spcBef>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مقاومة التغيير</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54" name="Picture 53">
              <a:extLst>
                <a:ext uri="{FF2B5EF4-FFF2-40B4-BE49-F238E27FC236}">
                  <a16:creationId xmlns:a16="http://schemas.microsoft.com/office/drawing/2014/main" id="{4DFA828B-5475-4521-7DA8-04E966E9E48F}"/>
                </a:ext>
              </a:extLst>
            </p:cNvPr>
            <p:cNvPicPr>
              <a:picLocks noChangeAspect="1"/>
            </p:cNvPicPr>
            <p:nvPr/>
          </p:nvPicPr>
          <p:blipFill>
            <a:blip r:embed="rId4"/>
            <a:stretch>
              <a:fillRect/>
            </a:stretch>
          </p:blipFill>
          <p:spPr>
            <a:xfrm>
              <a:off x="4235323" y="2100278"/>
              <a:ext cx="527824" cy="527824"/>
            </a:xfrm>
            <a:prstGeom prst="rect">
              <a:avLst/>
            </a:prstGeom>
          </p:spPr>
        </p:pic>
      </p:grpSp>
    </p:spTree>
    <p:extLst>
      <p:ext uri="{BB962C8B-B14F-4D97-AF65-F5344CB8AC3E}">
        <p14:creationId xmlns:p14="http://schemas.microsoft.com/office/powerpoint/2010/main" val="2846734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fade">
                                      <p:cBhvr>
                                        <p:cTn id="14" dur="1000"/>
                                        <p:tgtEl>
                                          <p:spTgt spid="46"/>
                                        </p:tgtEl>
                                      </p:cBhvr>
                                    </p:animEffect>
                                    <p:anim calcmode="lin" valueType="num">
                                      <p:cBhvr>
                                        <p:cTn id="15" dur="1000" fill="hold"/>
                                        <p:tgtEl>
                                          <p:spTgt spid="46"/>
                                        </p:tgtEl>
                                        <p:attrNameLst>
                                          <p:attrName>ppt_x</p:attrName>
                                        </p:attrNameLst>
                                      </p:cBhvr>
                                      <p:tavLst>
                                        <p:tav tm="0">
                                          <p:val>
                                            <p:strVal val="#ppt_x"/>
                                          </p:val>
                                        </p:tav>
                                        <p:tav tm="100000">
                                          <p:val>
                                            <p:strVal val="#ppt_x"/>
                                          </p:val>
                                        </p:tav>
                                      </p:tavLst>
                                    </p:anim>
                                    <p:anim calcmode="lin" valueType="num">
                                      <p:cBhvr>
                                        <p:cTn id="16"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2"/>
                                        </p:tgtEl>
                                        <p:attrNameLst>
                                          <p:attrName>style.visibility</p:attrName>
                                        </p:attrNameLst>
                                      </p:cBhvr>
                                      <p:to>
                                        <p:strVal val="visible"/>
                                      </p:to>
                                    </p:set>
                                    <p:animEffect transition="in" filter="fade">
                                      <p:cBhvr>
                                        <p:cTn id="21" dur="1000"/>
                                        <p:tgtEl>
                                          <p:spTgt spid="52"/>
                                        </p:tgtEl>
                                      </p:cBhvr>
                                    </p:animEffect>
                                    <p:anim calcmode="lin" valueType="num">
                                      <p:cBhvr>
                                        <p:cTn id="22" dur="1000" fill="hold"/>
                                        <p:tgtEl>
                                          <p:spTgt spid="52"/>
                                        </p:tgtEl>
                                        <p:attrNameLst>
                                          <p:attrName>ppt_x</p:attrName>
                                        </p:attrNameLst>
                                      </p:cBhvr>
                                      <p:tavLst>
                                        <p:tav tm="0">
                                          <p:val>
                                            <p:strVal val="#ppt_x"/>
                                          </p:val>
                                        </p:tav>
                                        <p:tav tm="100000">
                                          <p:val>
                                            <p:strVal val="#ppt_x"/>
                                          </p:val>
                                        </p:tav>
                                      </p:tavLst>
                                    </p:anim>
                                    <p:anim calcmode="lin" valueType="num">
                                      <p:cBhvr>
                                        <p:cTn id="23"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2AEFB21-4776-3AB3-9558-0942928BAD1E}"/>
              </a:ext>
            </a:extLst>
          </p:cNvPr>
          <p:cNvGrpSpPr/>
          <p:nvPr/>
        </p:nvGrpSpPr>
        <p:grpSpPr>
          <a:xfrm>
            <a:off x="2698136" y="675008"/>
            <a:ext cx="6957150" cy="968852"/>
            <a:chOff x="2698136" y="519096"/>
            <a:chExt cx="6957150" cy="968852"/>
          </a:xfrm>
        </p:grpSpPr>
        <p:grpSp>
          <p:nvGrpSpPr>
            <p:cNvPr id="16" name="Group 15">
              <a:extLst>
                <a:ext uri="{FF2B5EF4-FFF2-40B4-BE49-F238E27FC236}">
                  <a16:creationId xmlns:a16="http://schemas.microsoft.com/office/drawing/2014/main" id="{81F70066-C722-AB02-E977-816C523EFE1B}"/>
                </a:ext>
              </a:extLst>
            </p:cNvPr>
            <p:cNvGrpSpPr/>
            <p:nvPr/>
          </p:nvGrpSpPr>
          <p:grpSpPr>
            <a:xfrm>
              <a:off x="2698136" y="1333654"/>
              <a:ext cx="6957150" cy="154294"/>
              <a:chOff x="2941058" y="1479627"/>
              <a:chExt cx="6957150" cy="154294"/>
            </a:xfrm>
          </p:grpSpPr>
          <p:sp>
            <p:nvSpPr>
              <p:cNvPr id="18" name="Oval 17">
                <a:extLst>
                  <a:ext uri="{FF2B5EF4-FFF2-40B4-BE49-F238E27FC236}">
                    <a16:creationId xmlns:a16="http://schemas.microsoft.com/office/drawing/2014/main" id="{B20E538A-2D69-0931-378C-C6F1C09A0E9D}"/>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19" name="Group 18">
                <a:extLst>
                  <a:ext uri="{FF2B5EF4-FFF2-40B4-BE49-F238E27FC236}">
                    <a16:creationId xmlns:a16="http://schemas.microsoft.com/office/drawing/2014/main" id="{82430D74-68AE-8F72-EEED-053A03B0EA41}"/>
                  </a:ext>
                </a:extLst>
              </p:cNvPr>
              <p:cNvGrpSpPr/>
              <p:nvPr/>
            </p:nvGrpSpPr>
            <p:grpSpPr>
              <a:xfrm>
                <a:off x="9256541"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2F17A5D8-ACB1-12F8-5585-D2C74053874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90792B7D-9DA2-21FE-9E21-3DD852F730BB}"/>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D0EC03E8-F9E2-563E-DA83-99C3BF63A48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0" name="Group 19">
                <a:extLst>
                  <a:ext uri="{FF2B5EF4-FFF2-40B4-BE49-F238E27FC236}">
                    <a16:creationId xmlns:a16="http://schemas.microsoft.com/office/drawing/2014/main" id="{3C7B75F1-925F-A7D2-4B0F-1F3A484A79B0}"/>
                  </a:ext>
                </a:extLst>
              </p:cNvPr>
              <p:cNvGrpSpPr/>
              <p:nvPr/>
            </p:nvGrpSpPr>
            <p:grpSpPr>
              <a:xfrm>
                <a:off x="2941058" y="1479627"/>
                <a:ext cx="641667" cy="154294"/>
                <a:chOff x="9256541" y="1479627"/>
                <a:chExt cx="641667" cy="154294"/>
              </a:xfrm>
              <a:solidFill>
                <a:srgbClr val="627383"/>
              </a:solidFill>
            </p:grpSpPr>
            <p:sp>
              <p:nvSpPr>
                <p:cNvPr id="21" name="Arrow: Striped Right 20">
                  <a:extLst>
                    <a:ext uri="{FF2B5EF4-FFF2-40B4-BE49-F238E27FC236}">
                      <a16:creationId xmlns:a16="http://schemas.microsoft.com/office/drawing/2014/main" id="{54E08458-E929-D0C1-2197-945EBD9C88E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F831294B-73CB-B109-C737-B5D2E30C7F3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90B6D427-E144-E8A8-9AE3-7D2DFBAFC8E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17" name="TextBox 16">
              <a:extLst>
                <a:ext uri="{FF2B5EF4-FFF2-40B4-BE49-F238E27FC236}">
                  <a16:creationId xmlns:a16="http://schemas.microsoft.com/office/drawing/2014/main" id="{BEA0999F-C625-667F-6D71-3E45DB8ADFE1}"/>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Y"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وص</a:t>
              </a: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ف البرنامج </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27" name="TextBox 26">
            <a:extLst>
              <a:ext uri="{FF2B5EF4-FFF2-40B4-BE49-F238E27FC236}">
                <a16:creationId xmlns:a16="http://schemas.microsoft.com/office/drawing/2014/main" id="{7004D2F6-2D35-39D2-7939-E825BECA717E}"/>
              </a:ext>
            </a:extLst>
          </p:cNvPr>
          <p:cNvSpPr txBox="1"/>
          <p:nvPr/>
        </p:nvSpPr>
        <p:spPr>
          <a:xfrm>
            <a:off x="937550" y="1936724"/>
            <a:ext cx="7274438" cy="4293483"/>
          </a:xfrm>
          <a:prstGeom prst="rect">
            <a:avLst/>
          </a:prstGeom>
          <a:noFill/>
        </p:spPr>
        <p:txBody>
          <a:bodyPr wrap="square">
            <a:spAutoFit/>
          </a:bodyPr>
          <a:lstStyle>
            <a:defPPr>
              <a:defRPr lang="en-US"/>
            </a:defPPr>
            <a:lvl1pPr algn="just" rtl="1">
              <a:lnSpc>
                <a:spcPct val="200000"/>
              </a:lnSpc>
              <a:defRPr sz="2800">
                <a:solidFill>
                  <a:srgbClr val="000000"/>
                </a:solidFill>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dirty="0"/>
              <a:t>يهدف هذا البرنامج التدريبي إلى تعريف المشاركين بأهمية الذكاء الاصطناعي وتطبيقاته في القطاع الحكومي. يغطي البرنامج الفرص والتحديات المرتبطة بتبني تقنيات الذكاء الاصطناعي، مع التركيز على الجوانب الأخلاقية والتنظيمية. كما يستكشف كيفية استخدام الذكاء الاصطناعي لتحسين عملية صنع القرار وتأثيره المستقبلي على الوظائف الحكومية.</a:t>
            </a:r>
            <a:endParaRPr lang="en-US" dirty="0"/>
          </a:p>
        </p:txBody>
      </p:sp>
      <p:pic>
        <p:nvPicPr>
          <p:cNvPr id="28" name="Picture 4" descr="View details Vector Icons free download in SVG, PNG Format">
            <a:extLst>
              <a:ext uri="{FF2B5EF4-FFF2-40B4-BE49-F238E27FC236}">
                <a16:creationId xmlns:a16="http://schemas.microsoft.com/office/drawing/2014/main" id="{E213A62F-93A8-DD64-6463-EF57936190F4}"/>
              </a:ext>
            </a:extLst>
          </p:cNvPr>
          <p:cNvPicPr>
            <a:picLocks noChangeAspect="1" noChangeArrowheads="1"/>
          </p:cNvPicPr>
          <p:nvPr/>
        </p:nvPicPr>
        <p:blipFill>
          <a:blip r:embed="rId2">
            <a:duotone>
              <a:prstClr val="black"/>
              <a:schemeClr val="bg1">
                <a:lumMod val="50000"/>
                <a:tint val="45000"/>
                <a:satMod val="400000"/>
              </a:schemeClr>
            </a:duotone>
            <a:extLst>
              <a:ext uri="{BEBA8EAE-BF5A-486C-A8C5-ECC9F3942E4B}">
                <a14:imgProps xmlns:a14="http://schemas.microsoft.com/office/drawing/2010/main">
                  <a14:imgLayer r:embed="rId3">
                    <a14:imgEffect>
                      <a14:colorTemperature colorTemp="4700"/>
                    </a14:imgEffect>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8606972" y="2321340"/>
            <a:ext cx="3047093" cy="30470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048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024878" y="700434"/>
            <a:ext cx="8303665" cy="943426"/>
            <a:chOff x="2024878" y="544522"/>
            <a:chExt cx="8303665" cy="943426"/>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024878" y="544522"/>
              <a:ext cx="8303665"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التحديات الأخلاقية والتنظيمية في استخدام الذكاء الاصطناعي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FF0DA242-E594-1FCE-518A-D35CCCF5891D}"/>
              </a:ext>
            </a:extLst>
          </p:cNvPr>
          <p:cNvSpPr txBox="1"/>
          <p:nvPr/>
        </p:nvSpPr>
        <p:spPr>
          <a:xfrm>
            <a:off x="4028564" y="2882075"/>
            <a:ext cx="7373389" cy="2262158"/>
          </a:xfrm>
          <a:prstGeom prst="rect">
            <a:avLst/>
          </a:prstGeom>
          <a:noFill/>
        </p:spPr>
        <p:txBody>
          <a:bodyPr wrap="square">
            <a:spAutoFit/>
          </a:bodyPr>
          <a:lstStyle/>
          <a:p>
            <a:pPr marL="342900" indent="-432000" algn="r"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على الرغم من الفوائد الكبيرة التي يمكن أن يجلبها الذكاء الاصطناعي (</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AI</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إلى العمل الحكومي، فإن هناك تحديات أخلاقية وتنظيمية كبيرة تواجه الحكومات عند تطبيق هذه التكنولوجيا. هذه التحديات تتطلب دراسة دقيقة وسياسات صارمة لضمان أن استخدام الذكاء الاصطناعي يتماشى مع المبادئ الأخلاقية والمعايير القانونية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16" name="Picture 15" descr="A person wearing virtual reality glasses&#10;&#10;Description automatically generated">
            <a:extLst>
              <a:ext uri="{FF2B5EF4-FFF2-40B4-BE49-F238E27FC236}">
                <a16:creationId xmlns:a16="http://schemas.microsoft.com/office/drawing/2014/main" id="{3C3C24CF-63DD-0C14-EAFC-5E544C0F890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4666" y="2566611"/>
            <a:ext cx="2898205" cy="2893085"/>
          </a:xfrm>
          <a:prstGeom prst="rect">
            <a:avLst/>
          </a:prstGeom>
        </p:spPr>
      </p:pic>
    </p:spTree>
    <p:extLst>
      <p:ext uri="{BB962C8B-B14F-4D97-AF65-F5344CB8AC3E}">
        <p14:creationId xmlns:p14="http://schemas.microsoft.com/office/powerpoint/2010/main" val="3609852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024878" y="700434"/>
            <a:ext cx="8303665" cy="943426"/>
            <a:chOff x="2024878" y="544522"/>
            <a:chExt cx="8303665" cy="943426"/>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024878" y="544522"/>
              <a:ext cx="8303665" cy="800219"/>
            </a:xfrm>
            <a:prstGeom prst="rect">
              <a:avLst/>
            </a:prstGeom>
            <a:noFill/>
          </p:spPr>
          <p:txBody>
            <a:bodyPr wrap="square">
              <a:spAutoFit/>
            </a:bodyPr>
            <a:lstStyle/>
            <a:p>
              <a:pPr lvl="0" algn="ctr" rtl="1">
                <a:lnSpc>
                  <a:spcPct val="115000"/>
                </a:lnSpc>
                <a:spcAft>
                  <a:spcPts val="80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التحديات الأخلاقية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83767F50-43A5-55B2-C398-654A718C4BF6}"/>
              </a:ext>
            </a:extLst>
          </p:cNvPr>
          <p:cNvGrpSpPr/>
          <p:nvPr/>
        </p:nvGrpSpPr>
        <p:grpSpPr>
          <a:xfrm>
            <a:off x="2852427" y="3487577"/>
            <a:ext cx="3202661" cy="2349714"/>
            <a:chOff x="2722466" y="3487577"/>
            <a:chExt cx="3202661" cy="2349714"/>
          </a:xfrm>
        </p:grpSpPr>
        <p:sp>
          <p:nvSpPr>
            <p:cNvPr id="16" name="TextBox 15">
              <a:extLst>
                <a:ext uri="{FF2B5EF4-FFF2-40B4-BE49-F238E27FC236}">
                  <a16:creationId xmlns:a16="http://schemas.microsoft.com/office/drawing/2014/main" id="{4371CC54-4E45-17F7-6C66-3CE03245E35B}"/>
                </a:ext>
              </a:extLst>
            </p:cNvPr>
            <p:cNvSpPr txBox="1"/>
            <p:nvPr/>
          </p:nvSpPr>
          <p:spPr>
            <a:xfrm>
              <a:off x="2722466" y="4665671"/>
              <a:ext cx="1748123" cy="400494"/>
            </a:xfrm>
            <a:prstGeom prst="rect">
              <a:avLst/>
            </a:prstGeom>
            <a:noFill/>
          </p:spPr>
          <p:txBody>
            <a:bodyPr wrap="square">
              <a:spAutoFit/>
            </a:bodyPr>
            <a:lstStyle/>
            <a:p>
              <a:pPr algn="ctr">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انتهاك الخصوصية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7" name="Freeform: Shape 16">
              <a:extLst>
                <a:ext uri="{FF2B5EF4-FFF2-40B4-BE49-F238E27FC236}">
                  <a16:creationId xmlns:a16="http://schemas.microsoft.com/office/drawing/2014/main" id="{1CCFB80A-8C77-79B3-DDB1-FF37EBCDA773}"/>
                </a:ext>
              </a:extLst>
            </p:cNvPr>
            <p:cNvSpPr/>
            <p:nvPr/>
          </p:nvSpPr>
          <p:spPr>
            <a:xfrm rot="16200000">
              <a:off x="4221962" y="4134126"/>
              <a:ext cx="1703169" cy="1703161"/>
            </a:xfrm>
            <a:custGeom>
              <a:avLst/>
              <a:gdLst>
                <a:gd name="connsiteX0" fmla="*/ 903732 w 2383587"/>
                <a:gd name="connsiteY0" fmla="*/ 0 h 2383577"/>
                <a:gd name="connsiteX1" fmla="*/ 1284870 w 2383587"/>
                <a:gd name="connsiteY1" fmla="*/ 157611 h 2383577"/>
                <a:gd name="connsiteX2" fmla="*/ 1588517 w 2383587"/>
                <a:gd name="connsiteY2" fmla="*/ 461273 h 2383577"/>
                <a:gd name="connsiteX3" fmla="*/ 1588517 w 2383587"/>
                <a:gd name="connsiteY3" fmla="*/ 1223460 h 2383577"/>
                <a:gd name="connsiteX4" fmla="*/ 1588517 w 2383587"/>
                <a:gd name="connsiteY4" fmla="*/ 1545550 h 2383577"/>
                <a:gd name="connsiteX5" fmla="*/ 1593112 w 2383587"/>
                <a:gd name="connsiteY5" fmla="*/ 1550128 h 2383577"/>
                <a:gd name="connsiteX6" fmla="*/ 1832422 w 2383587"/>
                <a:gd name="connsiteY6" fmla="*/ 1602322 h 2383577"/>
                <a:gd name="connsiteX7" fmla="*/ 2264973 w 2383587"/>
                <a:gd name="connsiteY7" fmla="*/ 1692860 h 2383577"/>
                <a:gd name="connsiteX8" fmla="*/ 2246476 w 2383587"/>
                <a:gd name="connsiteY8" fmla="*/ 2283243 h 2383577"/>
                <a:gd name="connsiteX9" fmla="*/ 1703634 w 2383587"/>
                <a:gd name="connsiteY9" fmla="*/ 2275574 h 2383577"/>
                <a:gd name="connsiteX10" fmla="*/ 1602303 w 2383587"/>
                <a:gd name="connsiteY10" fmla="*/ 1832386 h 2383577"/>
                <a:gd name="connsiteX11" fmla="*/ 1550260 w 2383587"/>
                <a:gd name="connsiteY11" fmla="*/ 1593165 h 2383577"/>
                <a:gd name="connsiteX12" fmla="*/ 1545549 w 2383587"/>
                <a:gd name="connsiteY12" fmla="*/ 1588472 h 2383577"/>
                <a:gd name="connsiteX13" fmla="*/ 1223520 w 2383587"/>
                <a:gd name="connsiteY13" fmla="*/ 1588472 h 2383577"/>
                <a:gd name="connsiteX14" fmla="*/ 461244 w 2383587"/>
                <a:gd name="connsiteY14" fmla="*/ 1588472 h 2383577"/>
                <a:gd name="connsiteX15" fmla="*/ 157597 w 2383587"/>
                <a:gd name="connsiteY15" fmla="*/ 1284811 h 2383577"/>
                <a:gd name="connsiteX16" fmla="*/ 157597 w 2383587"/>
                <a:gd name="connsiteY16" fmla="*/ 522623 h 2383577"/>
                <a:gd name="connsiteX17" fmla="*/ 522594 w 2383587"/>
                <a:gd name="connsiteY17" fmla="*/ 157611 h 2383577"/>
                <a:gd name="connsiteX18" fmla="*/ 903732 w 2383587"/>
                <a:gd name="connsiteY18" fmla="*/ 0 h 23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83587" h="2383577">
                  <a:moveTo>
                    <a:pt x="903732" y="0"/>
                  </a:moveTo>
                  <a:cubicBezTo>
                    <a:pt x="1041769" y="0"/>
                    <a:pt x="1179806" y="52537"/>
                    <a:pt x="1284870" y="157611"/>
                  </a:cubicBezTo>
                  <a:lnTo>
                    <a:pt x="1588517" y="461273"/>
                  </a:lnTo>
                  <a:cubicBezTo>
                    <a:pt x="1798646" y="671421"/>
                    <a:pt x="1798646" y="1013427"/>
                    <a:pt x="1588517" y="1223460"/>
                  </a:cubicBezTo>
                  <a:cubicBezTo>
                    <a:pt x="1499594" y="1312510"/>
                    <a:pt x="1499594" y="1456615"/>
                    <a:pt x="1588517" y="1545550"/>
                  </a:cubicBezTo>
                  <a:lnTo>
                    <a:pt x="1593112" y="1550128"/>
                  </a:lnTo>
                  <a:cubicBezTo>
                    <a:pt x="1656071" y="1613081"/>
                    <a:pt x="1749589" y="1634485"/>
                    <a:pt x="1832422" y="1602322"/>
                  </a:cubicBezTo>
                  <a:cubicBezTo>
                    <a:pt x="1976606" y="1545550"/>
                    <a:pt x="2148362" y="1576225"/>
                    <a:pt x="2264973" y="1692860"/>
                  </a:cubicBezTo>
                  <a:cubicBezTo>
                    <a:pt x="2429031" y="1856880"/>
                    <a:pt x="2422942" y="2126891"/>
                    <a:pt x="2246476" y="2283243"/>
                  </a:cubicBezTo>
                  <a:cubicBezTo>
                    <a:pt x="2091608" y="2419793"/>
                    <a:pt x="1853906" y="2416703"/>
                    <a:pt x="1703634" y="2275574"/>
                  </a:cubicBezTo>
                  <a:cubicBezTo>
                    <a:pt x="1577833" y="2157566"/>
                    <a:pt x="1544056" y="1981184"/>
                    <a:pt x="1602303" y="1832386"/>
                  </a:cubicBezTo>
                  <a:cubicBezTo>
                    <a:pt x="1634587" y="1749517"/>
                    <a:pt x="1613103" y="1656004"/>
                    <a:pt x="1550260" y="1593165"/>
                  </a:cubicBezTo>
                  <a:lnTo>
                    <a:pt x="1545549" y="1588472"/>
                  </a:lnTo>
                  <a:cubicBezTo>
                    <a:pt x="1456627" y="1499537"/>
                    <a:pt x="1312443" y="1499537"/>
                    <a:pt x="1223520" y="1588472"/>
                  </a:cubicBezTo>
                  <a:cubicBezTo>
                    <a:pt x="1013392" y="1798620"/>
                    <a:pt x="671373" y="1798620"/>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50A3A7"/>
            </a:solidFill>
            <a:ln w="12700">
              <a:miter lim="400000"/>
            </a:ln>
          </p:spPr>
          <p:txBody>
            <a:bodyPr wrap="square" lIns="38100" tIns="38100" rIns="38100" bIns="38100" anchor="ctr">
              <a:noAutofit/>
            </a:bodyPr>
            <a:lstStyle/>
            <a:p>
              <a:pPr>
                <a:defRPr sz="3000">
                  <a:solidFill>
                    <a:srgbClr val="FFFFFF"/>
                  </a:solidFill>
                </a:defRPr>
              </a:pPr>
              <a:endParaRPr dirty="0"/>
            </a:p>
          </p:txBody>
        </p:sp>
        <p:sp>
          <p:nvSpPr>
            <p:cNvPr id="18" name="Freeform: Shape 17">
              <a:extLst>
                <a:ext uri="{FF2B5EF4-FFF2-40B4-BE49-F238E27FC236}">
                  <a16:creationId xmlns:a16="http://schemas.microsoft.com/office/drawing/2014/main" id="{8387FEE6-83FF-0501-53F7-B44FEFA3ADD7}"/>
                </a:ext>
              </a:extLst>
            </p:cNvPr>
            <p:cNvSpPr/>
            <p:nvPr/>
          </p:nvSpPr>
          <p:spPr>
            <a:xfrm rot="16200000">
              <a:off x="4388235" y="4755931"/>
              <a:ext cx="915108" cy="915092"/>
            </a:xfrm>
            <a:custGeom>
              <a:avLst/>
              <a:gdLst>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445514 w 1746113"/>
                <a:gd name="connsiteY6" fmla="*/ 958525 h 1746083"/>
                <a:gd name="connsiteX7" fmla="*/ 1203974 w 1746113"/>
                <a:gd name="connsiteY7" fmla="*/ 993030 h 1746083"/>
                <a:gd name="connsiteX8" fmla="*/ 1143589 w 1746113"/>
                <a:gd name="connsiteY8" fmla="*/ 1381219 h 1746083"/>
                <a:gd name="connsiteX9" fmla="*/ 1195620 w 1746113"/>
                <a:gd name="connsiteY9" fmla="*/ 1611249 h 1746083"/>
                <a:gd name="connsiteX10" fmla="*/ 1139055 w 1746113"/>
                <a:gd name="connsiteY10" fmla="*/ 1657427 h 1746083"/>
                <a:gd name="connsiteX11" fmla="*/ 461244 w 1746113"/>
                <a:gd name="connsiteY11" fmla="*/ 1588472 h 1746083"/>
                <a:gd name="connsiteX12" fmla="*/ 157597 w 1746113"/>
                <a:gd name="connsiteY12" fmla="*/ 1284811 h 1746083"/>
                <a:gd name="connsiteX13" fmla="*/ 157597 w 1746113"/>
                <a:gd name="connsiteY13" fmla="*/ 522623 h 1746083"/>
                <a:gd name="connsiteX14" fmla="*/ 522594 w 1746113"/>
                <a:gd name="connsiteY14" fmla="*/ 157611 h 1746083"/>
                <a:gd name="connsiteX15" fmla="*/ 903732 w 1746113"/>
                <a:gd name="connsiteY15" fmla="*/ 0 h 1746083"/>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445514 w 1746113"/>
                <a:gd name="connsiteY6" fmla="*/ 958525 h 1746083"/>
                <a:gd name="connsiteX7" fmla="*/ 1203974 w 1746113"/>
                <a:gd name="connsiteY7" fmla="*/ 993030 h 1746083"/>
                <a:gd name="connsiteX8" fmla="*/ 1195620 w 1746113"/>
                <a:gd name="connsiteY8" fmla="*/ 1611249 h 1746083"/>
                <a:gd name="connsiteX9" fmla="*/ 1139055 w 1746113"/>
                <a:gd name="connsiteY9" fmla="*/ 1657427 h 1746083"/>
                <a:gd name="connsiteX10" fmla="*/ 461244 w 1746113"/>
                <a:gd name="connsiteY10" fmla="*/ 1588472 h 1746083"/>
                <a:gd name="connsiteX11" fmla="*/ 157597 w 1746113"/>
                <a:gd name="connsiteY11" fmla="*/ 1284811 h 1746083"/>
                <a:gd name="connsiteX12" fmla="*/ 157597 w 1746113"/>
                <a:gd name="connsiteY12" fmla="*/ 522623 h 1746083"/>
                <a:gd name="connsiteX13" fmla="*/ 522594 w 1746113"/>
                <a:gd name="connsiteY13" fmla="*/ 157611 h 1746083"/>
                <a:gd name="connsiteX14" fmla="*/ 903732 w 1746113"/>
                <a:gd name="connsiteY14" fmla="*/ 0 h 1746083"/>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445514 w 1746113"/>
                <a:gd name="connsiteY6" fmla="*/ 958525 h 1746083"/>
                <a:gd name="connsiteX7" fmla="*/ 1195620 w 1746113"/>
                <a:gd name="connsiteY7" fmla="*/ 1611249 h 1746083"/>
                <a:gd name="connsiteX8" fmla="*/ 1139055 w 1746113"/>
                <a:gd name="connsiteY8" fmla="*/ 1657427 h 1746083"/>
                <a:gd name="connsiteX9" fmla="*/ 461244 w 1746113"/>
                <a:gd name="connsiteY9" fmla="*/ 1588472 h 1746083"/>
                <a:gd name="connsiteX10" fmla="*/ 157597 w 1746113"/>
                <a:gd name="connsiteY10" fmla="*/ 1284811 h 1746083"/>
                <a:gd name="connsiteX11" fmla="*/ 157597 w 1746113"/>
                <a:gd name="connsiteY11" fmla="*/ 522623 h 1746083"/>
                <a:gd name="connsiteX12" fmla="*/ 522594 w 1746113"/>
                <a:gd name="connsiteY12" fmla="*/ 157611 h 1746083"/>
                <a:gd name="connsiteX13" fmla="*/ 903732 w 1746113"/>
                <a:gd name="connsiteY13" fmla="*/ 0 h 1746083"/>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195620 w 1746113"/>
                <a:gd name="connsiteY6" fmla="*/ 1611249 h 1746083"/>
                <a:gd name="connsiteX7" fmla="*/ 1139055 w 1746113"/>
                <a:gd name="connsiteY7" fmla="*/ 1657427 h 1746083"/>
                <a:gd name="connsiteX8" fmla="*/ 461244 w 1746113"/>
                <a:gd name="connsiteY8" fmla="*/ 1588472 h 1746083"/>
                <a:gd name="connsiteX9" fmla="*/ 157597 w 1746113"/>
                <a:gd name="connsiteY9" fmla="*/ 1284811 h 1746083"/>
                <a:gd name="connsiteX10" fmla="*/ 157597 w 1746113"/>
                <a:gd name="connsiteY10" fmla="*/ 522623 h 1746083"/>
                <a:gd name="connsiteX11" fmla="*/ 522594 w 1746113"/>
                <a:gd name="connsiteY11" fmla="*/ 157611 h 1746083"/>
                <a:gd name="connsiteX12" fmla="*/ 903732 w 1746113"/>
                <a:gd name="connsiteY12" fmla="*/ 0 h 1746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6113" h="1746083">
                  <a:moveTo>
                    <a:pt x="903732" y="0"/>
                  </a:moveTo>
                  <a:cubicBezTo>
                    <a:pt x="1041769" y="0"/>
                    <a:pt x="1179806" y="52537"/>
                    <a:pt x="1284870" y="157611"/>
                  </a:cubicBezTo>
                  <a:lnTo>
                    <a:pt x="1588517" y="461273"/>
                  </a:lnTo>
                  <a:cubicBezTo>
                    <a:pt x="1772380" y="645153"/>
                    <a:pt x="1795363" y="929986"/>
                    <a:pt x="1657466" y="1139027"/>
                  </a:cubicBezTo>
                  <a:lnTo>
                    <a:pt x="1635617" y="1165782"/>
                  </a:lnTo>
                  <a:lnTo>
                    <a:pt x="1635295" y="1165559"/>
                  </a:lnTo>
                  <a:lnTo>
                    <a:pt x="1195620" y="1611249"/>
                  </a:lnTo>
                  <a:lnTo>
                    <a:pt x="1139055" y="1657427"/>
                  </a:lnTo>
                  <a:cubicBezTo>
                    <a:pt x="929948" y="1795337"/>
                    <a:pt x="645107" y="1772352"/>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F1EFF0"/>
            </a:solidFill>
            <a:ln w="12700">
              <a:miter lim="400000"/>
            </a:ln>
          </p:spPr>
          <p:txBody>
            <a:bodyPr wrap="square" lIns="38100" tIns="38100" rIns="38100" bIns="38100" anchor="ctr">
              <a:noAutofit/>
            </a:bodyPr>
            <a:lstStyle/>
            <a:p>
              <a:pPr>
                <a:defRPr sz="3000">
                  <a:solidFill>
                    <a:srgbClr val="FFFFFF"/>
                  </a:solidFill>
                </a:defRPr>
              </a:pPr>
              <a:endParaRPr dirty="0"/>
            </a:p>
          </p:txBody>
        </p:sp>
        <p:sp>
          <p:nvSpPr>
            <p:cNvPr id="19" name="TextBox 18">
              <a:extLst>
                <a:ext uri="{FF2B5EF4-FFF2-40B4-BE49-F238E27FC236}">
                  <a16:creationId xmlns:a16="http://schemas.microsoft.com/office/drawing/2014/main" id="{09F606F8-7C54-029F-7DF0-7193737BE2E6}"/>
                </a:ext>
              </a:extLst>
            </p:cNvPr>
            <p:cNvSpPr txBox="1"/>
            <p:nvPr/>
          </p:nvSpPr>
          <p:spPr>
            <a:xfrm>
              <a:off x="4496363" y="4557803"/>
              <a:ext cx="697628" cy="1200329"/>
            </a:xfrm>
            <a:prstGeom prst="rect">
              <a:avLst/>
            </a:prstGeom>
            <a:noFill/>
          </p:spPr>
          <p:txBody>
            <a:bodyPr wrap="none" rtlCol="0" anchor="ctr">
              <a:spAutoFit/>
            </a:bodyPr>
            <a:lstStyle/>
            <a:p>
              <a:pPr algn="ctr"/>
              <a:r>
                <a:rPr lang="en-US" sz="7200" b="1" dirty="0">
                  <a:solidFill>
                    <a:srgbClr val="50A3A7"/>
                  </a:solidFill>
                </a:rPr>
                <a:t>3</a:t>
              </a:r>
              <a:endParaRPr lang="fr-FR" sz="7200" b="1" dirty="0">
                <a:solidFill>
                  <a:srgbClr val="50A3A7"/>
                </a:solidFill>
              </a:endParaRPr>
            </a:p>
          </p:txBody>
        </p:sp>
        <p:sp>
          <p:nvSpPr>
            <p:cNvPr id="20" name="Shape">
              <a:extLst>
                <a:ext uri="{FF2B5EF4-FFF2-40B4-BE49-F238E27FC236}">
                  <a16:creationId xmlns:a16="http://schemas.microsoft.com/office/drawing/2014/main" id="{2678A759-E68B-6660-DF14-42635E1AB8F8}"/>
                </a:ext>
              </a:extLst>
            </p:cNvPr>
            <p:cNvSpPr/>
            <p:nvPr/>
          </p:nvSpPr>
          <p:spPr>
            <a:xfrm>
              <a:off x="4989133" y="3487577"/>
              <a:ext cx="287129" cy="1178094"/>
            </a:xfrm>
            <a:custGeom>
              <a:avLst/>
              <a:gdLst/>
              <a:ahLst/>
              <a:cxnLst>
                <a:cxn ang="0">
                  <a:pos x="wd2" y="hd2"/>
                </a:cxn>
                <a:cxn ang="5400000">
                  <a:pos x="wd2" y="hd2"/>
                </a:cxn>
                <a:cxn ang="10800000">
                  <a:pos x="wd2" y="hd2"/>
                </a:cxn>
                <a:cxn ang="16200000">
                  <a:pos x="wd2" y="hd2"/>
                </a:cxn>
              </a:cxnLst>
              <a:rect l="0" t="0" r="r" b="b"/>
              <a:pathLst>
                <a:path w="21600" h="21600" extrusionOk="0">
                  <a:moveTo>
                    <a:pt x="18879" y="20274"/>
                  </a:moveTo>
                  <a:cubicBezTo>
                    <a:pt x="18632" y="20274"/>
                    <a:pt x="18384" y="20294"/>
                    <a:pt x="18137" y="20314"/>
                  </a:cubicBezTo>
                  <a:cubicBezTo>
                    <a:pt x="8079" y="17662"/>
                    <a:pt x="2473" y="14246"/>
                    <a:pt x="2473" y="10609"/>
                  </a:cubicBezTo>
                  <a:cubicBezTo>
                    <a:pt x="2473" y="7033"/>
                    <a:pt x="7832" y="3637"/>
                    <a:pt x="17725" y="1005"/>
                  </a:cubicBezTo>
                  <a:lnTo>
                    <a:pt x="17725" y="2029"/>
                  </a:lnTo>
                  <a:cubicBezTo>
                    <a:pt x="17725" y="2190"/>
                    <a:pt x="18220" y="2311"/>
                    <a:pt x="18879" y="2311"/>
                  </a:cubicBezTo>
                  <a:cubicBezTo>
                    <a:pt x="19209" y="2311"/>
                    <a:pt x="19456" y="2270"/>
                    <a:pt x="19704" y="2230"/>
                  </a:cubicBezTo>
                  <a:cubicBezTo>
                    <a:pt x="19951" y="2190"/>
                    <a:pt x="20033" y="2110"/>
                    <a:pt x="20033" y="2029"/>
                  </a:cubicBezTo>
                  <a:lnTo>
                    <a:pt x="20033" y="281"/>
                  </a:lnTo>
                  <a:cubicBezTo>
                    <a:pt x="20033" y="121"/>
                    <a:pt x="19539" y="0"/>
                    <a:pt x="18879" y="0"/>
                  </a:cubicBezTo>
                  <a:lnTo>
                    <a:pt x="11707" y="0"/>
                  </a:lnTo>
                  <a:cubicBezTo>
                    <a:pt x="11047" y="0"/>
                    <a:pt x="10553" y="121"/>
                    <a:pt x="10553" y="281"/>
                  </a:cubicBezTo>
                  <a:cubicBezTo>
                    <a:pt x="10553" y="442"/>
                    <a:pt x="11047" y="563"/>
                    <a:pt x="11707" y="563"/>
                  </a:cubicBezTo>
                  <a:lnTo>
                    <a:pt x="16076" y="563"/>
                  </a:lnTo>
                  <a:cubicBezTo>
                    <a:pt x="5688" y="3315"/>
                    <a:pt x="0" y="6852"/>
                    <a:pt x="0" y="10609"/>
                  </a:cubicBezTo>
                  <a:cubicBezTo>
                    <a:pt x="0" y="14387"/>
                    <a:pt x="5771" y="17963"/>
                    <a:pt x="16324" y="20716"/>
                  </a:cubicBezTo>
                  <a:cubicBezTo>
                    <a:pt x="16241" y="20796"/>
                    <a:pt x="16159" y="20857"/>
                    <a:pt x="16159" y="20937"/>
                  </a:cubicBezTo>
                  <a:cubicBezTo>
                    <a:pt x="16159" y="21299"/>
                    <a:pt x="17395" y="21600"/>
                    <a:pt x="18879" y="21600"/>
                  </a:cubicBezTo>
                  <a:cubicBezTo>
                    <a:pt x="20363" y="21600"/>
                    <a:pt x="21600" y="21299"/>
                    <a:pt x="21600" y="20937"/>
                  </a:cubicBezTo>
                  <a:cubicBezTo>
                    <a:pt x="21600" y="20575"/>
                    <a:pt x="20363" y="20274"/>
                    <a:pt x="18879" y="20274"/>
                  </a:cubicBezTo>
                  <a:close/>
                </a:path>
              </a:pathLst>
            </a:custGeom>
            <a:solidFill>
              <a:schemeClr val="bg1">
                <a:lumMod val="85000"/>
              </a:schemeClr>
            </a:solidFill>
            <a:ln w="12700">
              <a:miter lim="400000"/>
            </a:ln>
          </p:spPr>
          <p:txBody>
            <a:bodyPr lIns="38100" tIns="38100" rIns="38100" bIns="38100" anchor="ctr"/>
            <a:lstStyle/>
            <a:p>
              <a:pPr>
                <a:defRPr sz="3000">
                  <a:solidFill>
                    <a:srgbClr val="FFFFFF"/>
                  </a:solidFill>
                </a:defRPr>
              </a:pPr>
              <a:endParaRPr dirty="0"/>
            </a:p>
          </p:txBody>
        </p:sp>
      </p:grpSp>
      <p:grpSp>
        <p:nvGrpSpPr>
          <p:cNvPr id="21" name="Group 20">
            <a:extLst>
              <a:ext uri="{FF2B5EF4-FFF2-40B4-BE49-F238E27FC236}">
                <a16:creationId xmlns:a16="http://schemas.microsoft.com/office/drawing/2014/main" id="{52033E65-2DF6-4CF3-1842-23E09FC06854}"/>
              </a:ext>
            </a:extLst>
          </p:cNvPr>
          <p:cNvGrpSpPr/>
          <p:nvPr/>
        </p:nvGrpSpPr>
        <p:grpSpPr>
          <a:xfrm>
            <a:off x="2828097" y="2289785"/>
            <a:ext cx="3896492" cy="1717406"/>
            <a:chOff x="2698136" y="2289785"/>
            <a:chExt cx="3896492" cy="1717406"/>
          </a:xfrm>
        </p:grpSpPr>
        <p:sp>
          <p:nvSpPr>
            <p:cNvPr id="22" name="Freeform: Shape 21">
              <a:extLst>
                <a:ext uri="{FF2B5EF4-FFF2-40B4-BE49-F238E27FC236}">
                  <a16:creationId xmlns:a16="http://schemas.microsoft.com/office/drawing/2014/main" id="{2EB49918-4B74-BB68-3306-F5BC14373377}"/>
                </a:ext>
              </a:extLst>
            </p:cNvPr>
            <p:cNvSpPr/>
            <p:nvPr/>
          </p:nvSpPr>
          <p:spPr>
            <a:xfrm>
              <a:off x="4221966" y="2304030"/>
              <a:ext cx="1703169" cy="1703161"/>
            </a:xfrm>
            <a:custGeom>
              <a:avLst/>
              <a:gdLst>
                <a:gd name="connsiteX0" fmla="*/ 903732 w 2383587"/>
                <a:gd name="connsiteY0" fmla="*/ 0 h 2383577"/>
                <a:gd name="connsiteX1" fmla="*/ 1284870 w 2383587"/>
                <a:gd name="connsiteY1" fmla="*/ 157611 h 2383577"/>
                <a:gd name="connsiteX2" fmla="*/ 1588517 w 2383587"/>
                <a:gd name="connsiteY2" fmla="*/ 461273 h 2383577"/>
                <a:gd name="connsiteX3" fmla="*/ 1588517 w 2383587"/>
                <a:gd name="connsiteY3" fmla="*/ 1223460 h 2383577"/>
                <a:gd name="connsiteX4" fmla="*/ 1588517 w 2383587"/>
                <a:gd name="connsiteY4" fmla="*/ 1545550 h 2383577"/>
                <a:gd name="connsiteX5" fmla="*/ 1593112 w 2383587"/>
                <a:gd name="connsiteY5" fmla="*/ 1550128 h 2383577"/>
                <a:gd name="connsiteX6" fmla="*/ 1832422 w 2383587"/>
                <a:gd name="connsiteY6" fmla="*/ 1602322 h 2383577"/>
                <a:gd name="connsiteX7" fmla="*/ 2264973 w 2383587"/>
                <a:gd name="connsiteY7" fmla="*/ 1692860 h 2383577"/>
                <a:gd name="connsiteX8" fmla="*/ 2246476 w 2383587"/>
                <a:gd name="connsiteY8" fmla="*/ 2283243 h 2383577"/>
                <a:gd name="connsiteX9" fmla="*/ 1703634 w 2383587"/>
                <a:gd name="connsiteY9" fmla="*/ 2275574 h 2383577"/>
                <a:gd name="connsiteX10" fmla="*/ 1602303 w 2383587"/>
                <a:gd name="connsiteY10" fmla="*/ 1832386 h 2383577"/>
                <a:gd name="connsiteX11" fmla="*/ 1550260 w 2383587"/>
                <a:gd name="connsiteY11" fmla="*/ 1593165 h 2383577"/>
                <a:gd name="connsiteX12" fmla="*/ 1545549 w 2383587"/>
                <a:gd name="connsiteY12" fmla="*/ 1588472 h 2383577"/>
                <a:gd name="connsiteX13" fmla="*/ 1223520 w 2383587"/>
                <a:gd name="connsiteY13" fmla="*/ 1588472 h 2383577"/>
                <a:gd name="connsiteX14" fmla="*/ 461244 w 2383587"/>
                <a:gd name="connsiteY14" fmla="*/ 1588472 h 2383577"/>
                <a:gd name="connsiteX15" fmla="*/ 157597 w 2383587"/>
                <a:gd name="connsiteY15" fmla="*/ 1284811 h 2383577"/>
                <a:gd name="connsiteX16" fmla="*/ 157597 w 2383587"/>
                <a:gd name="connsiteY16" fmla="*/ 522623 h 2383577"/>
                <a:gd name="connsiteX17" fmla="*/ 522594 w 2383587"/>
                <a:gd name="connsiteY17" fmla="*/ 157611 h 2383577"/>
                <a:gd name="connsiteX18" fmla="*/ 903732 w 2383587"/>
                <a:gd name="connsiteY18" fmla="*/ 0 h 23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83587" h="2383577">
                  <a:moveTo>
                    <a:pt x="903732" y="0"/>
                  </a:moveTo>
                  <a:cubicBezTo>
                    <a:pt x="1041769" y="0"/>
                    <a:pt x="1179806" y="52537"/>
                    <a:pt x="1284870" y="157611"/>
                  </a:cubicBezTo>
                  <a:lnTo>
                    <a:pt x="1588517" y="461273"/>
                  </a:lnTo>
                  <a:cubicBezTo>
                    <a:pt x="1798646" y="671421"/>
                    <a:pt x="1798646" y="1013427"/>
                    <a:pt x="1588517" y="1223460"/>
                  </a:cubicBezTo>
                  <a:cubicBezTo>
                    <a:pt x="1499594" y="1312510"/>
                    <a:pt x="1499594" y="1456615"/>
                    <a:pt x="1588517" y="1545550"/>
                  </a:cubicBezTo>
                  <a:lnTo>
                    <a:pt x="1593112" y="1550128"/>
                  </a:lnTo>
                  <a:cubicBezTo>
                    <a:pt x="1656071" y="1613081"/>
                    <a:pt x="1749589" y="1634485"/>
                    <a:pt x="1832422" y="1602322"/>
                  </a:cubicBezTo>
                  <a:cubicBezTo>
                    <a:pt x="1976606" y="1545550"/>
                    <a:pt x="2148362" y="1576225"/>
                    <a:pt x="2264973" y="1692860"/>
                  </a:cubicBezTo>
                  <a:cubicBezTo>
                    <a:pt x="2429031" y="1856880"/>
                    <a:pt x="2422942" y="2126891"/>
                    <a:pt x="2246476" y="2283243"/>
                  </a:cubicBezTo>
                  <a:cubicBezTo>
                    <a:pt x="2091608" y="2419793"/>
                    <a:pt x="1853906" y="2416703"/>
                    <a:pt x="1703634" y="2275574"/>
                  </a:cubicBezTo>
                  <a:cubicBezTo>
                    <a:pt x="1577833" y="2157566"/>
                    <a:pt x="1544056" y="1981184"/>
                    <a:pt x="1602303" y="1832386"/>
                  </a:cubicBezTo>
                  <a:cubicBezTo>
                    <a:pt x="1634587" y="1749517"/>
                    <a:pt x="1613103" y="1656004"/>
                    <a:pt x="1550260" y="1593165"/>
                  </a:cubicBezTo>
                  <a:lnTo>
                    <a:pt x="1545549" y="1588472"/>
                  </a:lnTo>
                  <a:cubicBezTo>
                    <a:pt x="1456627" y="1499537"/>
                    <a:pt x="1312443" y="1499537"/>
                    <a:pt x="1223520" y="1588472"/>
                  </a:cubicBezTo>
                  <a:cubicBezTo>
                    <a:pt x="1013392" y="1798620"/>
                    <a:pt x="671373" y="1798620"/>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FFCC66"/>
            </a:solidFill>
            <a:ln w="12700">
              <a:miter lim="400000"/>
            </a:ln>
          </p:spPr>
          <p:txBody>
            <a:bodyPr wrap="square" lIns="38100" tIns="38100" rIns="38100" bIns="38100" anchor="ctr">
              <a:noAutofit/>
            </a:bodyPr>
            <a:lstStyle/>
            <a:p>
              <a:pPr>
                <a:defRPr sz="3000">
                  <a:solidFill>
                    <a:srgbClr val="FFFFFF"/>
                  </a:solidFill>
                </a:defRPr>
              </a:pPr>
              <a:endParaRPr dirty="0"/>
            </a:p>
          </p:txBody>
        </p:sp>
        <p:sp>
          <p:nvSpPr>
            <p:cNvPr id="23" name="TextBox 22">
              <a:extLst>
                <a:ext uri="{FF2B5EF4-FFF2-40B4-BE49-F238E27FC236}">
                  <a16:creationId xmlns:a16="http://schemas.microsoft.com/office/drawing/2014/main" id="{09DB60F1-DEE0-1F1D-204B-20936038A999}"/>
                </a:ext>
              </a:extLst>
            </p:cNvPr>
            <p:cNvSpPr txBox="1"/>
            <p:nvPr/>
          </p:nvSpPr>
          <p:spPr>
            <a:xfrm>
              <a:off x="2698136" y="2289785"/>
              <a:ext cx="1748123" cy="400494"/>
            </a:xfrm>
            <a:prstGeom prst="rect">
              <a:avLst/>
            </a:prstGeom>
            <a:noFill/>
          </p:spPr>
          <p:txBody>
            <a:bodyPr wrap="square">
              <a:spAutoFit/>
            </a:bodyPr>
            <a:lstStyle/>
            <a:p>
              <a:pPr algn="ctr">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استبدال الوظائف البشرية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4" name="Freeform: Shape 23">
              <a:extLst>
                <a:ext uri="{FF2B5EF4-FFF2-40B4-BE49-F238E27FC236}">
                  <a16:creationId xmlns:a16="http://schemas.microsoft.com/office/drawing/2014/main" id="{93909C0D-4B04-B91F-5DC0-06A156F72261}"/>
                </a:ext>
              </a:extLst>
            </p:cNvPr>
            <p:cNvSpPr/>
            <p:nvPr/>
          </p:nvSpPr>
          <p:spPr>
            <a:xfrm>
              <a:off x="4388226" y="2470307"/>
              <a:ext cx="915108" cy="915092"/>
            </a:xfrm>
            <a:custGeom>
              <a:avLst/>
              <a:gdLst>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445514 w 1746113"/>
                <a:gd name="connsiteY6" fmla="*/ 958525 h 1746083"/>
                <a:gd name="connsiteX7" fmla="*/ 1203974 w 1746113"/>
                <a:gd name="connsiteY7" fmla="*/ 993030 h 1746083"/>
                <a:gd name="connsiteX8" fmla="*/ 1143589 w 1746113"/>
                <a:gd name="connsiteY8" fmla="*/ 1381219 h 1746083"/>
                <a:gd name="connsiteX9" fmla="*/ 1195620 w 1746113"/>
                <a:gd name="connsiteY9" fmla="*/ 1611249 h 1746083"/>
                <a:gd name="connsiteX10" fmla="*/ 1139055 w 1746113"/>
                <a:gd name="connsiteY10" fmla="*/ 1657427 h 1746083"/>
                <a:gd name="connsiteX11" fmla="*/ 461244 w 1746113"/>
                <a:gd name="connsiteY11" fmla="*/ 1588472 h 1746083"/>
                <a:gd name="connsiteX12" fmla="*/ 157597 w 1746113"/>
                <a:gd name="connsiteY12" fmla="*/ 1284811 h 1746083"/>
                <a:gd name="connsiteX13" fmla="*/ 157597 w 1746113"/>
                <a:gd name="connsiteY13" fmla="*/ 522623 h 1746083"/>
                <a:gd name="connsiteX14" fmla="*/ 522594 w 1746113"/>
                <a:gd name="connsiteY14" fmla="*/ 157611 h 1746083"/>
                <a:gd name="connsiteX15" fmla="*/ 903732 w 1746113"/>
                <a:gd name="connsiteY15" fmla="*/ 0 h 1746083"/>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445514 w 1746113"/>
                <a:gd name="connsiteY6" fmla="*/ 958525 h 1746083"/>
                <a:gd name="connsiteX7" fmla="*/ 1203974 w 1746113"/>
                <a:gd name="connsiteY7" fmla="*/ 993030 h 1746083"/>
                <a:gd name="connsiteX8" fmla="*/ 1195620 w 1746113"/>
                <a:gd name="connsiteY8" fmla="*/ 1611249 h 1746083"/>
                <a:gd name="connsiteX9" fmla="*/ 1139055 w 1746113"/>
                <a:gd name="connsiteY9" fmla="*/ 1657427 h 1746083"/>
                <a:gd name="connsiteX10" fmla="*/ 461244 w 1746113"/>
                <a:gd name="connsiteY10" fmla="*/ 1588472 h 1746083"/>
                <a:gd name="connsiteX11" fmla="*/ 157597 w 1746113"/>
                <a:gd name="connsiteY11" fmla="*/ 1284811 h 1746083"/>
                <a:gd name="connsiteX12" fmla="*/ 157597 w 1746113"/>
                <a:gd name="connsiteY12" fmla="*/ 522623 h 1746083"/>
                <a:gd name="connsiteX13" fmla="*/ 522594 w 1746113"/>
                <a:gd name="connsiteY13" fmla="*/ 157611 h 1746083"/>
                <a:gd name="connsiteX14" fmla="*/ 903732 w 1746113"/>
                <a:gd name="connsiteY14" fmla="*/ 0 h 1746083"/>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445514 w 1746113"/>
                <a:gd name="connsiteY6" fmla="*/ 958525 h 1746083"/>
                <a:gd name="connsiteX7" fmla="*/ 1195620 w 1746113"/>
                <a:gd name="connsiteY7" fmla="*/ 1611249 h 1746083"/>
                <a:gd name="connsiteX8" fmla="*/ 1139055 w 1746113"/>
                <a:gd name="connsiteY8" fmla="*/ 1657427 h 1746083"/>
                <a:gd name="connsiteX9" fmla="*/ 461244 w 1746113"/>
                <a:gd name="connsiteY9" fmla="*/ 1588472 h 1746083"/>
                <a:gd name="connsiteX10" fmla="*/ 157597 w 1746113"/>
                <a:gd name="connsiteY10" fmla="*/ 1284811 h 1746083"/>
                <a:gd name="connsiteX11" fmla="*/ 157597 w 1746113"/>
                <a:gd name="connsiteY11" fmla="*/ 522623 h 1746083"/>
                <a:gd name="connsiteX12" fmla="*/ 522594 w 1746113"/>
                <a:gd name="connsiteY12" fmla="*/ 157611 h 1746083"/>
                <a:gd name="connsiteX13" fmla="*/ 903732 w 1746113"/>
                <a:gd name="connsiteY13" fmla="*/ 0 h 1746083"/>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195620 w 1746113"/>
                <a:gd name="connsiteY6" fmla="*/ 1611249 h 1746083"/>
                <a:gd name="connsiteX7" fmla="*/ 1139055 w 1746113"/>
                <a:gd name="connsiteY7" fmla="*/ 1657427 h 1746083"/>
                <a:gd name="connsiteX8" fmla="*/ 461244 w 1746113"/>
                <a:gd name="connsiteY8" fmla="*/ 1588472 h 1746083"/>
                <a:gd name="connsiteX9" fmla="*/ 157597 w 1746113"/>
                <a:gd name="connsiteY9" fmla="*/ 1284811 h 1746083"/>
                <a:gd name="connsiteX10" fmla="*/ 157597 w 1746113"/>
                <a:gd name="connsiteY10" fmla="*/ 522623 h 1746083"/>
                <a:gd name="connsiteX11" fmla="*/ 522594 w 1746113"/>
                <a:gd name="connsiteY11" fmla="*/ 157611 h 1746083"/>
                <a:gd name="connsiteX12" fmla="*/ 903732 w 1746113"/>
                <a:gd name="connsiteY12" fmla="*/ 0 h 1746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6113" h="1746083">
                  <a:moveTo>
                    <a:pt x="903732" y="0"/>
                  </a:moveTo>
                  <a:cubicBezTo>
                    <a:pt x="1041769" y="0"/>
                    <a:pt x="1179806" y="52537"/>
                    <a:pt x="1284870" y="157611"/>
                  </a:cubicBezTo>
                  <a:lnTo>
                    <a:pt x="1588517" y="461273"/>
                  </a:lnTo>
                  <a:cubicBezTo>
                    <a:pt x="1772380" y="645153"/>
                    <a:pt x="1795363" y="929986"/>
                    <a:pt x="1657466" y="1139027"/>
                  </a:cubicBezTo>
                  <a:lnTo>
                    <a:pt x="1635617" y="1165782"/>
                  </a:lnTo>
                  <a:lnTo>
                    <a:pt x="1635295" y="1165559"/>
                  </a:lnTo>
                  <a:lnTo>
                    <a:pt x="1195620" y="1611249"/>
                  </a:lnTo>
                  <a:lnTo>
                    <a:pt x="1139055" y="1657427"/>
                  </a:lnTo>
                  <a:cubicBezTo>
                    <a:pt x="929948" y="1795337"/>
                    <a:pt x="645107" y="1772352"/>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F1EFF0"/>
            </a:solidFill>
            <a:ln w="12700">
              <a:miter lim="400000"/>
            </a:ln>
          </p:spPr>
          <p:txBody>
            <a:bodyPr wrap="square" lIns="38100" tIns="38100" rIns="38100" bIns="38100" anchor="ctr">
              <a:noAutofit/>
            </a:bodyPr>
            <a:lstStyle/>
            <a:p>
              <a:pPr>
                <a:defRPr sz="3000">
                  <a:solidFill>
                    <a:srgbClr val="FFFFFF"/>
                  </a:solidFill>
                </a:defRPr>
              </a:pPr>
              <a:endParaRPr dirty="0"/>
            </a:p>
          </p:txBody>
        </p:sp>
        <p:sp>
          <p:nvSpPr>
            <p:cNvPr id="25" name="TextBox 24">
              <a:extLst>
                <a:ext uri="{FF2B5EF4-FFF2-40B4-BE49-F238E27FC236}">
                  <a16:creationId xmlns:a16="http://schemas.microsoft.com/office/drawing/2014/main" id="{F0AADD8A-FDE8-7A66-BDB4-4908D19D779A}"/>
                </a:ext>
              </a:extLst>
            </p:cNvPr>
            <p:cNvSpPr txBox="1"/>
            <p:nvPr/>
          </p:nvSpPr>
          <p:spPr>
            <a:xfrm>
              <a:off x="4496966" y="2327689"/>
              <a:ext cx="697628" cy="1200329"/>
            </a:xfrm>
            <a:prstGeom prst="rect">
              <a:avLst/>
            </a:prstGeom>
            <a:noFill/>
          </p:spPr>
          <p:txBody>
            <a:bodyPr wrap="none" rtlCol="0" anchor="ctr">
              <a:spAutoFit/>
            </a:bodyPr>
            <a:lstStyle/>
            <a:p>
              <a:pPr algn="ctr"/>
              <a:r>
                <a:rPr lang="fr-FR" sz="7200" b="1" dirty="0">
                  <a:solidFill>
                    <a:srgbClr val="FFCC66"/>
                  </a:solidFill>
                </a:rPr>
                <a:t>4</a:t>
              </a:r>
            </a:p>
          </p:txBody>
        </p:sp>
        <p:sp>
          <p:nvSpPr>
            <p:cNvPr id="26" name="Shape">
              <a:extLst>
                <a:ext uri="{FF2B5EF4-FFF2-40B4-BE49-F238E27FC236}">
                  <a16:creationId xmlns:a16="http://schemas.microsoft.com/office/drawing/2014/main" id="{0DDD64C8-39C4-5B5D-F09A-65AD5B2A62AD}"/>
                </a:ext>
              </a:extLst>
            </p:cNvPr>
            <p:cNvSpPr/>
            <p:nvPr/>
          </p:nvSpPr>
          <p:spPr>
            <a:xfrm>
              <a:off x="5416534" y="3049217"/>
              <a:ext cx="1178094" cy="287129"/>
            </a:xfrm>
            <a:custGeom>
              <a:avLst/>
              <a:gdLst/>
              <a:ahLst/>
              <a:cxnLst>
                <a:cxn ang="0">
                  <a:pos x="wd2" y="hd2"/>
                </a:cxn>
                <a:cxn ang="5400000">
                  <a:pos x="wd2" y="hd2"/>
                </a:cxn>
                <a:cxn ang="10800000">
                  <a:pos x="wd2" y="hd2"/>
                </a:cxn>
                <a:cxn ang="16200000">
                  <a:pos x="wd2" y="hd2"/>
                </a:cxn>
              </a:cxnLst>
              <a:rect l="0" t="0" r="r" b="b"/>
              <a:pathLst>
                <a:path w="21600" h="21600" extrusionOk="0">
                  <a:moveTo>
                    <a:pt x="1326" y="18879"/>
                  </a:moveTo>
                  <a:cubicBezTo>
                    <a:pt x="1326" y="18632"/>
                    <a:pt x="1306" y="18384"/>
                    <a:pt x="1286" y="18137"/>
                  </a:cubicBezTo>
                  <a:cubicBezTo>
                    <a:pt x="3938" y="8079"/>
                    <a:pt x="7354" y="2473"/>
                    <a:pt x="10991" y="2473"/>
                  </a:cubicBezTo>
                  <a:cubicBezTo>
                    <a:pt x="14567" y="2473"/>
                    <a:pt x="17963" y="7832"/>
                    <a:pt x="20595" y="17725"/>
                  </a:cubicBezTo>
                  <a:lnTo>
                    <a:pt x="19571" y="17725"/>
                  </a:lnTo>
                  <a:cubicBezTo>
                    <a:pt x="19410" y="17725"/>
                    <a:pt x="19289" y="18220"/>
                    <a:pt x="19289" y="18879"/>
                  </a:cubicBezTo>
                  <a:cubicBezTo>
                    <a:pt x="19289" y="19209"/>
                    <a:pt x="19330" y="19456"/>
                    <a:pt x="19370" y="19704"/>
                  </a:cubicBezTo>
                  <a:cubicBezTo>
                    <a:pt x="19410" y="19951"/>
                    <a:pt x="19490" y="20033"/>
                    <a:pt x="19571" y="20033"/>
                  </a:cubicBezTo>
                  <a:lnTo>
                    <a:pt x="21319" y="20033"/>
                  </a:lnTo>
                  <a:cubicBezTo>
                    <a:pt x="21479" y="20033"/>
                    <a:pt x="21600" y="19539"/>
                    <a:pt x="21600" y="18879"/>
                  </a:cubicBezTo>
                  <a:lnTo>
                    <a:pt x="21600" y="11707"/>
                  </a:lnTo>
                  <a:cubicBezTo>
                    <a:pt x="21600" y="11047"/>
                    <a:pt x="21479" y="10553"/>
                    <a:pt x="21319" y="10553"/>
                  </a:cubicBezTo>
                  <a:cubicBezTo>
                    <a:pt x="21158" y="10553"/>
                    <a:pt x="21037" y="11047"/>
                    <a:pt x="21037" y="11707"/>
                  </a:cubicBezTo>
                  <a:lnTo>
                    <a:pt x="21037" y="16076"/>
                  </a:lnTo>
                  <a:cubicBezTo>
                    <a:pt x="18285" y="5688"/>
                    <a:pt x="14748" y="0"/>
                    <a:pt x="10991" y="0"/>
                  </a:cubicBezTo>
                  <a:cubicBezTo>
                    <a:pt x="7213" y="0"/>
                    <a:pt x="3637" y="5771"/>
                    <a:pt x="884" y="16324"/>
                  </a:cubicBezTo>
                  <a:cubicBezTo>
                    <a:pt x="804" y="16241"/>
                    <a:pt x="743" y="16159"/>
                    <a:pt x="663" y="16159"/>
                  </a:cubicBezTo>
                  <a:cubicBezTo>
                    <a:pt x="301" y="16159"/>
                    <a:pt x="0" y="17395"/>
                    <a:pt x="0" y="18879"/>
                  </a:cubicBezTo>
                  <a:cubicBezTo>
                    <a:pt x="0" y="20363"/>
                    <a:pt x="301" y="21600"/>
                    <a:pt x="663" y="21600"/>
                  </a:cubicBezTo>
                  <a:cubicBezTo>
                    <a:pt x="1025" y="21600"/>
                    <a:pt x="1326" y="20363"/>
                    <a:pt x="1326" y="18879"/>
                  </a:cubicBezTo>
                  <a:close/>
                </a:path>
              </a:pathLst>
            </a:custGeom>
            <a:solidFill>
              <a:schemeClr val="bg1">
                <a:lumMod val="50000"/>
              </a:schemeClr>
            </a:solidFill>
            <a:ln w="12700">
              <a:miter lim="400000"/>
            </a:ln>
          </p:spPr>
          <p:txBody>
            <a:bodyPr lIns="38100" tIns="38100" rIns="38100" bIns="38100" anchor="ctr"/>
            <a:lstStyle/>
            <a:p>
              <a:pPr>
                <a:defRPr sz="3000">
                  <a:solidFill>
                    <a:srgbClr val="FFFFFF"/>
                  </a:solidFill>
                </a:defRPr>
              </a:pPr>
              <a:endParaRPr dirty="0"/>
            </a:p>
          </p:txBody>
        </p:sp>
      </p:grpSp>
      <p:grpSp>
        <p:nvGrpSpPr>
          <p:cNvPr id="27" name="Group 26">
            <a:extLst>
              <a:ext uri="{FF2B5EF4-FFF2-40B4-BE49-F238E27FC236}">
                <a16:creationId xmlns:a16="http://schemas.microsoft.com/office/drawing/2014/main" id="{D97E6413-A0D5-A759-5170-5DC96F58AD2A}"/>
              </a:ext>
            </a:extLst>
          </p:cNvPr>
          <p:cNvGrpSpPr/>
          <p:nvPr/>
        </p:nvGrpSpPr>
        <p:grpSpPr>
          <a:xfrm>
            <a:off x="6221411" y="2289785"/>
            <a:ext cx="3556834" cy="2375886"/>
            <a:chOff x="6091450" y="2289785"/>
            <a:chExt cx="3556834" cy="2375886"/>
          </a:xfrm>
        </p:grpSpPr>
        <p:sp>
          <p:nvSpPr>
            <p:cNvPr id="28" name="Freeform: Shape 27">
              <a:extLst>
                <a:ext uri="{FF2B5EF4-FFF2-40B4-BE49-F238E27FC236}">
                  <a16:creationId xmlns:a16="http://schemas.microsoft.com/office/drawing/2014/main" id="{901A253A-05EF-9487-EE26-74CF209250A0}"/>
                </a:ext>
              </a:extLst>
            </p:cNvPr>
            <p:cNvSpPr/>
            <p:nvPr/>
          </p:nvSpPr>
          <p:spPr>
            <a:xfrm rot="5400000">
              <a:off x="6091446" y="2304027"/>
              <a:ext cx="1703169" cy="1703161"/>
            </a:xfrm>
            <a:custGeom>
              <a:avLst/>
              <a:gdLst>
                <a:gd name="connsiteX0" fmla="*/ 903732 w 2383587"/>
                <a:gd name="connsiteY0" fmla="*/ 0 h 2383577"/>
                <a:gd name="connsiteX1" fmla="*/ 1284870 w 2383587"/>
                <a:gd name="connsiteY1" fmla="*/ 157611 h 2383577"/>
                <a:gd name="connsiteX2" fmla="*/ 1588517 w 2383587"/>
                <a:gd name="connsiteY2" fmla="*/ 461273 h 2383577"/>
                <a:gd name="connsiteX3" fmla="*/ 1588517 w 2383587"/>
                <a:gd name="connsiteY3" fmla="*/ 1223460 h 2383577"/>
                <a:gd name="connsiteX4" fmla="*/ 1588517 w 2383587"/>
                <a:gd name="connsiteY4" fmla="*/ 1545550 h 2383577"/>
                <a:gd name="connsiteX5" fmla="*/ 1593112 w 2383587"/>
                <a:gd name="connsiteY5" fmla="*/ 1550128 h 2383577"/>
                <a:gd name="connsiteX6" fmla="*/ 1832422 w 2383587"/>
                <a:gd name="connsiteY6" fmla="*/ 1602322 h 2383577"/>
                <a:gd name="connsiteX7" fmla="*/ 2264973 w 2383587"/>
                <a:gd name="connsiteY7" fmla="*/ 1692860 h 2383577"/>
                <a:gd name="connsiteX8" fmla="*/ 2246476 w 2383587"/>
                <a:gd name="connsiteY8" fmla="*/ 2283243 h 2383577"/>
                <a:gd name="connsiteX9" fmla="*/ 1703634 w 2383587"/>
                <a:gd name="connsiteY9" fmla="*/ 2275574 h 2383577"/>
                <a:gd name="connsiteX10" fmla="*/ 1602303 w 2383587"/>
                <a:gd name="connsiteY10" fmla="*/ 1832386 h 2383577"/>
                <a:gd name="connsiteX11" fmla="*/ 1550260 w 2383587"/>
                <a:gd name="connsiteY11" fmla="*/ 1593165 h 2383577"/>
                <a:gd name="connsiteX12" fmla="*/ 1545549 w 2383587"/>
                <a:gd name="connsiteY12" fmla="*/ 1588472 h 2383577"/>
                <a:gd name="connsiteX13" fmla="*/ 1223520 w 2383587"/>
                <a:gd name="connsiteY13" fmla="*/ 1588472 h 2383577"/>
                <a:gd name="connsiteX14" fmla="*/ 461244 w 2383587"/>
                <a:gd name="connsiteY14" fmla="*/ 1588472 h 2383577"/>
                <a:gd name="connsiteX15" fmla="*/ 157597 w 2383587"/>
                <a:gd name="connsiteY15" fmla="*/ 1284811 h 2383577"/>
                <a:gd name="connsiteX16" fmla="*/ 157597 w 2383587"/>
                <a:gd name="connsiteY16" fmla="*/ 522623 h 2383577"/>
                <a:gd name="connsiteX17" fmla="*/ 522594 w 2383587"/>
                <a:gd name="connsiteY17" fmla="*/ 157611 h 2383577"/>
                <a:gd name="connsiteX18" fmla="*/ 903732 w 2383587"/>
                <a:gd name="connsiteY18" fmla="*/ 0 h 23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83587" h="2383577">
                  <a:moveTo>
                    <a:pt x="903732" y="0"/>
                  </a:moveTo>
                  <a:cubicBezTo>
                    <a:pt x="1041769" y="0"/>
                    <a:pt x="1179806" y="52537"/>
                    <a:pt x="1284870" y="157611"/>
                  </a:cubicBezTo>
                  <a:lnTo>
                    <a:pt x="1588517" y="461273"/>
                  </a:lnTo>
                  <a:cubicBezTo>
                    <a:pt x="1798646" y="671421"/>
                    <a:pt x="1798646" y="1013427"/>
                    <a:pt x="1588517" y="1223460"/>
                  </a:cubicBezTo>
                  <a:cubicBezTo>
                    <a:pt x="1499594" y="1312510"/>
                    <a:pt x="1499594" y="1456615"/>
                    <a:pt x="1588517" y="1545550"/>
                  </a:cubicBezTo>
                  <a:lnTo>
                    <a:pt x="1593112" y="1550128"/>
                  </a:lnTo>
                  <a:cubicBezTo>
                    <a:pt x="1656071" y="1613081"/>
                    <a:pt x="1749589" y="1634485"/>
                    <a:pt x="1832422" y="1602322"/>
                  </a:cubicBezTo>
                  <a:cubicBezTo>
                    <a:pt x="1976606" y="1545550"/>
                    <a:pt x="2148362" y="1576225"/>
                    <a:pt x="2264973" y="1692860"/>
                  </a:cubicBezTo>
                  <a:cubicBezTo>
                    <a:pt x="2429031" y="1856880"/>
                    <a:pt x="2422942" y="2126891"/>
                    <a:pt x="2246476" y="2283243"/>
                  </a:cubicBezTo>
                  <a:cubicBezTo>
                    <a:pt x="2091608" y="2419793"/>
                    <a:pt x="1853906" y="2416703"/>
                    <a:pt x="1703634" y="2275574"/>
                  </a:cubicBezTo>
                  <a:cubicBezTo>
                    <a:pt x="1577833" y="2157566"/>
                    <a:pt x="1544056" y="1981184"/>
                    <a:pt x="1602303" y="1832386"/>
                  </a:cubicBezTo>
                  <a:cubicBezTo>
                    <a:pt x="1634587" y="1749517"/>
                    <a:pt x="1613103" y="1656004"/>
                    <a:pt x="1550260" y="1593165"/>
                  </a:cubicBezTo>
                  <a:lnTo>
                    <a:pt x="1545549" y="1588472"/>
                  </a:lnTo>
                  <a:cubicBezTo>
                    <a:pt x="1456627" y="1499537"/>
                    <a:pt x="1312443" y="1499537"/>
                    <a:pt x="1223520" y="1588472"/>
                  </a:cubicBezTo>
                  <a:cubicBezTo>
                    <a:pt x="1013392" y="1798620"/>
                    <a:pt x="671373" y="1798620"/>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168489"/>
            </a:solidFill>
            <a:ln w="12700">
              <a:miter lim="400000"/>
            </a:ln>
          </p:spPr>
          <p:txBody>
            <a:bodyPr wrap="square" lIns="38100" tIns="38100" rIns="38100" bIns="38100" anchor="ctr">
              <a:noAutofit/>
            </a:bodyPr>
            <a:lstStyle/>
            <a:p>
              <a:pPr>
                <a:defRPr sz="3000">
                  <a:solidFill>
                    <a:srgbClr val="FFFFFF"/>
                  </a:solidFill>
                </a:defRPr>
              </a:pPr>
              <a:endParaRPr dirty="0"/>
            </a:p>
          </p:txBody>
        </p:sp>
        <p:sp>
          <p:nvSpPr>
            <p:cNvPr id="29" name="TextBox 28">
              <a:extLst>
                <a:ext uri="{FF2B5EF4-FFF2-40B4-BE49-F238E27FC236}">
                  <a16:creationId xmlns:a16="http://schemas.microsoft.com/office/drawing/2014/main" id="{6F55F86A-653D-2E65-78FC-59F6FE66BA16}"/>
                </a:ext>
              </a:extLst>
            </p:cNvPr>
            <p:cNvSpPr txBox="1"/>
            <p:nvPr/>
          </p:nvSpPr>
          <p:spPr>
            <a:xfrm>
              <a:off x="6937582" y="2289785"/>
              <a:ext cx="2710702" cy="400494"/>
            </a:xfrm>
            <a:prstGeom prst="rect">
              <a:avLst/>
            </a:prstGeom>
            <a:noFill/>
          </p:spPr>
          <p:txBody>
            <a:bodyPr wrap="square">
              <a:spAutoFit/>
            </a:bodyPr>
            <a:lstStyle/>
            <a:p>
              <a:pPr algn="ctr">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التحيز في الخوارزميات</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30" name="Freeform: Shape 29">
              <a:extLst>
                <a:ext uri="{FF2B5EF4-FFF2-40B4-BE49-F238E27FC236}">
                  <a16:creationId xmlns:a16="http://schemas.microsoft.com/office/drawing/2014/main" id="{99D96B0D-27BE-3B95-9F35-70352C9722DD}"/>
                </a:ext>
              </a:extLst>
            </p:cNvPr>
            <p:cNvSpPr/>
            <p:nvPr/>
          </p:nvSpPr>
          <p:spPr>
            <a:xfrm rot="5400000">
              <a:off x="6713234" y="2470291"/>
              <a:ext cx="915108" cy="915092"/>
            </a:xfrm>
            <a:custGeom>
              <a:avLst/>
              <a:gdLst>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445514 w 1746113"/>
                <a:gd name="connsiteY6" fmla="*/ 958525 h 1746083"/>
                <a:gd name="connsiteX7" fmla="*/ 1203974 w 1746113"/>
                <a:gd name="connsiteY7" fmla="*/ 993030 h 1746083"/>
                <a:gd name="connsiteX8" fmla="*/ 1143589 w 1746113"/>
                <a:gd name="connsiteY8" fmla="*/ 1381219 h 1746083"/>
                <a:gd name="connsiteX9" fmla="*/ 1195620 w 1746113"/>
                <a:gd name="connsiteY9" fmla="*/ 1611249 h 1746083"/>
                <a:gd name="connsiteX10" fmla="*/ 1139055 w 1746113"/>
                <a:gd name="connsiteY10" fmla="*/ 1657427 h 1746083"/>
                <a:gd name="connsiteX11" fmla="*/ 461244 w 1746113"/>
                <a:gd name="connsiteY11" fmla="*/ 1588472 h 1746083"/>
                <a:gd name="connsiteX12" fmla="*/ 157597 w 1746113"/>
                <a:gd name="connsiteY12" fmla="*/ 1284811 h 1746083"/>
                <a:gd name="connsiteX13" fmla="*/ 157597 w 1746113"/>
                <a:gd name="connsiteY13" fmla="*/ 522623 h 1746083"/>
                <a:gd name="connsiteX14" fmla="*/ 522594 w 1746113"/>
                <a:gd name="connsiteY14" fmla="*/ 157611 h 1746083"/>
                <a:gd name="connsiteX15" fmla="*/ 903732 w 1746113"/>
                <a:gd name="connsiteY15" fmla="*/ 0 h 1746083"/>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445514 w 1746113"/>
                <a:gd name="connsiteY6" fmla="*/ 958525 h 1746083"/>
                <a:gd name="connsiteX7" fmla="*/ 1203974 w 1746113"/>
                <a:gd name="connsiteY7" fmla="*/ 993030 h 1746083"/>
                <a:gd name="connsiteX8" fmla="*/ 1195620 w 1746113"/>
                <a:gd name="connsiteY8" fmla="*/ 1611249 h 1746083"/>
                <a:gd name="connsiteX9" fmla="*/ 1139055 w 1746113"/>
                <a:gd name="connsiteY9" fmla="*/ 1657427 h 1746083"/>
                <a:gd name="connsiteX10" fmla="*/ 461244 w 1746113"/>
                <a:gd name="connsiteY10" fmla="*/ 1588472 h 1746083"/>
                <a:gd name="connsiteX11" fmla="*/ 157597 w 1746113"/>
                <a:gd name="connsiteY11" fmla="*/ 1284811 h 1746083"/>
                <a:gd name="connsiteX12" fmla="*/ 157597 w 1746113"/>
                <a:gd name="connsiteY12" fmla="*/ 522623 h 1746083"/>
                <a:gd name="connsiteX13" fmla="*/ 522594 w 1746113"/>
                <a:gd name="connsiteY13" fmla="*/ 157611 h 1746083"/>
                <a:gd name="connsiteX14" fmla="*/ 903732 w 1746113"/>
                <a:gd name="connsiteY14" fmla="*/ 0 h 1746083"/>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445514 w 1746113"/>
                <a:gd name="connsiteY6" fmla="*/ 958525 h 1746083"/>
                <a:gd name="connsiteX7" fmla="*/ 1195620 w 1746113"/>
                <a:gd name="connsiteY7" fmla="*/ 1611249 h 1746083"/>
                <a:gd name="connsiteX8" fmla="*/ 1139055 w 1746113"/>
                <a:gd name="connsiteY8" fmla="*/ 1657427 h 1746083"/>
                <a:gd name="connsiteX9" fmla="*/ 461244 w 1746113"/>
                <a:gd name="connsiteY9" fmla="*/ 1588472 h 1746083"/>
                <a:gd name="connsiteX10" fmla="*/ 157597 w 1746113"/>
                <a:gd name="connsiteY10" fmla="*/ 1284811 h 1746083"/>
                <a:gd name="connsiteX11" fmla="*/ 157597 w 1746113"/>
                <a:gd name="connsiteY11" fmla="*/ 522623 h 1746083"/>
                <a:gd name="connsiteX12" fmla="*/ 522594 w 1746113"/>
                <a:gd name="connsiteY12" fmla="*/ 157611 h 1746083"/>
                <a:gd name="connsiteX13" fmla="*/ 903732 w 1746113"/>
                <a:gd name="connsiteY13" fmla="*/ 0 h 1746083"/>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195620 w 1746113"/>
                <a:gd name="connsiteY6" fmla="*/ 1611249 h 1746083"/>
                <a:gd name="connsiteX7" fmla="*/ 1139055 w 1746113"/>
                <a:gd name="connsiteY7" fmla="*/ 1657427 h 1746083"/>
                <a:gd name="connsiteX8" fmla="*/ 461244 w 1746113"/>
                <a:gd name="connsiteY8" fmla="*/ 1588472 h 1746083"/>
                <a:gd name="connsiteX9" fmla="*/ 157597 w 1746113"/>
                <a:gd name="connsiteY9" fmla="*/ 1284811 h 1746083"/>
                <a:gd name="connsiteX10" fmla="*/ 157597 w 1746113"/>
                <a:gd name="connsiteY10" fmla="*/ 522623 h 1746083"/>
                <a:gd name="connsiteX11" fmla="*/ 522594 w 1746113"/>
                <a:gd name="connsiteY11" fmla="*/ 157611 h 1746083"/>
                <a:gd name="connsiteX12" fmla="*/ 903732 w 1746113"/>
                <a:gd name="connsiteY12" fmla="*/ 0 h 1746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6113" h="1746083">
                  <a:moveTo>
                    <a:pt x="903732" y="0"/>
                  </a:moveTo>
                  <a:cubicBezTo>
                    <a:pt x="1041769" y="0"/>
                    <a:pt x="1179806" y="52537"/>
                    <a:pt x="1284870" y="157611"/>
                  </a:cubicBezTo>
                  <a:lnTo>
                    <a:pt x="1588517" y="461273"/>
                  </a:lnTo>
                  <a:cubicBezTo>
                    <a:pt x="1772380" y="645153"/>
                    <a:pt x="1795363" y="929986"/>
                    <a:pt x="1657466" y="1139027"/>
                  </a:cubicBezTo>
                  <a:lnTo>
                    <a:pt x="1635617" y="1165782"/>
                  </a:lnTo>
                  <a:lnTo>
                    <a:pt x="1635295" y="1165559"/>
                  </a:lnTo>
                  <a:lnTo>
                    <a:pt x="1195620" y="1611249"/>
                  </a:lnTo>
                  <a:lnTo>
                    <a:pt x="1139055" y="1657427"/>
                  </a:lnTo>
                  <a:cubicBezTo>
                    <a:pt x="929948" y="1795337"/>
                    <a:pt x="645107" y="1772352"/>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F1EFF0"/>
            </a:solidFill>
            <a:ln w="12700">
              <a:miter lim="400000"/>
            </a:ln>
          </p:spPr>
          <p:txBody>
            <a:bodyPr wrap="square" lIns="38100" tIns="38100" rIns="38100" bIns="38100" anchor="ctr">
              <a:noAutofit/>
            </a:bodyPr>
            <a:lstStyle/>
            <a:p>
              <a:pPr>
                <a:defRPr sz="3000">
                  <a:solidFill>
                    <a:srgbClr val="FFFFFF"/>
                  </a:solidFill>
                </a:defRPr>
              </a:pPr>
              <a:endParaRPr dirty="0"/>
            </a:p>
          </p:txBody>
        </p:sp>
        <p:sp>
          <p:nvSpPr>
            <p:cNvPr id="31" name="TextBox 30">
              <a:extLst>
                <a:ext uri="{FF2B5EF4-FFF2-40B4-BE49-F238E27FC236}">
                  <a16:creationId xmlns:a16="http://schemas.microsoft.com/office/drawing/2014/main" id="{4CDD78A5-4929-1214-F6B0-5F2ED4967D5B}"/>
                </a:ext>
              </a:extLst>
            </p:cNvPr>
            <p:cNvSpPr txBox="1"/>
            <p:nvPr/>
          </p:nvSpPr>
          <p:spPr>
            <a:xfrm>
              <a:off x="6937582" y="2499012"/>
              <a:ext cx="466411" cy="857683"/>
            </a:xfrm>
            <a:prstGeom prst="rect">
              <a:avLst/>
            </a:prstGeom>
            <a:noFill/>
          </p:spPr>
          <p:txBody>
            <a:bodyPr wrap="none" rtlCol="0" anchor="ctr">
              <a:spAutoFit/>
            </a:bodyPr>
            <a:lstStyle/>
            <a:p>
              <a:pPr algn="ctr"/>
              <a:r>
                <a:rPr lang="fr-FR" sz="7200" b="1" dirty="0">
                  <a:solidFill>
                    <a:srgbClr val="116569"/>
                  </a:solidFill>
                </a:rPr>
                <a:t>1</a:t>
              </a:r>
            </a:p>
          </p:txBody>
        </p:sp>
        <p:sp>
          <p:nvSpPr>
            <p:cNvPr id="32" name="Shape">
              <a:extLst>
                <a:ext uri="{FF2B5EF4-FFF2-40B4-BE49-F238E27FC236}">
                  <a16:creationId xmlns:a16="http://schemas.microsoft.com/office/drawing/2014/main" id="{759DEF7A-AFAD-864C-7F4F-2E3D91C006BE}"/>
                </a:ext>
              </a:extLst>
            </p:cNvPr>
            <p:cNvSpPr/>
            <p:nvPr/>
          </p:nvSpPr>
          <p:spPr>
            <a:xfrm>
              <a:off x="6753533" y="3487577"/>
              <a:ext cx="287129" cy="1178094"/>
            </a:xfrm>
            <a:custGeom>
              <a:avLst/>
              <a:gdLst/>
              <a:ahLst/>
              <a:cxnLst>
                <a:cxn ang="0">
                  <a:pos x="wd2" y="hd2"/>
                </a:cxn>
                <a:cxn ang="5400000">
                  <a:pos x="wd2" y="hd2"/>
                </a:cxn>
                <a:cxn ang="10800000">
                  <a:pos x="wd2" y="hd2"/>
                </a:cxn>
                <a:cxn ang="16200000">
                  <a:pos x="wd2" y="hd2"/>
                </a:cxn>
              </a:cxnLst>
              <a:rect l="0" t="0" r="r" b="b"/>
              <a:pathLst>
                <a:path w="21600" h="21600" extrusionOk="0">
                  <a:moveTo>
                    <a:pt x="2721" y="1326"/>
                  </a:moveTo>
                  <a:cubicBezTo>
                    <a:pt x="2968" y="1326"/>
                    <a:pt x="3216" y="1306"/>
                    <a:pt x="3463" y="1286"/>
                  </a:cubicBezTo>
                  <a:cubicBezTo>
                    <a:pt x="13521" y="3938"/>
                    <a:pt x="19127" y="7354"/>
                    <a:pt x="19127" y="10991"/>
                  </a:cubicBezTo>
                  <a:cubicBezTo>
                    <a:pt x="19127" y="14567"/>
                    <a:pt x="13768" y="17963"/>
                    <a:pt x="3875" y="20595"/>
                  </a:cubicBezTo>
                  <a:lnTo>
                    <a:pt x="3875" y="19571"/>
                  </a:lnTo>
                  <a:cubicBezTo>
                    <a:pt x="3875" y="19410"/>
                    <a:pt x="3380" y="19289"/>
                    <a:pt x="2721" y="19289"/>
                  </a:cubicBezTo>
                  <a:cubicBezTo>
                    <a:pt x="2391" y="19289"/>
                    <a:pt x="2144" y="19330"/>
                    <a:pt x="1896" y="19370"/>
                  </a:cubicBezTo>
                  <a:cubicBezTo>
                    <a:pt x="1649" y="19410"/>
                    <a:pt x="1567" y="19490"/>
                    <a:pt x="1567" y="19571"/>
                  </a:cubicBezTo>
                  <a:lnTo>
                    <a:pt x="1567" y="21319"/>
                  </a:lnTo>
                  <a:cubicBezTo>
                    <a:pt x="1567" y="21479"/>
                    <a:pt x="2061" y="21600"/>
                    <a:pt x="2721" y="21600"/>
                  </a:cubicBezTo>
                  <a:lnTo>
                    <a:pt x="9893" y="21600"/>
                  </a:lnTo>
                  <a:cubicBezTo>
                    <a:pt x="10553" y="21600"/>
                    <a:pt x="11047" y="21479"/>
                    <a:pt x="11047" y="21319"/>
                  </a:cubicBezTo>
                  <a:cubicBezTo>
                    <a:pt x="11047" y="21158"/>
                    <a:pt x="10553" y="21037"/>
                    <a:pt x="9893" y="21037"/>
                  </a:cubicBezTo>
                  <a:lnTo>
                    <a:pt x="5524" y="21037"/>
                  </a:lnTo>
                  <a:cubicBezTo>
                    <a:pt x="15912" y="18285"/>
                    <a:pt x="21600" y="14748"/>
                    <a:pt x="21600" y="10991"/>
                  </a:cubicBezTo>
                  <a:cubicBezTo>
                    <a:pt x="21600" y="7213"/>
                    <a:pt x="15829" y="3637"/>
                    <a:pt x="5276" y="884"/>
                  </a:cubicBezTo>
                  <a:cubicBezTo>
                    <a:pt x="5359" y="804"/>
                    <a:pt x="5441" y="743"/>
                    <a:pt x="5441" y="663"/>
                  </a:cubicBezTo>
                  <a:cubicBezTo>
                    <a:pt x="5441" y="301"/>
                    <a:pt x="4205" y="0"/>
                    <a:pt x="2721" y="0"/>
                  </a:cubicBezTo>
                  <a:cubicBezTo>
                    <a:pt x="1237" y="0"/>
                    <a:pt x="0" y="301"/>
                    <a:pt x="0" y="663"/>
                  </a:cubicBezTo>
                  <a:cubicBezTo>
                    <a:pt x="0" y="1025"/>
                    <a:pt x="1237" y="1326"/>
                    <a:pt x="2721" y="1326"/>
                  </a:cubicBezTo>
                  <a:close/>
                </a:path>
              </a:pathLst>
            </a:custGeom>
            <a:solidFill>
              <a:schemeClr val="bg1">
                <a:lumMod val="85000"/>
              </a:schemeClr>
            </a:solidFill>
            <a:ln w="12700">
              <a:miter lim="400000"/>
            </a:ln>
          </p:spPr>
          <p:txBody>
            <a:bodyPr lIns="38100" tIns="38100" rIns="38100" bIns="38100" anchor="ctr"/>
            <a:lstStyle/>
            <a:p>
              <a:pPr>
                <a:defRPr sz="3000">
                  <a:solidFill>
                    <a:srgbClr val="FFFFFF"/>
                  </a:solidFill>
                </a:defRPr>
              </a:pPr>
              <a:endParaRPr dirty="0"/>
            </a:p>
          </p:txBody>
        </p:sp>
      </p:grpSp>
      <p:grpSp>
        <p:nvGrpSpPr>
          <p:cNvPr id="33" name="Group 32">
            <a:extLst>
              <a:ext uri="{FF2B5EF4-FFF2-40B4-BE49-F238E27FC236}">
                <a16:creationId xmlns:a16="http://schemas.microsoft.com/office/drawing/2014/main" id="{6E17A6D2-3F97-5CA0-20B0-7DBE08DC6AC3}"/>
              </a:ext>
            </a:extLst>
          </p:cNvPr>
          <p:cNvGrpSpPr/>
          <p:nvPr/>
        </p:nvGrpSpPr>
        <p:grpSpPr>
          <a:xfrm>
            <a:off x="5546495" y="4134129"/>
            <a:ext cx="4069548" cy="1703161"/>
            <a:chOff x="5416534" y="4134129"/>
            <a:chExt cx="4069548" cy="1703161"/>
          </a:xfrm>
        </p:grpSpPr>
        <p:sp>
          <p:nvSpPr>
            <p:cNvPr id="34" name="TextBox 33">
              <a:extLst>
                <a:ext uri="{FF2B5EF4-FFF2-40B4-BE49-F238E27FC236}">
                  <a16:creationId xmlns:a16="http://schemas.microsoft.com/office/drawing/2014/main" id="{F577E43F-8222-DD66-5147-3BDBF5F9B46D}"/>
                </a:ext>
              </a:extLst>
            </p:cNvPr>
            <p:cNvSpPr txBox="1"/>
            <p:nvPr/>
          </p:nvSpPr>
          <p:spPr>
            <a:xfrm>
              <a:off x="7378585" y="4676762"/>
              <a:ext cx="2107497" cy="400494"/>
            </a:xfrm>
            <a:prstGeom prst="rect">
              <a:avLst/>
            </a:prstGeom>
            <a:noFill/>
          </p:spPr>
          <p:txBody>
            <a:bodyPr wrap="square">
              <a:spAutoFit/>
            </a:bodyPr>
            <a:lstStyle/>
            <a:p>
              <a:pPr algn="ctr">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الشفافية والمساءلة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35" name="Freeform: Shape 34">
              <a:extLst>
                <a:ext uri="{FF2B5EF4-FFF2-40B4-BE49-F238E27FC236}">
                  <a16:creationId xmlns:a16="http://schemas.microsoft.com/office/drawing/2014/main" id="{1867E8C6-4B83-DDCC-404A-329347CA605A}"/>
                </a:ext>
              </a:extLst>
            </p:cNvPr>
            <p:cNvSpPr/>
            <p:nvPr/>
          </p:nvSpPr>
          <p:spPr>
            <a:xfrm rot="10800000">
              <a:off x="6091449" y="4134129"/>
              <a:ext cx="1703169" cy="1703161"/>
            </a:xfrm>
            <a:custGeom>
              <a:avLst/>
              <a:gdLst>
                <a:gd name="connsiteX0" fmla="*/ 903732 w 2383587"/>
                <a:gd name="connsiteY0" fmla="*/ 0 h 2383577"/>
                <a:gd name="connsiteX1" fmla="*/ 1284870 w 2383587"/>
                <a:gd name="connsiteY1" fmla="*/ 157611 h 2383577"/>
                <a:gd name="connsiteX2" fmla="*/ 1588517 w 2383587"/>
                <a:gd name="connsiteY2" fmla="*/ 461273 h 2383577"/>
                <a:gd name="connsiteX3" fmla="*/ 1588517 w 2383587"/>
                <a:gd name="connsiteY3" fmla="*/ 1223460 h 2383577"/>
                <a:gd name="connsiteX4" fmla="*/ 1588517 w 2383587"/>
                <a:gd name="connsiteY4" fmla="*/ 1545550 h 2383577"/>
                <a:gd name="connsiteX5" fmla="*/ 1593112 w 2383587"/>
                <a:gd name="connsiteY5" fmla="*/ 1550128 h 2383577"/>
                <a:gd name="connsiteX6" fmla="*/ 1832422 w 2383587"/>
                <a:gd name="connsiteY6" fmla="*/ 1602322 h 2383577"/>
                <a:gd name="connsiteX7" fmla="*/ 2264973 w 2383587"/>
                <a:gd name="connsiteY7" fmla="*/ 1692860 h 2383577"/>
                <a:gd name="connsiteX8" fmla="*/ 2246476 w 2383587"/>
                <a:gd name="connsiteY8" fmla="*/ 2283243 h 2383577"/>
                <a:gd name="connsiteX9" fmla="*/ 1703634 w 2383587"/>
                <a:gd name="connsiteY9" fmla="*/ 2275574 h 2383577"/>
                <a:gd name="connsiteX10" fmla="*/ 1602303 w 2383587"/>
                <a:gd name="connsiteY10" fmla="*/ 1832386 h 2383577"/>
                <a:gd name="connsiteX11" fmla="*/ 1550260 w 2383587"/>
                <a:gd name="connsiteY11" fmla="*/ 1593165 h 2383577"/>
                <a:gd name="connsiteX12" fmla="*/ 1545549 w 2383587"/>
                <a:gd name="connsiteY12" fmla="*/ 1588472 h 2383577"/>
                <a:gd name="connsiteX13" fmla="*/ 1223520 w 2383587"/>
                <a:gd name="connsiteY13" fmla="*/ 1588472 h 2383577"/>
                <a:gd name="connsiteX14" fmla="*/ 461244 w 2383587"/>
                <a:gd name="connsiteY14" fmla="*/ 1588472 h 2383577"/>
                <a:gd name="connsiteX15" fmla="*/ 157597 w 2383587"/>
                <a:gd name="connsiteY15" fmla="*/ 1284811 h 2383577"/>
                <a:gd name="connsiteX16" fmla="*/ 157597 w 2383587"/>
                <a:gd name="connsiteY16" fmla="*/ 522623 h 2383577"/>
                <a:gd name="connsiteX17" fmla="*/ 522594 w 2383587"/>
                <a:gd name="connsiteY17" fmla="*/ 157611 h 2383577"/>
                <a:gd name="connsiteX18" fmla="*/ 903732 w 2383587"/>
                <a:gd name="connsiteY18" fmla="*/ 0 h 23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83587" h="2383577">
                  <a:moveTo>
                    <a:pt x="903732" y="0"/>
                  </a:moveTo>
                  <a:cubicBezTo>
                    <a:pt x="1041769" y="0"/>
                    <a:pt x="1179806" y="52537"/>
                    <a:pt x="1284870" y="157611"/>
                  </a:cubicBezTo>
                  <a:lnTo>
                    <a:pt x="1588517" y="461273"/>
                  </a:lnTo>
                  <a:cubicBezTo>
                    <a:pt x="1798646" y="671421"/>
                    <a:pt x="1798646" y="1013427"/>
                    <a:pt x="1588517" y="1223460"/>
                  </a:cubicBezTo>
                  <a:cubicBezTo>
                    <a:pt x="1499594" y="1312510"/>
                    <a:pt x="1499594" y="1456615"/>
                    <a:pt x="1588517" y="1545550"/>
                  </a:cubicBezTo>
                  <a:lnTo>
                    <a:pt x="1593112" y="1550128"/>
                  </a:lnTo>
                  <a:cubicBezTo>
                    <a:pt x="1656071" y="1613081"/>
                    <a:pt x="1749589" y="1634485"/>
                    <a:pt x="1832422" y="1602322"/>
                  </a:cubicBezTo>
                  <a:cubicBezTo>
                    <a:pt x="1976606" y="1545550"/>
                    <a:pt x="2148362" y="1576225"/>
                    <a:pt x="2264973" y="1692860"/>
                  </a:cubicBezTo>
                  <a:cubicBezTo>
                    <a:pt x="2429031" y="1856880"/>
                    <a:pt x="2422942" y="2126891"/>
                    <a:pt x="2246476" y="2283243"/>
                  </a:cubicBezTo>
                  <a:cubicBezTo>
                    <a:pt x="2091608" y="2419793"/>
                    <a:pt x="1853906" y="2416703"/>
                    <a:pt x="1703634" y="2275574"/>
                  </a:cubicBezTo>
                  <a:cubicBezTo>
                    <a:pt x="1577833" y="2157566"/>
                    <a:pt x="1544056" y="1981184"/>
                    <a:pt x="1602303" y="1832386"/>
                  </a:cubicBezTo>
                  <a:cubicBezTo>
                    <a:pt x="1634587" y="1749517"/>
                    <a:pt x="1613103" y="1656004"/>
                    <a:pt x="1550260" y="1593165"/>
                  </a:cubicBezTo>
                  <a:lnTo>
                    <a:pt x="1545549" y="1588472"/>
                  </a:lnTo>
                  <a:cubicBezTo>
                    <a:pt x="1456627" y="1499537"/>
                    <a:pt x="1312443" y="1499537"/>
                    <a:pt x="1223520" y="1588472"/>
                  </a:cubicBezTo>
                  <a:cubicBezTo>
                    <a:pt x="1013392" y="1798620"/>
                    <a:pt x="671373" y="1798620"/>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BCBCBC"/>
            </a:solidFill>
            <a:ln w="12700">
              <a:miter lim="400000"/>
            </a:ln>
          </p:spPr>
          <p:txBody>
            <a:bodyPr wrap="square" lIns="38100" tIns="38100" rIns="38100" bIns="38100" anchor="ctr">
              <a:noAutofit/>
            </a:bodyPr>
            <a:lstStyle/>
            <a:p>
              <a:pPr>
                <a:defRPr sz="3000">
                  <a:solidFill>
                    <a:srgbClr val="FFFFFF"/>
                  </a:solidFill>
                </a:defRPr>
              </a:pPr>
              <a:endParaRPr dirty="0"/>
            </a:p>
          </p:txBody>
        </p:sp>
        <p:sp>
          <p:nvSpPr>
            <p:cNvPr id="36" name="Freeform: Shape 35">
              <a:extLst>
                <a:ext uri="{FF2B5EF4-FFF2-40B4-BE49-F238E27FC236}">
                  <a16:creationId xmlns:a16="http://schemas.microsoft.com/office/drawing/2014/main" id="{147CD72E-636A-2255-DFC9-CDE12365E220}"/>
                </a:ext>
              </a:extLst>
            </p:cNvPr>
            <p:cNvSpPr/>
            <p:nvPr/>
          </p:nvSpPr>
          <p:spPr>
            <a:xfrm rot="10800000">
              <a:off x="6713250" y="4755921"/>
              <a:ext cx="915108" cy="915092"/>
            </a:xfrm>
            <a:custGeom>
              <a:avLst/>
              <a:gdLst>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445514 w 1746113"/>
                <a:gd name="connsiteY6" fmla="*/ 958525 h 1746083"/>
                <a:gd name="connsiteX7" fmla="*/ 1203974 w 1746113"/>
                <a:gd name="connsiteY7" fmla="*/ 993030 h 1746083"/>
                <a:gd name="connsiteX8" fmla="*/ 1143589 w 1746113"/>
                <a:gd name="connsiteY8" fmla="*/ 1381219 h 1746083"/>
                <a:gd name="connsiteX9" fmla="*/ 1195620 w 1746113"/>
                <a:gd name="connsiteY9" fmla="*/ 1611249 h 1746083"/>
                <a:gd name="connsiteX10" fmla="*/ 1139055 w 1746113"/>
                <a:gd name="connsiteY10" fmla="*/ 1657427 h 1746083"/>
                <a:gd name="connsiteX11" fmla="*/ 461244 w 1746113"/>
                <a:gd name="connsiteY11" fmla="*/ 1588472 h 1746083"/>
                <a:gd name="connsiteX12" fmla="*/ 157597 w 1746113"/>
                <a:gd name="connsiteY12" fmla="*/ 1284811 h 1746083"/>
                <a:gd name="connsiteX13" fmla="*/ 157597 w 1746113"/>
                <a:gd name="connsiteY13" fmla="*/ 522623 h 1746083"/>
                <a:gd name="connsiteX14" fmla="*/ 522594 w 1746113"/>
                <a:gd name="connsiteY14" fmla="*/ 157611 h 1746083"/>
                <a:gd name="connsiteX15" fmla="*/ 903732 w 1746113"/>
                <a:gd name="connsiteY15" fmla="*/ 0 h 1746083"/>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445514 w 1746113"/>
                <a:gd name="connsiteY6" fmla="*/ 958525 h 1746083"/>
                <a:gd name="connsiteX7" fmla="*/ 1203974 w 1746113"/>
                <a:gd name="connsiteY7" fmla="*/ 993030 h 1746083"/>
                <a:gd name="connsiteX8" fmla="*/ 1195620 w 1746113"/>
                <a:gd name="connsiteY8" fmla="*/ 1611249 h 1746083"/>
                <a:gd name="connsiteX9" fmla="*/ 1139055 w 1746113"/>
                <a:gd name="connsiteY9" fmla="*/ 1657427 h 1746083"/>
                <a:gd name="connsiteX10" fmla="*/ 461244 w 1746113"/>
                <a:gd name="connsiteY10" fmla="*/ 1588472 h 1746083"/>
                <a:gd name="connsiteX11" fmla="*/ 157597 w 1746113"/>
                <a:gd name="connsiteY11" fmla="*/ 1284811 h 1746083"/>
                <a:gd name="connsiteX12" fmla="*/ 157597 w 1746113"/>
                <a:gd name="connsiteY12" fmla="*/ 522623 h 1746083"/>
                <a:gd name="connsiteX13" fmla="*/ 522594 w 1746113"/>
                <a:gd name="connsiteY13" fmla="*/ 157611 h 1746083"/>
                <a:gd name="connsiteX14" fmla="*/ 903732 w 1746113"/>
                <a:gd name="connsiteY14" fmla="*/ 0 h 1746083"/>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445514 w 1746113"/>
                <a:gd name="connsiteY6" fmla="*/ 958525 h 1746083"/>
                <a:gd name="connsiteX7" fmla="*/ 1195620 w 1746113"/>
                <a:gd name="connsiteY7" fmla="*/ 1611249 h 1746083"/>
                <a:gd name="connsiteX8" fmla="*/ 1139055 w 1746113"/>
                <a:gd name="connsiteY8" fmla="*/ 1657427 h 1746083"/>
                <a:gd name="connsiteX9" fmla="*/ 461244 w 1746113"/>
                <a:gd name="connsiteY9" fmla="*/ 1588472 h 1746083"/>
                <a:gd name="connsiteX10" fmla="*/ 157597 w 1746113"/>
                <a:gd name="connsiteY10" fmla="*/ 1284811 h 1746083"/>
                <a:gd name="connsiteX11" fmla="*/ 157597 w 1746113"/>
                <a:gd name="connsiteY11" fmla="*/ 522623 h 1746083"/>
                <a:gd name="connsiteX12" fmla="*/ 522594 w 1746113"/>
                <a:gd name="connsiteY12" fmla="*/ 157611 h 1746083"/>
                <a:gd name="connsiteX13" fmla="*/ 903732 w 1746113"/>
                <a:gd name="connsiteY13" fmla="*/ 0 h 1746083"/>
                <a:gd name="connsiteX0" fmla="*/ 903732 w 1746113"/>
                <a:gd name="connsiteY0" fmla="*/ 0 h 1746083"/>
                <a:gd name="connsiteX1" fmla="*/ 1284870 w 1746113"/>
                <a:gd name="connsiteY1" fmla="*/ 157611 h 1746083"/>
                <a:gd name="connsiteX2" fmla="*/ 1588517 w 1746113"/>
                <a:gd name="connsiteY2" fmla="*/ 461273 h 1746083"/>
                <a:gd name="connsiteX3" fmla="*/ 1657466 w 1746113"/>
                <a:gd name="connsiteY3" fmla="*/ 1139027 h 1746083"/>
                <a:gd name="connsiteX4" fmla="*/ 1635617 w 1746113"/>
                <a:gd name="connsiteY4" fmla="*/ 1165782 h 1746083"/>
                <a:gd name="connsiteX5" fmla="*/ 1635295 w 1746113"/>
                <a:gd name="connsiteY5" fmla="*/ 1165559 h 1746083"/>
                <a:gd name="connsiteX6" fmla="*/ 1195620 w 1746113"/>
                <a:gd name="connsiteY6" fmla="*/ 1611249 h 1746083"/>
                <a:gd name="connsiteX7" fmla="*/ 1139055 w 1746113"/>
                <a:gd name="connsiteY7" fmla="*/ 1657427 h 1746083"/>
                <a:gd name="connsiteX8" fmla="*/ 461244 w 1746113"/>
                <a:gd name="connsiteY8" fmla="*/ 1588472 h 1746083"/>
                <a:gd name="connsiteX9" fmla="*/ 157597 w 1746113"/>
                <a:gd name="connsiteY9" fmla="*/ 1284811 h 1746083"/>
                <a:gd name="connsiteX10" fmla="*/ 157597 w 1746113"/>
                <a:gd name="connsiteY10" fmla="*/ 522623 h 1746083"/>
                <a:gd name="connsiteX11" fmla="*/ 522594 w 1746113"/>
                <a:gd name="connsiteY11" fmla="*/ 157611 h 1746083"/>
                <a:gd name="connsiteX12" fmla="*/ 903732 w 1746113"/>
                <a:gd name="connsiteY12" fmla="*/ 0 h 1746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46113" h="1746083">
                  <a:moveTo>
                    <a:pt x="903732" y="0"/>
                  </a:moveTo>
                  <a:cubicBezTo>
                    <a:pt x="1041769" y="0"/>
                    <a:pt x="1179806" y="52537"/>
                    <a:pt x="1284870" y="157611"/>
                  </a:cubicBezTo>
                  <a:lnTo>
                    <a:pt x="1588517" y="461273"/>
                  </a:lnTo>
                  <a:cubicBezTo>
                    <a:pt x="1772380" y="645153"/>
                    <a:pt x="1795363" y="929986"/>
                    <a:pt x="1657466" y="1139027"/>
                  </a:cubicBezTo>
                  <a:lnTo>
                    <a:pt x="1635617" y="1165782"/>
                  </a:lnTo>
                  <a:lnTo>
                    <a:pt x="1635295" y="1165559"/>
                  </a:lnTo>
                  <a:lnTo>
                    <a:pt x="1195620" y="1611249"/>
                  </a:lnTo>
                  <a:lnTo>
                    <a:pt x="1139055" y="1657427"/>
                  </a:lnTo>
                  <a:cubicBezTo>
                    <a:pt x="929948" y="1795337"/>
                    <a:pt x="645107" y="1772352"/>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F1EFF0"/>
            </a:solidFill>
            <a:ln w="12700">
              <a:miter lim="400000"/>
            </a:ln>
          </p:spPr>
          <p:txBody>
            <a:bodyPr wrap="square" lIns="38100" tIns="38100" rIns="38100" bIns="38100" anchor="ctr">
              <a:noAutofit/>
            </a:bodyPr>
            <a:lstStyle/>
            <a:p>
              <a:pPr>
                <a:defRPr sz="3000">
                  <a:solidFill>
                    <a:srgbClr val="FFFFFF"/>
                  </a:solidFill>
                </a:defRPr>
              </a:pPr>
              <a:endParaRPr dirty="0"/>
            </a:p>
          </p:txBody>
        </p:sp>
        <p:sp>
          <p:nvSpPr>
            <p:cNvPr id="37" name="TextBox 36">
              <a:extLst>
                <a:ext uri="{FF2B5EF4-FFF2-40B4-BE49-F238E27FC236}">
                  <a16:creationId xmlns:a16="http://schemas.microsoft.com/office/drawing/2014/main" id="{2B0E9732-B8B3-044C-6549-791DDD5CB990}"/>
                </a:ext>
              </a:extLst>
            </p:cNvPr>
            <p:cNvSpPr txBox="1"/>
            <p:nvPr/>
          </p:nvSpPr>
          <p:spPr>
            <a:xfrm>
              <a:off x="6821973" y="4557803"/>
              <a:ext cx="697628" cy="1200329"/>
            </a:xfrm>
            <a:prstGeom prst="rect">
              <a:avLst/>
            </a:prstGeom>
            <a:noFill/>
          </p:spPr>
          <p:txBody>
            <a:bodyPr wrap="none" rtlCol="0" anchor="ctr">
              <a:spAutoFit/>
            </a:bodyPr>
            <a:lstStyle/>
            <a:p>
              <a:pPr algn="ctr"/>
              <a:r>
                <a:rPr lang="fr-FR" sz="7200" b="1" dirty="0">
                  <a:solidFill>
                    <a:schemeClr val="bg2">
                      <a:lumMod val="75000"/>
                    </a:schemeClr>
                  </a:solidFill>
                </a:rPr>
                <a:t>2</a:t>
              </a:r>
            </a:p>
          </p:txBody>
        </p:sp>
        <p:sp>
          <p:nvSpPr>
            <p:cNvPr id="38" name="Shape">
              <a:extLst>
                <a:ext uri="{FF2B5EF4-FFF2-40B4-BE49-F238E27FC236}">
                  <a16:creationId xmlns:a16="http://schemas.microsoft.com/office/drawing/2014/main" id="{B459647B-934C-83CC-82A8-F03A52057416}"/>
                </a:ext>
              </a:extLst>
            </p:cNvPr>
            <p:cNvSpPr/>
            <p:nvPr/>
          </p:nvSpPr>
          <p:spPr>
            <a:xfrm>
              <a:off x="5416534" y="4813617"/>
              <a:ext cx="1178094" cy="287129"/>
            </a:xfrm>
            <a:custGeom>
              <a:avLst/>
              <a:gdLst/>
              <a:ahLst/>
              <a:cxnLst>
                <a:cxn ang="0">
                  <a:pos x="wd2" y="hd2"/>
                </a:cxn>
                <a:cxn ang="5400000">
                  <a:pos x="wd2" y="hd2"/>
                </a:cxn>
                <a:cxn ang="10800000">
                  <a:pos x="wd2" y="hd2"/>
                </a:cxn>
                <a:cxn ang="16200000">
                  <a:pos x="wd2" y="hd2"/>
                </a:cxn>
              </a:cxnLst>
              <a:rect l="0" t="0" r="r" b="b"/>
              <a:pathLst>
                <a:path w="21600" h="21600" extrusionOk="0">
                  <a:moveTo>
                    <a:pt x="20274" y="2721"/>
                  </a:moveTo>
                  <a:cubicBezTo>
                    <a:pt x="20274" y="2968"/>
                    <a:pt x="20294" y="3216"/>
                    <a:pt x="20314" y="3463"/>
                  </a:cubicBezTo>
                  <a:cubicBezTo>
                    <a:pt x="17662" y="13521"/>
                    <a:pt x="14246" y="19127"/>
                    <a:pt x="10609" y="19127"/>
                  </a:cubicBezTo>
                  <a:cubicBezTo>
                    <a:pt x="7033" y="19127"/>
                    <a:pt x="3637" y="13768"/>
                    <a:pt x="1005" y="3875"/>
                  </a:cubicBezTo>
                  <a:lnTo>
                    <a:pt x="2029" y="3875"/>
                  </a:lnTo>
                  <a:cubicBezTo>
                    <a:pt x="2190" y="3875"/>
                    <a:pt x="2311" y="3380"/>
                    <a:pt x="2311" y="2721"/>
                  </a:cubicBezTo>
                  <a:cubicBezTo>
                    <a:pt x="2311" y="2391"/>
                    <a:pt x="2270" y="2144"/>
                    <a:pt x="2230" y="1896"/>
                  </a:cubicBezTo>
                  <a:cubicBezTo>
                    <a:pt x="2190" y="1649"/>
                    <a:pt x="2110" y="1567"/>
                    <a:pt x="2029" y="1567"/>
                  </a:cubicBezTo>
                  <a:lnTo>
                    <a:pt x="281" y="1567"/>
                  </a:lnTo>
                  <a:cubicBezTo>
                    <a:pt x="121" y="1567"/>
                    <a:pt x="0" y="2061"/>
                    <a:pt x="0" y="2721"/>
                  </a:cubicBezTo>
                  <a:lnTo>
                    <a:pt x="0" y="9893"/>
                  </a:lnTo>
                  <a:cubicBezTo>
                    <a:pt x="0" y="10553"/>
                    <a:pt x="121" y="11047"/>
                    <a:pt x="281" y="11047"/>
                  </a:cubicBezTo>
                  <a:cubicBezTo>
                    <a:pt x="442" y="11047"/>
                    <a:pt x="563" y="10553"/>
                    <a:pt x="563" y="9893"/>
                  </a:cubicBezTo>
                  <a:lnTo>
                    <a:pt x="563" y="5524"/>
                  </a:lnTo>
                  <a:cubicBezTo>
                    <a:pt x="3315" y="15912"/>
                    <a:pt x="6852" y="21600"/>
                    <a:pt x="10609" y="21600"/>
                  </a:cubicBezTo>
                  <a:cubicBezTo>
                    <a:pt x="14387" y="21600"/>
                    <a:pt x="17963" y="15829"/>
                    <a:pt x="20716" y="5276"/>
                  </a:cubicBezTo>
                  <a:cubicBezTo>
                    <a:pt x="20796" y="5359"/>
                    <a:pt x="20857" y="5441"/>
                    <a:pt x="20937" y="5441"/>
                  </a:cubicBezTo>
                  <a:cubicBezTo>
                    <a:pt x="21299" y="5441"/>
                    <a:pt x="21600" y="4205"/>
                    <a:pt x="21600" y="2721"/>
                  </a:cubicBezTo>
                  <a:cubicBezTo>
                    <a:pt x="21600" y="1237"/>
                    <a:pt x="21299" y="0"/>
                    <a:pt x="20937" y="0"/>
                  </a:cubicBezTo>
                  <a:cubicBezTo>
                    <a:pt x="20575" y="0"/>
                    <a:pt x="20274" y="1237"/>
                    <a:pt x="20274" y="2721"/>
                  </a:cubicBezTo>
                  <a:close/>
                </a:path>
              </a:pathLst>
            </a:custGeom>
            <a:solidFill>
              <a:schemeClr val="bg1">
                <a:lumMod val="50000"/>
              </a:schemeClr>
            </a:solidFill>
            <a:ln w="12700">
              <a:miter lim="400000"/>
            </a:ln>
          </p:spPr>
          <p:txBody>
            <a:bodyPr lIns="38100" tIns="38100" rIns="38100" bIns="38100" anchor="ctr"/>
            <a:lstStyle/>
            <a:p>
              <a:pPr>
                <a:defRPr sz="3000">
                  <a:solidFill>
                    <a:srgbClr val="FFFFFF"/>
                  </a:solidFill>
                </a:defRPr>
              </a:pPr>
              <a:endParaRPr dirty="0"/>
            </a:p>
          </p:txBody>
        </p:sp>
      </p:grpSp>
    </p:spTree>
    <p:extLst>
      <p:ext uri="{BB962C8B-B14F-4D97-AF65-F5344CB8AC3E}">
        <p14:creationId xmlns:p14="http://schemas.microsoft.com/office/powerpoint/2010/main" val="215243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ipe(up)">
                                      <p:cBhvr>
                                        <p:cTn id="12" dur="500"/>
                                        <p:tgtEl>
                                          <p:spTgt spid="3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right)">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down)">
                                      <p:cBhvr>
                                        <p:cTn id="2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024878" y="700434"/>
            <a:ext cx="8303665" cy="943426"/>
            <a:chOff x="2024878" y="544522"/>
            <a:chExt cx="8303665" cy="943426"/>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024878" y="544522"/>
              <a:ext cx="8303665" cy="800219"/>
            </a:xfrm>
            <a:prstGeom prst="rect">
              <a:avLst/>
            </a:prstGeom>
            <a:noFill/>
          </p:spPr>
          <p:txBody>
            <a:bodyPr wrap="square">
              <a:spAutoFit/>
            </a:bodyPr>
            <a:lstStyle/>
            <a:p>
              <a:pPr algn="ctr" rtl="1">
                <a:lnSpc>
                  <a:spcPct val="115000"/>
                </a:lnSpc>
                <a:spcAft>
                  <a:spcPts val="80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التحديات التنظيمية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5" name="Group 14">
            <a:extLst>
              <a:ext uri="{FF2B5EF4-FFF2-40B4-BE49-F238E27FC236}">
                <a16:creationId xmlns:a16="http://schemas.microsoft.com/office/drawing/2014/main" id="{1431120E-9C49-F6AD-16BC-8CFB3B0B5FFD}"/>
              </a:ext>
            </a:extLst>
          </p:cNvPr>
          <p:cNvGrpSpPr/>
          <p:nvPr/>
        </p:nvGrpSpPr>
        <p:grpSpPr>
          <a:xfrm>
            <a:off x="6318359" y="2312760"/>
            <a:ext cx="4620473" cy="947448"/>
            <a:chOff x="3785763" y="2122462"/>
            <a:chExt cx="4620473" cy="947448"/>
          </a:xfrm>
        </p:grpSpPr>
        <p:grpSp>
          <p:nvGrpSpPr>
            <p:cNvPr id="39" name="Group 38">
              <a:extLst>
                <a:ext uri="{FF2B5EF4-FFF2-40B4-BE49-F238E27FC236}">
                  <a16:creationId xmlns:a16="http://schemas.microsoft.com/office/drawing/2014/main" id="{C8A07F05-8504-9E53-B100-A89572C187E7}"/>
                </a:ext>
              </a:extLst>
            </p:cNvPr>
            <p:cNvGrpSpPr/>
            <p:nvPr/>
          </p:nvGrpSpPr>
          <p:grpSpPr>
            <a:xfrm flipH="1">
              <a:off x="3785763" y="2122462"/>
              <a:ext cx="4620473" cy="947448"/>
              <a:chOff x="3331026" y="833436"/>
              <a:chExt cx="5138180" cy="1053606"/>
            </a:xfrm>
            <a:solidFill>
              <a:srgbClr val="D2D2D2"/>
            </a:solidFill>
          </p:grpSpPr>
          <p:sp>
            <p:nvSpPr>
              <p:cNvPr id="42" name="Freeform: Shape 41">
                <a:extLst>
                  <a:ext uri="{FF2B5EF4-FFF2-40B4-BE49-F238E27FC236}">
                    <a16:creationId xmlns:a16="http://schemas.microsoft.com/office/drawing/2014/main" id="{B006662A-7A1A-930A-F9CC-3D4F3A8091D6}"/>
                  </a:ext>
                </a:extLst>
              </p:cNvPr>
              <p:cNvSpPr/>
              <p:nvPr/>
            </p:nvSpPr>
            <p:spPr>
              <a:xfrm>
                <a:off x="3331026" y="833436"/>
                <a:ext cx="1053606" cy="1053606"/>
              </a:xfrm>
              <a:custGeom>
                <a:avLst/>
                <a:gdLst>
                  <a:gd name="connsiteX0" fmla="*/ 526803 w 1053606"/>
                  <a:gd name="connsiteY0" fmla="*/ 0 h 1053606"/>
                  <a:gd name="connsiteX1" fmla="*/ 0 w 1053606"/>
                  <a:gd name="connsiteY1" fmla="*/ 526803 h 1053606"/>
                  <a:gd name="connsiteX2" fmla="*/ 526803 w 1053606"/>
                  <a:gd name="connsiteY2" fmla="*/ 1053607 h 1053606"/>
                  <a:gd name="connsiteX3" fmla="*/ 1053607 w 1053606"/>
                  <a:gd name="connsiteY3" fmla="*/ 526803 h 1053606"/>
                  <a:gd name="connsiteX4" fmla="*/ 526803 w 1053606"/>
                  <a:gd name="connsiteY4" fmla="*/ 0 h 1053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3606" h="1053606">
                    <a:moveTo>
                      <a:pt x="526803" y="0"/>
                    </a:moveTo>
                    <a:cubicBezTo>
                      <a:pt x="235921" y="0"/>
                      <a:pt x="0" y="235921"/>
                      <a:pt x="0" y="526803"/>
                    </a:cubicBezTo>
                    <a:cubicBezTo>
                      <a:pt x="0" y="817686"/>
                      <a:pt x="235921" y="1053607"/>
                      <a:pt x="526803" y="1053607"/>
                    </a:cubicBezTo>
                    <a:cubicBezTo>
                      <a:pt x="817686" y="1053607"/>
                      <a:pt x="1053607" y="817686"/>
                      <a:pt x="1053607" y="526803"/>
                    </a:cubicBezTo>
                    <a:cubicBezTo>
                      <a:pt x="1053607" y="235921"/>
                      <a:pt x="817686" y="0"/>
                      <a:pt x="526803" y="0"/>
                    </a:cubicBezTo>
                    <a:close/>
                  </a:path>
                </a:pathLst>
              </a:custGeom>
              <a:grpFill/>
              <a:ln w="32087" cap="flat">
                <a:noFill/>
                <a:prstDash val="solid"/>
                <a:miter/>
              </a:ln>
            </p:spPr>
            <p:txBody>
              <a:bodyPr rtlCol="0" anchor="ctr"/>
              <a:lstStyle/>
              <a:p>
                <a:endParaRPr lang="en-US" dirty="0"/>
              </a:p>
            </p:txBody>
          </p:sp>
          <p:sp>
            <p:nvSpPr>
              <p:cNvPr id="43" name="Freeform: Shape 42">
                <a:extLst>
                  <a:ext uri="{FF2B5EF4-FFF2-40B4-BE49-F238E27FC236}">
                    <a16:creationId xmlns:a16="http://schemas.microsoft.com/office/drawing/2014/main" id="{AF6FAEDB-46B9-670A-5590-722F57DC60B5}"/>
                  </a:ext>
                </a:extLst>
              </p:cNvPr>
              <p:cNvSpPr/>
              <p:nvPr/>
            </p:nvSpPr>
            <p:spPr>
              <a:xfrm>
                <a:off x="4625695" y="930825"/>
                <a:ext cx="3843511" cy="858184"/>
              </a:xfrm>
              <a:custGeom>
                <a:avLst/>
                <a:gdLst>
                  <a:gd name="connsiteX0" fmla="*/ 429093 w 3843511"/>
                  <a:gd name="connsiteY0" fmla="*/ 0 h 858184"/>
                  <a:gd name="connsiteX1" fmla="*/ 3414419 w 3843511"/>
                  <a:gd name="connsiteY1" fmla="*/ 0 h 858184"/>
                  <a:gd name="connsiteX2" fmla="*/ 3843511 w 3843511"/>
                  <a:gd name="connsiteY2" fmla="*/ 429092 h 858184"/>
                  <a:gd name="connsiteX3" fmla="*/ 3843511 w 3843511"/>
                  <a:gd name="connsiteY3" fmla="*/ 429092 h 858184"/>
                  <a:gd name="connsiteX4" fmla="*/ 3414419 w 3843511"/>
                  <a:gd name="connsiteY4" fmla="*/ 858185 h 858184"/>
                  <a:gd name="connsiteX5" fmla="*/ 429093 w 3843511"/>
                  <a:gd name="connsiteY5" fmla="*/ 858185 h 858184"/>
                  <a:gd name="connsiteX6" fmla="*/ 0 w 3843511"/>
                  <a:gd name="connsiteY6" fmla="*/ 429092 h 858184"/>
                  <a:gd name="connsiteX7" fmla="*/ 0 w 3843511"/>
                  <a:gd name="connsiteY7" fmla="*/ 429092 h 858184"/>
                  <a:gd name="connsiteX8" fmla="*/ 429093 w 3843511"/>
                  <a:gd name="connsiteY8" fmla="*/ 0 h 85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3511" h="858184">
                    <a:moveTo>
                      <a:pt x="429093" y="0"/>
                    </a:moveTo>
                    <a:lnTo>
                      <a:pt x="3414419" y="0"/>
                    </a:lnTo>
                    <a:cubicBezTo>
                      <a:pt x="3651304" y="0"/>
                      <a:pt x="3843511" y="192208"/>
                      <a:pt x="3843511" y="429092"/>
                    </a:cubicBezTo>
                    <a:lnTo>
                      <a:pt x="3843511" y="429092"/>
                    </a:lnTo>
                    <a:cubicBezTo>
                      <a:pt x="3843511" y="665977"/>
                      <a:pt x="3651304" y="858185"/>
                      <a:pt x="3414419" y="858185"/>
                    </a:cubicBezTo>
                    <a:lnTo>
                      <a:pt x="429093" y="858185"/>
                    </a:lnTo>
                    <a:cubicBezTo>
                      <a:pt x="192208" y="858185"/>
                      <a:pt x="0" y="665977"/>
                      <a:pt x="0" y="429092"/>
                    </a:cubicBezTo>
                    <a:lnTo>
                      <a:pt x="0" y="429092"/>
                    </a:lnTo>
                    <a:cubicBezTo>
                      <a:pt x="0" y="192208"/>
                      <a:pt x="192208" y="0"/>
                      <a:pt x="429093" y="0"/>
                    </a:cubicBezTo>
                    <a:close/>
                  </a:path>
                </a:pathLst>
              </a:custGeom>
              <a:grpFill/>
              <a:ln w="32087" cap="flat">
                <a:noFill/>
                <a:prstDash val="solid"/>
                <a:miter/>
              </a:ln>
            </p:spPr>
            <p:txBody>
              <a:bodyPr rtlCol="0" anchor="ctr"/>
              <a:lstStyle/>
              <a:p>
                <a:endParaRPr lang="en-US" dirty="0"/>
              </a:p>
            </p:txBody>
          </p:sp>
        </p:grpSp>
        <p:sp>
          <p:nvSpPr>
            <p:cNvPr id="40" name="Google Shape;3787;p79">
              <a:extLst>
                <a:ext uri="{FF2B5EF4-FFF2-40B4-BE49-F238E27FC236}">
                  <a16:creationId xmlns:a16="http://schemas.microsoft.com/office/drawing/2014/main" id="{EF48F689-7452-81FE-1E33-E33301A74E8D}"/>
                </a:ext>
              </a:extLst>
            </p:cNvPr>
            <p:cNvSpPr txBox="1">
              <a:spLocks noChangeArrowheads="1"/>
            </p:cNvSpPr>
            <p:nvPr/>
          </p:nvSpPr>
          <p:spPr bwMode="auto">
            <a:xfrm flipH="1">
              <a:off x="7596230" y="2304422"/>
              <a:ext cx="667476" cy="665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746F6D"/>
                </a:buClr>
                <a:buSzPts val="5600"/>
                <a:buFont typeface="Montserrat" panose="02000505000000020004" pitchFamily="2" charset="0"/>
                <a:buNone/>
              </a:pPr>
              <a:r>
                <a:rPr lang="en-US" altLang="en-US" sz="3200" b="1" dirty="0">
                  <a:solidFill>
                    <a:srgbClr val="746F6D"/>
                  </a:solidFill>
                  <a:latin typeface="Cairo" pitchFamily="2" charset="-78"/>
                  <a:cs typeface="Cairo" pitchFamily="2" charset="-78"/>
                  <a:sym typeface="Montserrat" panose="02000505000000020004" pitchFamily="2" charset="0"/>
                </a:rPr>
                <a:t>01</a:t>
              </a:r>
              <a:endParaRPr lang="en-US" altLang="en-US" sz="3200" dirty="0">
                <a:latin typeface="Cairo" pitchFamily="2" charset="-78"/>
                <a:cs typeface="Cairo" pitchFamily="2" charset="-78"/>
              </a:endParaRPr>
            </a:p>
          </p:txBody>
        </p:sp>
        <p:sp>
          <p:nvSpPr>
            <p:cNvPr id="41" name="TextBox 40">
              <a:extLst>
                <a:ext uri="{FF2B5EF4-FFF2-40B4-BE49-F238E27FC236}">
                  <a16:creationId xmlns:a16="http://schemas.microsoft.com/office/drawing/2014/main" id="{DA1DB8A8-1F7F-835F-5A25-46B0DA9C6049}"/>
                </a:ext>
              </a:extLst>
            </p:cNvPr>
            <p:cNvSpPr txBox="1"/>
            <p:nvPr/>
          </p:nvSpPr>
          <p:spPr>
            <a:xfrm>
              <a:off x="4259488" y="2397090"/>
              <a:ext cx="2503714" cy="400494"/>
            </a:xfrm>
            <a:prstGeom prst="rect">
              <a:avLst/>
            </a:prstGeom>
            <a:noFill/>
          </p:spPr>
          <p:txBody>
            <a:bodyPr wrap="square">
              <a:spAutoFit/>
            </a:bodyPr>
            <a:lstStyle/>
            <a:p>
              <a:pPr algn="ctr">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غياب الأطر القانونية المنظمة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4" name="Group 43">
            <a:extLst>
              <a:ext uri="{FF2B5EF4-FFF2-40B4-BE49-F238E27FC236}">
                <a16:creationId xmlns:a16="http://schemas.microsoft.com/office/drawing/2014/main" id="{4107DB21-12C1-A45D-E2DA-6782D6F2F9D2}"/>
              </a:ext>
            </a:extLst>
          </p:cNvPr>
          <p:cNvGrpSpPr/>
          <p:nvPr/>
        </p:nvGrpSpPr>
        <p:grpSpPr>
          <a:xfrm>
            <a:off x="6318359" y="3597792"/>
            <a:ext cx="4620473" cy="947448"/>
            <a:chOff x="3785764" y="3381649"/>
            <a:chExt cx="4620473" cy="947448"/>
          </a:xfrm>
        </p:grpSpPr>
        <p:grpSp>
          <p:nvGrpSpPr>
            <p:cNvPr id="45" name="Group 44">
              <a:extLst>
                <a:ext uri="{FF2B5EF4-FFF2-40B4-BE49-F238E27FC236}">
                  <a16:creationId xmlns:a16="http://schemas.microsoft.com/office/drawing/2014/main" id="{7B19707B-A9F5-34A1-706F-A732FF3C5239}"/>
                </a:ext>
              </a:extLst>
            </p:cNvPr>
            <p:cNvGrpSpPr/>
            <p:nvPr/>
          </p:nvGrpSpPr>
          <p:grpSpPr>
            <a:xfrm>
              <a:off x="3785764" y="3381649"/>
              <a:ext cx="4620473" cy="947448"/>
              <a:chOff x="3331026" y="833436"/>
              <a:chExt cx="5138180" cy="1053606"/>
            </a:xfrm>
            <a:solidFill>
              <a:srgbClr val="50A3A7"/>
            </a:solidFill>
          </p:grpSpPr>
          <p:sp>
            <p:nvSpPr>
              <p:cNvPr id="48" name="Freeform: Shape 47">
                <a:extLst>
                  <a:ext uri="{FF2B5EF4-FFF2-40B4-BE49-F238E27FC236}">
                    <a16:creationId xmlns:a16="http://schemas.microsoft.com/office/drawing/2014/main" id="{56243821-0868-54A8-E058-29563B05E620}"/>
                  </a:ext>
                </a:extLst>
              </p:cNvPr>
              <p:cNvSpPr/>
              <p:nvPr/>
            </p:nvSpPr>
            <p:spPr>
              <a:xfrm>
                <a:off x="3331026" y="833436"/>
                <a:ext cx="1053606" cy="1053606"/>
              </a:xfrm>
              <a:custGeom>
                <a:avLst/>
                <a:gdLst>
                  <a:gd name="connsiteX0" fmla="*/ 526803 w 1053606"/>
                  <a:gd name="connsiteY0" fmla="*/ 0 h 1053606"/>
                  <a:gd name="connsiteX1" fmla="*/ 0 w 1053606"/>
                  <a:gd name="connsiteY1" fmla="*/ 526803 h 1053606"/>
                  <a:gd name="connsiteX2" fmla="*/ 526803 w 1053606"/>
                  <a:gd name="connsiteY2" fmla="*/ 1053607 h 1053606"/>
                  <a:gd name="connsiteX3" fmla="*/ 1053607 w 1053606"/>
                  <a:gd name="connsiteY3" fmla="*/ 526803 h 1053606"/>
                  <a:gd name="connsiteX4" fmla="*/ 526803 w 1053606"/>
                  <a:gd name="connsiteY4" fmla="*/ 0 h 1053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3606" h="1053606">
                    <a:moveTo>
                      <a:pt x="526803" y="0"/>
                    </a:moveTo>
                    <a:cubicBezTo>
                      <a:pt x="235921" y="0"/>
                      <a:pt x="0" y="235921"/>
                      <a:pt x="0" y="526803"/>
                    </a:cubicBezTo>
                    <a:cubicBezTo>
                      <a:pt x="0" y="817686"/>
                      <a:pt x="235921" y="1053607"/>
                      <a:pt x="526803" y="1053607"/>
                    </a:cubicBezTo>
                    <a:cubicBezTo>
                      <a:pt x="817686" y="1053607"/>
                      <a:pt x="1053607" y="817686"/>
                      <a:pt x="1053607" y="526803"/>
                    </a:cubicBezTo>
                    <a:cubicBezTo>
                      <a:pt x="1053607" y="235921"/>
                      <a:pt x="817686" y="0"/>
                      <a:pt x="526803" y="0"/>
                    </a:cubicBezTo>
                    <a:close/>
                  </a:path>
                </a:pathLst>
              </a:custGeom>
              <a:grpFill/>
              <a:ln w="32087" cap="flat">
                <a:noFill/>
                <a:prstDash val="solid"/>
                <a:miter/>
              </a:ln>
            </p:spPr>
            <p:txBody>
              <a:bodyPr rtlCol="0" anchor="ctr"/>
              <a:lstStyle/>
              <a:p>
                <a:endParaRPr lang="en-US" dirty="0"/>
              </a:p>
            </p:txBody>
          </p:sp>
          <p:sp>
            <p:nvSpPr>
              <p:cNvPr id="49" name="Freeform: Shape 48">
                <a:extLst>
                  <a:ext uri="{FF2B5EF4-FFF2-40B4-BE49-F238E27FC236}">
                    <a16:creationId xmlns:a16="http://schemas.microsoft.com/office/drawing/2014/main" id="{9B58F1E4-D963-97D2-F731-650912358B3B}"/>
                  </a:ext>
                </a:extLst>
              </p:cNvPr>
              <p:cNvSpPr/>
              <p:nvPr/>
            </p:nvSpPr>
            <p:spPr>
              <a:xfrm>
                <a:off x="4625695" y="930825"/>
                <a:ext cx="3843511" cy="858184"/>
              </a:xfrm>
              <a:custGeom>
                <a:avLst/>
                <a:gdLst>
                  <a:gd name="connsiteX0" fmla="*/ 429093 w 3843511"/>
                  <a:gd name="connsiteY0" fmla="*/ 0 h 858184"/>
                  <a:gd name="connsiteX1" fmla="*/ 3414419 w 3843511"/>
                  <a:gd name="connsiteY1" fmla="*/ 0 h 858184"/>
                  <a:gd name="connsiteX2" fmla="*/ 3843511 w 3843511"/>
                  <a:gd name="connsiteY2" fmla="*/ 429092 h 858184"/>
                  <a:gd name="connsiteX3" fmla="*/ 3843511 w 3843511"/>
                  <a:gd name="connsiteY3" fmla="*/ 429092 h 858184"/>
                  <a:gd name="connsiteX4" fmla="*/ 3414419 w 3843511"/>
                  <a:gd name="connsiteY4" fmla="*/ 858185 h 858184"/>
                  <a:gd name="connsiteX5" fmla="*/ 429093 w 3843511"/>
                  <a:gd name="connsiteY5" fmla="*/ 858185 h 858184"/>
                  <a:gd name="connsiteX6" fmla="*/ 0 w 3843511"/>
                  <a:gd name="connsiteY6" fmla="*/ 429092 h 858184"/>
                  <a:gd name="connsiteX7" fmla="*/ 0 w 3843511"/>
                  <a:gd name="connsiteY7" fmla="*/ 429092 h 858184"/>
                  <a:gd name="connsiteX8" fmla="*/ 429093 w 3843511"/>
                  <a:gd name="connsiteY8" fmla="*/ 0 h 85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3511" h="858184">
                    <a:moveTo>
                      <a:pt x="429093" y="0"/>
                    </a:moveTo>
                    <a:lnTo>
                      <a:pt x="3414419" y="0"/>
                    </a:lnTo>
                    <a:cubicBezTo>
                      <a:pt x="3651304" y="0"/>
                      <a:pt x="3843511" y="192208"/>
                      <a:pt x="3843511" y="429092"/>
                    </a:cubicBezTo>
                    <a:lnTo>
                      <a:pt x="3843511" y="429092"/>
                    </a:lnTo>
                    <a:cubicBezTo>
                      <a:pt x="3843511" y="665977"/>
                      <a:pt x="3651304" y="858185"/>
                      <a:pt x="3414419" y="858185"/>
                    </a:cubicBezTo>
                    <a:lnTo>
                      <a:pt x="429093" y="858185"/>
                    </a:lnTo>
                    <a:cubicBezTo>
                      <a:pt x="192208" y="858185"/>
                      <a:pt x="0" y="665977"/>
                      <a:pt x="0" y="429092"/>
                    </a:cubicBezTo>
                    <a:lnTo>
                      <a:pt x="0" y="429092"/>
                    </a:lnTo>
                    <a:cubicBezTo>
                      <a:pt x="0" y="192208"/>
                      <a:pt x="192208" y="0"/>
                      <a:pt x="429093" y="0"/>
                    </a:cubicBezTo>
                    <a:close/>
                  </a:path>
                </a:pathLst>
              </a:custGeom>
              <a:grpFill/>
              <a:ln w="32087" cap="flat">
                <a:noFill/>
                <a:prstDash val="solid"/>
                <a:miter/>
              </a:ln>
            </p:spPr>
            <p:txBody>
              <a:bodyPr rtlCol="0" anchor="ctr"/>
              <a:lstStyle/>
              <a:p>
                <a:endParaRPr lang="en-US" dirty="0"/>
              </a:p>
            </p:txBody>
          </p:sp>
        </p:grpSp>
        <p:sp>
          <p:nvSpPr>
            <p:cNvPr id="46" name="Google Shape;3787;p79">
              <a:extLst>
                <a:ext uri="{FF2B5EF4-FFF2-40B4-BE49-F238E27FC236}">
                  <a16:creationId xmlns:a16="http://schemas.microsoft.com/office/drawing/2014/main" id="{5F9C736B-65A0-AC6D-8E04-2AEE515F3F1D}"/>
                </a:ext>
              </a:extLst>
            </p:cNvPr>
            <p:cNvSpPr txBox="1">
              <a:spLocks noChangeArrowheads="1"/>
            </p:cNvSpPr>
            <p:nvPr/>
          </p:nvSpPr>
          <p:spPr bwMode="auto">
            <a:xfrm flipH="1">
              <a:off x="3904374" y="3580090"/>
              <a:ext cx="667476" cy="665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746F6D"/>
                </a:buClr>
                <a:buSzPts val="5600"/>
                <a:buFont typeface="Montserrat" panose="02000505000000020004" pitchFamily="2" charset="0"/>
                <a:buNone/>
              </a:pPr>
              <a:r>
                <a:rPr lang="en-US" altLang="en-US" sz="3200" b="1" dirty="0">
                  <a:solidFill>
                    <a:schemeClr val="bg1"/>
                  </a:solidFill>
                  <a:latin typeface="Cairo" pitchFamily="2" charset="-78"/>
                  <a:cs typeface="Cairo" pitchFamily="2" charset="-78"/>
                  <a:sym typeface="Montserrat" panose="02000505000000020004" pitchFamily="2" charset="0"/>
                </a:rPr>
                <a:t>02</a:t>
              </a:r>
              <a:endParaRPr lang="en-US" altLang="en-US" sz="3200" dirty="0">
                <a:solidFill>
                  <a:schemeClr val="bg1"/>
                </a:solidFill>
                <a:latin typeface="Cairo" pitchFamily="2" charset="-78"/>
                <a:cs typeface="Cairo" pitchFamily="2" charset="-78"/>
              </a:endParaRPr>
            </a:p>
          </p:txBody>
        </p:sp>
        <p:sp>
          <p:nvSpPr>
            <p:cNvPr id="47" name="TextBox 46">
              <a:extLst>
                <a:ext uri="{FF2B5EF4-FFF2-40B4-BE49-F238E27FC236}">
                  <a16:creationId xmlns:a16="http://schemas.microsoft.com/office/drawing/2014/main" id="{E1CE30DA-6F78-5C48-E022-7425BF859CC2}"/>
                </a:ext>
              </a:extLst>
            </p:cNvPr>
            <p:cNvSpPr txBox="1"/>
            <p:nvPr/>
          </p:nvSpPr>
          <p:spPr>
            <a:xfrm>
              <a:off x="5428798" y="3663982"/>
              <a:ext cx="2503714" cy="400494"/>
            </a:xfrm>
            <a:prstGeom prst="rect">
              <a:avLst/>
            </a:prstGeom>
            <a:noFill/>
          </p:spPr>
          <p:txBody>
            <a:bodyPr wrap="square">
              <a:spAutoFit/>
            </a:bodyPr>
            <a:lstStyle/>
            <a:p>
              <a:pPr algn="ctr">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التنسيق بين القطاعات المختلفة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50" name="Group 49">
            <a:extLst>
              <a:ext uri="{FF2B5EF4-FFF2-40B4-BE49-F238E27FC236}">
                <a16:creationId xmlns:a16="http://schemas.microsoft.com/office/drawing/2014/main" id="{90BEBEFE-CB04-0C2D-DDB6-7E20854BBC94}"/>
              </a:ext>
            </a:extLst>
          </p:cNvPr>
          <p:cNvGrpSpPr/>
          <p:nvPr/>
        </p:nvGrpSpPr>
        <p:grpSpPr>
          <a:xfrm>
            <a:off x="1253169" y="3559268"/>
            <a:ext cx="4620473" cy="947448"/>
            <a:chOff x="3785763" y="4640836"/>
            <a:chExt cx="4620473" cy="947448"/>
          </a:xfrm>
        </p:grpSpPr>
        <p:grpSp>
          <p:nvGrpSpPr>
            <p:cNvPr id="51" name="Group 50">
              <a:extLst>
                <a:ext uri="{FF2B5EF4-FFF2-40B4-BE49-F238E27FC236}">
                  <a16:creationId xmlns:a16="http://schemas.microsoft.com/office/drawing/2014/main" id="{8C7ECC23-47E1-E271-AA96-7A4166D50FD6}"/>
                </a:ext>
              </a:extLst>
            </p:cNvPr>
            <p:cNvGrpSpPr/>
            <p:nvPr/>
          </p:nvGrpSpPr>
          <p:grpSpPr>
            <a:xfrm flipH="1">
              <a:off x="3785763" y="4640836"/>
              <a:ext cx="4620473" cy="947448"/>
              <a:chOff x="3331026" y="833436"/>
              <a:chExt cx="5138180" cy="1053606"/>
            </a:xfrm>
            <a:solidFill>
              <a:srgbClr val="FFC000"/>
            </a:solidFill>
          </p:grpSpPr>
          <p:sp>
            <p:nvSpPr>
              <p:cNvPr id="54" name="Freeform: Shape 53">
                <a:extLst>
                  <a:ext uri="{FF2B5EF4-FFF2-40B4-BE49-F238E27FC236}">
                    <a16:creationId xmlns:a16="http://schemas.microsoft.com/office/drawing/2014/main" id="{035B351C-4B0D-6E6D-C3E5-26A3679AEEF7}"/>
                  </a:ext>
                </a:extLst>
              </p:cNvPr>
              <p:cNvSpPr/>
              <p:nvPr/>
            </p:nvSpPr>
            <p:spPr>
              <a:xfrm>
                <a:off x="3331026" y="833436"/>
                <a:ext cx="1053606" cy="1053606"/>
              </a:xfrm>
              <a:custGeom>
                <a:avLst/>
                <a:gdLst>
                  <a:gd name="connsiteX0" fmla="*/ 526803 w 1053606"/>
                  <a:gd name="connsiteY0" fmla="*/ 0 h 1053606"/>
                  <a:gd name="connsiteX1" fmla="*/ 0 w 1053606"/>
                  <a:gd name="connsiteY1" fmla="*/ 526803 h 1053606"/>
                  <a:gd name="connsiteX2" fmla="*/ 526803 w 1053606"/>
                  <a:gd name="connsiteY2" fmla="*/ 1053607 h 1053606"/>
                  <a:gd name="connsiteX3" fmla="*/ 1053607 w 1053606"/>
                  <a:gd name="connsiteY3" fmla="*/ 526803 h 1053606"/>
                  <a:gd name="connsiteX4" fmla="*/ 526803 w 1053606"/>
                  <a:gd name="connsiteY4" fmla="*/ 0 h 1053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3606" h="1053606">
                    <a:moveTo>
                      <a:pt x="526803" y="0"/>
                    </a:moveTo>
                    <a:cubicBezTo>
                      <a:pt x="235921" y="0"/>
                      <a:pt x="0" y="235921"/>
                      <a:pt x="0" y="526803"/>
                    </a:cubicBezTo>
                    <a:cubicBezTo>
                      <a:pt x="0" y="817686"/>
                      <a:pt x="235921" y="1053607"/>
                      <a:pt x="526803" y="1053607"/>
                    </a:cubicBezTo>
                    <a:cubicBezTo>
                      <a:pt x="817686" y="1053607"/>
                      <a:pt x="1053607" y="817686"/>
                      <a:pt x="1053607" y="526803"/>
                    </a:cubicBezTo>
                    <a:cubicBezTo>
                      <a:pt x="1053607" y="235921"/>
                      <a:pt x="817686" y="0"/>
                      <a:pt x="526803" y="0"/>
                    </a:cubicBezTo>
                    <a:close/>
                  </a:path>
                </a:pathLst>
              </a:custGeom>
              <a:solidFill>
                <a:srgbClr val="FFD966"/>
              </a:solidFill>
              <a:ln w="32087" cap="flat">
                <a:noFill/>
                <a:prstDash val="solid"/>
                <a:miter/>
              </a:ln>
            </p:spPr>
            <p:txBody>
              <a:bodyPr rtlCol="0" anchor="ctr"/>
              <a:lstStyle/>
              <a:p>
                <a:endParaRPr lang="en-US" dirty="0"/>
              </a:p>
            </p:txBody>
          </p:sp>
          <p:sp>
            <p:nvSpPr>
              <p:cNvPr id="55" name="Freeform: Shape 54">
                <a:extLst>
                  <a:ext uri="{FF2B5EF4-FFF2-40B4-BE49-F238E27FC236}">
                    <a16:creationId xmlns:a16="http://schemas.microsoft.com/office/drawing/2014/main" id="{AF4E05B6-838E-CFCC-32A4-8EF5ADE5162C}"/>
                  </a:ext>
                </a:extLst>
              </p:cNvPr>
              <p:cNvSpPr/>
              <p:nvPr/>
            </p:nvSpPr>
            <p:spPr>
              <a:xfrm>
                <a:off x="4625695" y="930825"/>
                <a:ext cx="3843511" cy="858184"/>
              </a:xfrm>
              <a:custGeom>
                <a:avLst/>
                <a:gdLst>
                  <a:gd name="connsiteX0" fmla="*/ 429093 w 3843511"/>
                  <a:gd name="connsiteY0" fmla="*/ 0 h 858184"/>
                  <a:gd name="connsiteX1" fmla="*/ 3414419 w 3843511"/>
                  <a:gd name="connsiteY1" fmla="*/ 0 h 858184"/>
                  <a:gd name="connsiteX2" fmla="*/ 3843511 w 3843511"/>
                  <a:gd name="connsiteY2" fmla="*/ 429092 h 858184"/>
                  <a:gd name="connsiteX3" fmla="*/ 3843511 w 3843511"/>
                  <a:gd name="connsiteY3" fmla="*/ 429092 h 858184"/>
                  <a:gd name="connsiteX4" fmla="*/ 3414419 w 3843511"/>
                  <a:gd name="connsiteY4" fmla="*/ 858185 h 858184"/>
                  <a:gd name="connsiteX5" fmla="*/ 429093 w 3843511"/>
                  <a:gd name="connsiteY5" fmla="*/ 858185 h 858184"/>
                  <a:gd name="connsiteX6" fmla="*/ 0 w 3843511"/>
                  <a:gd name="connsiteY6" fmla="*/ 429092 h 858184"/>
                  <a:gd name="connsiteX7" fmla="*/ 0 w 3843511"/>
                  <a:gd name="connsiteY7" fmla="*/ 429092 h 858184"/>
                  <a:gd name="connsiteX8" fmla="*/ 429093 w 3843511"/>
                  <a:gd name="connsiteY8" fmla="*/ 0 h 85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3511" h="858184">
                    <a:moveTo>
                      <a:pt x="429093" y="0"/>
                    </a:moveTo>
                    <a:lnTo>
                      <a:pt x="3414419" y="0"/>
                    </a:lnTo>
                    <a:cubicBezTo>
                      <a:pt x="3651304" y="0"/>
                      <a:pt x="3843511" y="192208"/>
                      <a:pt x="3843511" y="429092"/>
                    </a:cubicBezTo>
                    <a:lnTo>
                      <a:pt x="3843511" y="429092"/>
                    </a:lnTo>
                    <a:cubicBezTo>
                      <a:pt x="3843511" y="665977"/>
                      <a:pt x="3651304" y="858185"/>
                      <a:pt x="3414419" y="858185"/>
                    </a:cubicBezTo>
                    <a:lnTo>
                      <a:pt x="429093" y="858185"/>
                    </a:lnTo>
                    <a:cubicBezTo>
                      <a:pt x="192208" y="858185"/>
                      <a:pt x="0" y="665977"/>
                      <a:pt x="0" y="429092"/>
                    </a:cubicBezTo>
                    <a:lnTo>
                      <a:pt x="0" y="429092"/>
                    </a:lnTo>
                    <a:cubicBezTo>
                      <a:pt x="0" y="192208"/>
                      <a:pt x="192208" y="0"/>
                      <a:pt x="429093" y="0"/>
                    </a:cubicBezTo>
                    <a:close/>
                  </a:path>
                </a:pathLst>
              </a:custGeom>
              <a:solidFill>
                <a:srgbClr val="FFD966"/>
              </a:solidFill>
              <a:ln w="32087" cap="flat">
                <a:noFill/>
                <a:prstDash val="solid"/>
                <a:miter/>
              </a:ln>
            </p:spPr>
            <p:txBody>
              <a:bodyPr rtlCol="0" anchor="ctr"/>
              <a:lstStyle/>
              <a:p>
                <a:endParaRPr lang="en-US" dirty="0"/>
              </a:p>
            </p:txBody>
          </p:sp>
        </p:grpSp>
        <p:sp>
          <p:nvSpPr>
            <p:cNvPr id="52" name="Google Shape;3787;p79">
              <a:extLst>
                <a:ext uri="{FF2B5EF4-FFF2-40B4-BE49-F238E27FC236}">
                  <a16:creationId xmlns:a16="http://schemas.microsoft.com/office/drawing/2014/main" id="{8E261481-E266-48F5-8061-F8523738DE8F}"/>
                </a:ext>
              </a:extLst>
            </p:cNvPr>
            <p:cNvSpPr txBox="1">
              <a:spLocks noChangeArrowheads="1"/>
            </p:cNvSpPr>
            <p:nvPr/>
          </p:nvSpPr>
          <p:spPr bwMode="auto">
            <a:xfrm flipH="1">
              <a:off x="7596230" y="4889889"/>
              <a:ext cx="667476" cy="665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746F6D"/>
                </a:buClr>
                <a:buSzPts val="5600"/>
                <a:buFont typeface="Montserrat" panose="02000505000000020004" pitchFamily="2" charset="0"/>
                <a:buNone/>
              </a:pPr>
              <a:r>
                <a:rPr lang="en-US" altLang="en-US" sz="3200" b="1" dirty="0">
                  <a:solidFill>
                    <a:srgbClr val="746F6D"/>
                  </a:solidFill>
                  <a:latin typeface="Cairo" pitchFamily="2" charset="-78"/>
                  <a:cs typeface="Cairo" pitchFamily="2" charset="-78"/>
                  <a:sym typeface="Montserrat" panose="02000505000000020004" pitchFamily="2" charset="0"/>
                </a:rPr>
                <a:t>03</a:t>
              </a:r>
              <a:endParaRPr lang="en-US" altLang="en-US" sz="3200" dirty="0">
                <a:latin typeface="Cairo" pitchFamily="2" charset="-78"/>
                <a:cs typeface="Cairo" pitchFamily="2" charset="-78"/>
              </a:endParaRPr>
            </a:p>
          </p:txBody>
        </p:sp>
        <p:sp>
          <p:nvSpPr>
            <p:cNvPr id="53" name="TextBox 52">
              <a:extLst>
                <a:ext uri="{FF2B5EF4-FFF2-40B4-BE49-F238E27FC236}">
                  <a16:creationId xmlns:a16="http://schemas.microsoft.com/office/drawing/2014/main" id="{BDE7C81B-E8F1-5D2A-3298-10E9A73E32E0}"/>
                </a:ext>
              </a:extLst>
            </p:cNvPr>
            <p:cNvSpPr txBox="1"/>
            <p:nvPr/>
          </p:nvSpPr>
          <p:spPr>
            <a:xfrm>
              <a:off x="4073603" y="4901851"/>
              <a:ext cx="2689599" cy="400494"/>
            </a:xfrm>
            <a:prstGeom prst="rect">
              <a:avLst/>
            </a:prstGeom>
            <a:noFill/>
          </p:spPr>
          <p:txBody>
            <a:bodyPr wrap="square">
              <a:spAutoFit/>
            </a:bodyPr>
            <a:lstStyle/>
            <a:p>
              <a:pPr algn="ctr">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التنظيمات المتعلقة بحماية البيانات</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56" name="Group 55">
            <a:extLst>
              <a:ext uri="{FF2B5EF4-FFF2-40B4-BE49-F238E27FC236}">
                <a16:creationId xmlns:a16="http://schemas.microsoft.com/office/drawing/2014/main" id="{639515D0-33CB-741D-382B-35DFD3880D7E}"/>
              </a:ext>
            </a:extLst>
          </p:cNvPr>
          <p:cNvGrpSpPr/>
          <p:nvPr/>
        </p:nvGrpSpPr>
        <p:grpSpPr>
          <a:xfrm flipH="1">
            <a:off x="1253169" y="4817875"/>
            <a:ext cx="4620473" cy="947448"/>
            <a:chOff x="3785763" y="2122462"/>
            <a:chExt cx="4620473" cy="947448"/>
          </a:xfrm>
        </p:grpSpPr>
        <p:grpSp>
          <p:nvGrpSpPr>
            <p:cNvPr id="57" name="Group 56">
              <a:extLst>
                <a:ext uri="{FF2B5EF4-FFF2-40B4-BE49-F238E27FC236}">
                  <a16:creationId xmlns:a16="http://schemas.microsoft.com/office/drawing/2014/main" id="{6E3A1A37-E377-DA8C-EA44-7ADB3B5D05C8}"/>
                </a:ext>
              </a:extLst>
            </p:cNvPr>
            <p:cNvGrpSpPr/>
            <p:nvPr/>
          </p:nvGrpSpPr>
          <p:grpSpPr>
            <a:xfrm flipH="1">
              <a:off x="3785763" y="2122462"/>
              <a:ext cx="4620473" cy="947448"/>
              <a:chOff x="3331026" y="833436"/>
              <a:chExt cx="5138180" cy="1053606"/>
            </a:xfrm>
            <a:solidFill>
              <a:srgbClr val="D2D2D2"/>
            </a:solidFill>
          </p:grpSpPr>
          <p:sp>
            <p:nvSpPr>
              <p:cNvPr id="60" name="Freeform: Shape 59">
                <a:extLst>
                  <a:ext uri="{FF2B5EF4-FFF2-40B4-BE49-F238E27FC236}">
                    <a16:creationId xmlns:a16="http://schemas.microsoft.com/office/drawing/2014/main" id="{721FC53A-BC09-EB1B-9A1C-43FEF67951CB}"/>
                  </a:ext>
                </a:extLst>
              </p:cNvPr>
              <p:cNvSpPr/>
              <p:nvPr/>
            </p:nvSpPr>
            <p:spPr>
              <a:xfrm>
                <a:off x="3331026" y="833436"/>
                <a:ext cx="1053606" cy="1053606"/>
              </a:xfrm>
              <a:custGeom>
                <a:avLst/>
                <a:gdLst>
                  <a:gd name="connsiteX0" fmla="*/ 526803 w 1053606"/>
                  <a:gd name="connsiteY0" fmla="*/ 0 h 1053606"/>
                  <a:gd name="connsiteX1" fmla="*/ 0 w 1053606"/>
                  <a:gd name="connsiteY1" fmla="*/ 526803 h 1053606"/>
                  <a:gd name="connsiteX2" fmla="*/ 526803 w 1053606"/>
                  <a:gd name="connsiteY2" fmla="*/ 1053607 h 1053606"/>
                  <a:gd name="connsiteX3" fmla="*/ 1053607 w 1053606"/>
                  <a:gd name="connsiteY3" fmla="*/ 526803 h 1053606"/>
                  <a:gd name="connsiteX4" fmla="*/ 526803 w 1053606"/>
                  <a:gd name="connsiteY4" fmla="*/ 0 h 1053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3606" h="1053606">
                    <a:moveTo>
                      <a:pt x="526803" y="0"/>
                    </a:moveTo>
                    <a:cubicBezTo>
                      <a:pt x="235921" y="0"/>
                      <a:pt x="0" y="235921"/>
                      <a:pt x="0" y="526803"/>
                    </a:cubicBezTo>
                    <a:cubicBezTo>
                      <a:pt x="0" y="817686"/>
                      <a:pt x="235921" y="1053607"/>
                      <a:pt x="526803" y="1053607"/>
                    </a:cubicBezTo>
                    <a:cubicBezTo>
                      <a:pt x="817686" y="1053607"/>
                      <a:pt x="1053607" y="817686"/>
                      <a:pt x="1053607" y="526803"/>
                    </a:cubicBezTo>
                    <a:cubicBezTo>
                      <a:pt x="1053607" y="235921"/>
                      <a:pt x="817686" y="0"/>
                      <a:pt x="526803" y="0"/>
                    </a:cubicBezTo>
                    <a:close/>
                  </a:path>
                </a:pathLst>
              </a:custGeom>
              <a:solidFill>
                <a:srgbClr val="9FCFD1"/>
              </a:solidFill>
              <a:ln w="32087" cap="flat">
                <a:noFill/>
                <a:prstDash val="solid"/>
                <a:miter/>
              </a:ln>
            </p:spPr>
            <p:txBody>
              <a:bodyPr rtlCol="0" anchor="ctr"/>
              <a:lstStyle/>
              <a:p>
                <a:endParaRPr lang="en-US" dirty="0"/>
              </a:p>
            </p:txBody>
          </p:sp>
          <p:sp>
            <p:nvSpPr>
              <p:cNvPr id="61" name="Freeform: Shape 60">
                <a:extLst>
                  <a:ext uri="{FF2B5EF4-FFF2-40B4-BE49-F238E27FC236}">
                    <a16:creationId xmlns:a16="http://schemas.microsoft.com/office/drawing/2014/main" id="{33068625-0169-8C25-5AA3-4AA2463DA01E}"/>
                  </a:ext>
                </a:extLst>
              </p:cNvPr>
              <p:cNvSpPr/>
              <p:nvPr/>
            </p:nvSpPr>
            <p:spPr>
              <a:xfrm>
                <a:off x="4625695" y="930825"/>
                <a:ext cx="3843511" cy="858184"/>
              </a:xfrm>
              <a:custGeom>
                <a:avLst/>
                <a:gdLst>
                  <a:gd name="connsiteX0" fmla="*/ 429093 w 3843511"/>
                  <a:gd name="connsiteY0" fmla="*/ 0 h 858184"/>
                  <a:gd name="connsiteX1" fmla="*/ 3414419 w 3843511"/>
                  <a:gd name="connsiteY1" fmla="*/ 0 h 858184"/>
                  <a:gd name="connsiteX2" fmla="*/ 3843511 w 3843511"/>
                  <a:gd name="connsiteY2" fmla="*/ 429092 h 858184"/>
                  <a:gd name="connsiteX3" fmla="*/ 3843511 w 3843511"/>
                  <a:gd name="connsiteY3" fmla="*/ 429092 h 858184"/>
                  <a:gd name="connsiteX4" fmla="*/ 3414419 w 3843511"/>
                  <a:gd name="connsiteY4" fmla="*/ 858185 h 858184"/>
                  <a:gd name="connsiteX5" fmla="*/ 429093 w 3843511"/>
                  <a:gd name="connsiteY5" fmla="*/ 858185 h 858184"/>
                  <a:gd name="connsiteX6" fmla="*/ 0 w 3843511"/>
                  <a:gd name="connsiteY6" fmla="*/ 429092 h 858184"/>
                  <a:gd name="connsiteX7" fmla="*/ 0 w 3843511"/>
                  <a:gd name="connsiteY7" fmla="*/ 429092 h 858184"/>
                  <a:gd name="connsiteX8" fmla="*/ 429093 w 3843511"/>
                  <a:gd name="connsiteY8" fmla="*/ 0 h 85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3511" h="858184">
                    <a:moveTo>
                      <a:pt x="429093" y="0"/>
                    </a:moveTo>
                    <a:lnTo>
                      <a:pt x="3414419" y="0"/>
                    </a:lnTo>
                    <a:cubicBezTo>
                      <a:pt x="3651304" y="0"/>
                      <a:pt x="3843511" y="192208"/>
                      <a:pt x="3843511" y="429092"/>
                    </a:cubicBezTo>
                    <a:lnTo>
                      <a:pt x="3843511" y="429092"/>
                    </a:lnTo>
                    <a:cubicBezTo>
                      <a:pt x="3843511" y="665977"/>
                      <a:pt x="3651304" y="858185"/>
                      <a:pt x="3414419" y="858185"/>
                    </a:cubicBezTo>
                    <a:lnTo>
                      <a:pt x="429093" y="858185"/>
                    </a:lnTo>
                    <a:cubicBezTo>
                      <a:pt x="192208" y="858185"/>
                      <a:pt x="0" y="665977"/>
                      <a:pt x="0" y="429092"/>
                    </a:cubicBezTo>
                    <a:lnTo>
                      <a:pt x="0" y="429092"/>
                    </a:lnTo>
                    <a:cubicBezTo>
                      <a:pt x="0" y="192208"/>
                      <a:pt x="192208" y="0"/>
                      <a:pt x="429093" y="0"/>
                    </a:cubicBezTo>
                    <a:close/>
                  </a:path>
                </a:pathLst>
              </a:custGeom>
              <a:solidFill>
                <a:srgbClr val="9FCFD1"/>
              </a:solidFill>
              <a:ln w="32087" cap="flat">
                <a:noFill/>
                <a:prstDash val="solid"/>
                <a:miter/>
              </a:ln>
            </p:spPr>
            <p:txBody>
              <a:bodyPr rtlCol="0" anchor="ctr"/>
              <a:lstStyle/>
              <a:p>
                <a:endParaRPr lang="en-US" dirty="0"/>
              </a:p>
            </p:txBody>
          </p:sp>
        </p:grpSp>
        <p:sp>
          <p:nvSpPr>
            <p:cNvPr id="58" name="Google Shape;3787;p79">
              <a:extLst>
                <a:ext uri="{FF2B5EF4-FFF2-40B4-BE49-F238E27FC236}">
                  <a16:creationId xmlns:a16="http://schemas.microsoft.com/office/drawing/2014/main" id="{05AB68D9-8527-DE50-E2F9-F87A01CFAAB9}"/>
                </a:ext>
              </a:extLst>
            </p:cNvPr>
            <p:cNvSpPr txBox="1">
              <a:spLocks noChangeArrowheads="1"/>
            </p:cNvSpPr>
            <p:nvPr/>
          </p:nvSpPr>
          <p:spPr bwMode="auto">
            <a:xfrm flipH="1">
              <a:off x="7596230" y="2304422"/>
              <a:ext cx="667476" cy="665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746F6D"/>
                </a:buClr>
                <a:buSzPts val="5600"/>
                <a:buFont typeface="Montserrat" panose="02000505000000020004" pitchFamily="2" charset="0"/>
                <a:buNone/>
              </a:pPr>
              <a:r>
                <a:rPr lang="en-US" altLang="en-US" sz="3200" b="1" dirty="0">
                  <a:solidFill>
                    <a:srgbClr val="746F6D"/>
                  </a:solidFill>
                  <a:latin typeface="Cairo" pitchFamily="2" charset="-78"/>
                  <a:cs typeface="Cairo" pitchFamily="2" charset="-78"/>
                  <a:sym typeface="Montserrat" panose="02000505000000020004" pitchFamily="2" charset="0"/>
                </a:rPr>
                <a:t>04</a:t>
              </a:r>
              <a:endParaRPr lang="en-US" altLang="en-US" sz="3200" dirty="0">
                <a:latin typeface="Cairo" pitchFamily="2" charset="-78"/>
                <a:cs typeface="Cairo" pitchFamily="2" charset="-78"/>
              </a:endParaRPr>
            </a:p>
          </p:txBody>
        </p:sp>
        <p:sp>
          <p:nvSpPr>
            <p:cNvPr id="59" name="TextBox 58">
              <a:extLst>
                <a:ext uri="{FF2B5EF4-FFF2-40B4-BE49-F238E27FC236}">
                  <a16:creationId xmlns:a16="http://schemas.microsoft.com/office/drawing/2014/main" id="{A9EEFA98-1844-B221-D9D1-7B45A9A16D96}"/>
                </a:ext>
              </a:extLst>
            </p:cNvPr>
            <p:cNvSpPr txBox="1"/>
            <p:nvPr/>
          </p:nvSpPr>
          <p:spPr>
            <a:xfrm>
              <a:off x="4259488" y="2397090"/>
              <a:ext cx="2503714" cy="400494"/>
            </a:xfrm>
            <a:prstGeom prst="rect">
              <a:avLst/>
            </a:prstGeom>
            <a:noFill/>
          </p:spPr>
          <p:txBody>
            <a:bodyPr wrap="square">
              <a:spAutoFit/>
            </a:bodyPr>
            <a:lstStyle/>
            <a:p>
              <a:pPr algn="ctr">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التحديات المتعلقة بالمساءلة القانونية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201915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fade">
                                      <p:cBhvr>
                                        <p:cTn id="14" dur="1000"/>
                                        <p:tgtEl>
                                          <p:spTgt spid="44"/>
                                        </p:tgtEl>
                                      </p:cBhvr>
                                    </p:animEffect>
                                    <p:anim calcmode="lin" valueType="num">
                                      <p:cBhvr>
                                        <p:cTn id="15" dur="1000" fill="hold"/>
                                        <p:tgtEl>
                                          <p:spTgt spid="44"/>
                                        </p:tgtEl>
                                        <p:attrNameLst>
                                          <p:attrName>ppt_x</p:attrName>
                                        </p:attrNameLst>
                                      </p:cBhvr>
                                      <p:tavLst>
                                        <p:tav tm="0">
                                          <p:val>
                                            <p:strVal val="#ppt_x"/>
                                          </p:val>
                                        </p:tav>
                                        <p:tav tm="100000">
                                          <p:val>
                                            <p:strVal val="#ppt_x"/>
                                          </p:val>
                                        </p:tav>
                                      </p:tavLst>
                                    </p:anim>
                                    <p:anim calcmode="lin" valueType="num">
                                      <p:cBhvr>
                                        <p:cTn id="16"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0"/>
                                        </p:tgtEl>
                                        <p:attrNameLst>
                                          <p:attrName>style.visibility</p:attrName>
                                        </p:attrNameLst>
                                      </p:cBhvr>
                                      <p:to>
                                        <p:strVal val="visible"/>
                                      </p:to>
                                    </p:set>
                                    <p:animEffect transition="in" filter="fade">
                                      <p:cBhvr>
                                        <p:cTn id="21" dur="1000"/>
                                        <p:tgtEl>
                                          <p:spTgt spid="50"/>
                                        </p:tgtEl>
                                      </p:cBhvr>
                                    </p:animEffect>
                                    <p:anim calcmode="lin" valueType="num">
                                      <p:cBhvr>
                                        <p:cTn id="22" dur="1000" fill="hold"/>
                                        <p:tgtEl>
                                          <p:spTgt spid="50"/>
                                        </p:tgtEl>
                                        <p:attrNameLst>
                                          <p:attrName>ppt_x</p:attrName>
                                        </p:attrNameLst>
                                      </p:cBhvr>
                                      <p:tavLst>
                                        <p:tav tm="0">
                                          <p:val>
                                            <p:strVal val="#ppt_x"/>
                                          </p:val>
                                        </p:tav>
                                        <p:tav tm="100000">
                                          <p:val>
                                            <p:strVal val="#ppt_x"/>
                                          </p:val>
                                        </p:tav>
                                      </p:tavLst>
                                    </p:anim>
                                    <p:anim calcmode="lin" valueType="num">
                                      <p:cBhvr>
                                        <p:cTn id="23"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6"/>
                                        </p:tgtEl>
                                        <p:attrNameLst>
                                          <p:attrName>style.visibility</p:attrName>
                                        </p:attrNameLst>
                                      </p:cBhvr>
                                      <p:to>
                                        <p:strVal val="visible"/>
                                      </p:to>
                                    </p:set>
                                    <p:animEffect transition="in" filter="fade">
                                      <p:cBhvr>
                                        <p:cTn id="28" dur="1000"/>
                                        <p:tgtEl>
                                          <p:spTgt spid="56"/>
                                        </p:tgtEl>
                                      </p:cBhvr>
                                    </p:animEffect>
                                    <p:anim calcmode="lin" valueType="num">
                                      <p:cBhvr>
                                        <p:cTn id="29" dur="1000" fill="hold"/>
                                        <p:tgtEl>
                                          <p:spTgt spid="56"/>
                                        </p:tgtEl>
                                        <p:attrNameLst>
                                          <p:attrName>ppt_x</p:attrName>
                                        </p:attrNameLst>
                                      </p:cBhvr>
                                      <p:tavLst>
                                        <p:tav tm="0">
                                          <p:val>
                                            <p:strVal val="#ppt_x"/>
                                          </p:val>
                                        </p:tav>
                                        <p:tav tm="100000">
                                          <p:val>
                                            <p:strVal val="#ppt_x"/>
                                          </p:val>
                                        </p:tav>
                                      </p:tavLst>
                                    </p:anim>
                                    <p:anim calcmode="lin" valueType="num">
                                      <p:cBhvr>
                                        <p:cTn id="30"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024878" y="700434"/>
            <a:ext cx="8303665" cy="943426"/>
            <a:chOff x="2024878" y="544522"/>
            <a:chExt cx="8303665" cy="943426"/>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024878" y="544522"/>
              <a:ext cx="8303665"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أمثلة لتطبيقات الذكاء الاصطناعي في الحكومات العالمية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F1A8FF9A-3A4B-74EB-B77D-84726B888238}"/>
              </a:ext>
            </a:extLst>
          </p:cNvPr>
          <p:cNvGrpSpPr/>
          <p:nvPr/>
        </p:nvGrpSpPr>
        <p:grpSpPr>
          <a:xfrm>
            <a:off x="7559791" y="2432991"/>
            <a:ext cx="2572756" cy="1399752"/>
            <a:chOff x="6058993" y="2541112"/>
            <a:chExt cx="2572756" cy="1399752"/>
          </a:xfrm>
        </p:grpSpPr>
        <p:sp>
          <p:nvSpPr>
            <p:cNvPr id="16" name="Shape">
              <a:extLst>
                <a:ext uri="{FF2B5EF4-FFF2-40B4-BE49-F238E27FC236}">
                  <a16:creationId xmlns:a16="http://schemas.microsoft.com/office/drawing/2014/main" id="{48E26A82-B3A1-105B-AACC-27D64A281813}"/>
                </a:ext>
              </a:extLst>
            </p:cNvPr>
            <p:cNvSpPr/>
            <p:nvPr/>
          </p:nvSpPr>
          <p:spPr>
            <a:xfrm>
              <a:off x="6096000" y="2541112"/>
              <a:ext cx="2535749" cy="1399752"/>
            </a:xfrm>
            <a:custGeom>
              <a:avLst/>
              <a:gdLst/>
              <a:ahLst/>
              <a:cxnLst>
                <a:cxn ang="0">
                  <a:pos x="wd2" y="hd2"/>
                </a:cxn>
                <a:cxn ang="5400000">
                  <a:pos x="wd2" y="hd2"/>
                </a:cxn>
                <a:cxn ang="10800000">
                  <a:pos x="wd2" y="hd2"/>
                </a:cxn>
                <a:cxn ang="16200000">
                  <a:pos x="wd2" y="hd2"/>
                </a:cxn>
              </a:cxnLst>
              <a:rect l="0" t="0" r="r" b="b"/>
              <a:pathLst>
                <a:path w="21600" h="21600" extrusionOk="0">
                  <a:moveTo>
                    <a:pt x="20368" y="21600"/>
                  </a:moveTo>
                  <a:lnTo>
                    <a:pt x="1232" y="21600"/>
                  </a:lnTo>
                  <a:cubicBezTo>
                    <a:pt x="552" y="21600"/>
                    <a:pt x="0" y="20600"/>
                    <a:pt x="0" y="19369"/>
                  </a:cubicBezTo>
                  <a:lnTo>
                    <a:pt x="0" y="2231"/>
                  </a:lnTo>
                  <a:cubicBezTo>
                    <a:pt x="0" y="1000"/>
                    <a:pt x="552" y="0"/>
                    <a:pt x="1232" y="0"/>
                  </a:cubicBezTo>
                  <a:lnTo>
                    <a:pt x="20368" y="0"/>
                  </a:lnTo>
                  <a:cubicBezTo>
                    <a:pt x="21048" y="0"/>
                    <a:pt x="21600" y="1000"/>
                    <a:pt x="21600" y="2231"/>
                  </a:cubicBezTo>
                  <a:lnTo>
                    <a:pt x="21600" y="19369"/>
                  </a:lnTo>
                  <a:cubicBezTo>
                    <a:pt x="21600" y="20600"/>
                    <a:pt x="21048" y="21600"/>
                    <a:pt x="20368" y="21600"/>
                  </a:cubicBezTo>
                  <a:close/>
                </a:path>
              </a:pathLst>
            </a:custGeom>
            <a:solidFill>
              <a:schemeClr val="bg1"/>
            </a:solidFill>
            <a:ln w="12700">
              <a:solidFill>
                <a:schemeClr val="tx1"/>
              </a:solidFill>
              <a:miter lim="400000"/>
            </a:ln>
            <a:effectLst>
              <a:outerShdw blurRad="50800" dist="38100" dir="2700000" algn="tl" rotWithShape="0">
                <a:prstClr val="black">
                  <a:alpha val="25000"/>
                </a:prstClr>
              </a:outerShdw>
            </a:effectLst>
          </p:spPr>
          <p:txBody>
            <a:bodyPr lIns="28575" tIns="28575" rIns="28575" bIns="28575" anchor="ctr"/>
            <a:lstStyle/>
            <a:p>
              <a:pPr>
                <a:defRPr sz="3000">
                  <a:solidFill>
                    <a:srgbClr val="FFFFFF"/>
                  </a:solidFill>
                  <a:effectLst>
                    <a:outerShdw blurRad="38100" dist="12700" dir="5400000" rotWithShape="0">
                      <a:srgbClr val="000000">
                        <a:alpha val="50000"/>
                      </a:srgbClr>
                    </a:outerShdw>
                  </a:effectLst>
                </a:defRPr>
              </a:pPr>
              <a:endParaRPr sz="2250" dirty="0"/>
            </a:p>
          </p:txBody>
        </p:sp>
        <p:grpSp>
          <p:nvGrpSpPr>
            <p:cNvPr id="17" name="Group 16">
              <a:extLst>
                <a:ext uri="{FF2B5EF4-FFF2-40B4-BE49-F238E27FC236}">
                  <a16:creationId xmlns:a16="http://schemas.microsoft.com/office/drawing/2014/main" id="{94A0871F-9FB2-87DE-057B-D87A481205C8}"/>
                </a:ext>
              </a:extLst>
            </p:cNvPr>
            <p:cNvGrpSpPr/>
            <p:nvPr/>
          </p:nvGrpSpPr>
          <p:grpSpPr>
            <a:xfrm>
              <a:off x="6058993" y="2541113"/>
              <a:ext cx="1048656" cy="517099"/>
              <a:chOff x="4405501" y="1552895"/>
              <a:chExt cx="1398208" cy="689465"/>
            </a:xfrm>
            <a:solidFill>
              <a:srgbClr val="168489"/>
            </a:solidFill>
          </p:grpSpPr>
          <p:sp>
            <p:nvSpPr>
              <p:cNvPr id="20" name="Shape">
                <a:extLst>
                  <a:ext uri="{FF2B5EF4-FFF2-40B4-BE49-F238E27FC236}">
                    <a16:creationId xmlns:a16="http://schemas.microsoft.com/office/drawing/2014/main" id="{2D73F2F3-8C4A-789F-086C-F38D67564793}"/>
                  </a:ext>
                </a:extLst>
              </p:cNvPr>
              <p:cNvSpPr/>
              <p:nvPr/>
            </p:nvSpPr>
            <p:spPr>
              <a:xfrm>
                <a:off x="4594448" y="1552895"/>
                <a:ext cx="1209261" cy="689465"/>
              </a:xfrm>
              <a:custGeom>
                <a:avLst/>
                <a:gdLst/>
                <a:ahLst/>
                <a:cxnLst>
                  <a:cxn ang="0">
                    <a:pos x="wd2" y="hd2"/>
                  </a:cxn>
                  <a:cxn ang="5400000">
                    <a:pos x="wd2" y="hd2"/>
                  </a:cxn>
                  <a:cxn ang="10800000">
                    <a:pos x="wd2" y="hd2"/>
                  </a:cxn>
                  <a:cxn ang="16200000">
                    <a:pos x="wd2" y="hd2"/>
                  </a:cxn>
                </a:cxnLst>
                <a:rect l="0" t="0" r="r" b="b"/>
                <a:pathLst>
                  <a:path w="21600" h="21600" extrusionOk="0">
                    <a:moveTo>
                      <a:pt x="9285" y="21600"/>
                    </a:moveTo>
                    <a:lnTo>
                      <a:pt x="0" y="21600"/>
                    </a:lnTo>
                    <a:lnTo>
                      <a:pt x="0" y="0"/>
                    </a:lnTo>
                    <a:lnTo>
                      <a:pt x="21600" y="0"/>
                    </a:lnTo>
                    <a:lnTo>
                      <a:pt x="21600" y="0"/>
                    </a:lnTo>
                    <a:cubicBezTo>
                      <a:pt x="21600" y="11887"/>
                      <a:pt x="16090" y="21600"/>
                      <a:pt x="9285" y="21600"/>
                    </a:cubicBezTo>
                    <a:close/>
                  </a:path>
                </a:pathLst>
              </a:custGeom>
              <a:grpFill/>
              <a:ln w="12700">
                <a:miter lim="400000"/>
              </a:ln>
            </p:spPr>
            <p:txBody>
              <a:bodyPr lIns="28575" tIns="28575" rIns="28575" bIns="28575" anchor="ctr"/>
              <a:lstStyle/>
              <a:p>
                <a:pPr>
                  <a:defRPr sz="3000">
                    <a:solidFill>
                      <a:srgbClr val="FFFFFF"/>
                    </a:solidFill>
                    <a:effectLst>
                      <a:outerShdw blurRad="38100" dist="12700" dir="5400000" rotWithShape="0">
                        <a:srgbClr val="000000">
                          <a:alpha val="50000"/>
                        </a:srgbClr>
                      </a:outerShdw>
                    </a:effectLst>
                  </a:defRPr>
                </a:pPr>
                <a:endParaRPr sz="2250" dirty="0"/>
              </a:p>
            </p:txBody>
          </p:sp>
          <p:sp>
            <p:nvSpPr>
              <p:cNvPr id="21" name="Shape">
                <a:extLst>
                  <a:ext uri="{FF2B5EF4-FFF2-40B4-BE49-F238E27FC236}">
                    <a16:creationId xmlns:a16="http://schemas.microsoft.com/office/drawing/2014/main" id="{9B6DFD72-563D-413E-8BC0-B767CAE09207}"/>
                  </a:ext>
                </a:extLst>
              </p:cNvPr>
              <p:cNvSpPr/>
              <p:nvPr/>
            </p:nvSpPr>
            <p:spPr>
              <a:xfrm>
                <a:off x="4405501" y="1552895"/>
                <a:ext cx="192803" cy="68946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6040"/>
                    </a:lnTo>
                    <a:cubicBezTo>
                      <a:pt x="0" y="2706"/>
                      <a:pt x="9677" y="0"/>
                      <a:pt x="21600" y="0"/>
                    </a:cubicBezTo>
                    <a:lnTo>
                      <a:pt x="21600" y="0"/>
                    </a:lnTo>
                    <a:lnTo>
                      <a:pt x="21600" y="21600"/>
                    </a:lnTo>
                    <a:close/>
                  </a:path>
                </a:pathLst>
              </a:custGeom>
              <a:grpFill/>
              <a:ln w="12700">
                <a:miter lim="400000"/>
              </a:ln>
            </p:spPr>
            <p:txBody>
              <a:bodyPr lIns="28575" tIns="28575" rIns="28575" bIns="28575" anchor="ctr"/>
              <a:lstStyle/>
              <a:p>
                <a:pPr>
                  <a:defRPr sz="3000">
                    <a:solidFill>
                      <a:srgbClr val="FFFFFF"/>
                    </a:solidFill>
                    <a:effectLst>
                      <a:outerShdw blurRad="38100" dist="12700" dir="5400000" rotWithShape="0">
                        <a:srgbClr val="000000">
                          <a:alpha val="50000"/>
                        </a:srgbClr>
                      </a:outerShdw>
                    </a:effectLst>
                  </a:defRPr>
                </a:pPr>
                <a:endParaRPr sz="2250" dirty="0"/>
              </a:p>
            </p:txBody>
          </p:sp>
        </p:grpSp>
        <p:sp>
          <p:nvSpPr>
            <p:cNvPr id="18" name="TextBox 17">
              <a:extLst>
                <a:ext uri="{FF2B5EF4-FFF2-40B4-BE49-F238E27FC236}">
                  <a16:creationId xmlns:a16="http://schemas.microsoft.com/office/drawing/2014/main" id="{52B57482-7157-1703-634C-612EFD96C8D2}"/>
                </a:ext>
              </a:extLst>
            </p:cNvPr>
            <p:cNvSpPr txBox="1"/>
            <p:nvPr/>
          </p:nvSpPr>
          <p:spPr>
            <a:xfrm>
              <a:off x="6186045" y="3130496"/>
              <a:ext cx="2393065" cy="719043"/>
            </a:xfrm>
            <a:prstGeom prst="rect">
              <a:avLst/>
            </a:prstGeom>
            <a:noFill/>
          </p:spPr>
          <p:txBody>
            <a:bodyPr wrap="square">
              <a:spAutoFit/>
            </a:bodyPr>
            <a:lstStyle/>
            <a:p>
              <a:pPr algn="ctr">
                <a:lnSpc>
                  <a:spcPct val="115000"/>
                </a:lnSpc>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إستونيا: الحكومة الرقمية والذكاء الاصطناعي</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19" name="TextBox 18">
              <a:extLst>
                <a:ext uri="{FF2B5EF4-FFF2-40B4-BE49-F238E27FC236}">
                  <a16:creationId xmlns:a16="http://schemas.microsoft.com/office/drawing/2014/main" id="{B68EBC99-4AFA-A989-B9E2-096976B277FB}"/>
                </a:ext>
              </a:extLst>
            </p:cNvPr>
            <p:cNvSpPr txBox="1"/>
            <p:nvPr/>
          </p:nvSpPr>
          <p:spPr>
            <a:xfrm>
              <a:off x="6290349" y="2599593"/>
              <a:ext cx="473140" cy="380186"/>
            </a:xfrm>
            <a:prstGeom prst="rect">
              <a:avLst/>
            </a:prstGeom>
            <a:noFill/>
          </p:spPr>
          <p:txBody>
            <a:bodyPr wrap="square">
              <a:spAutoFit/>
            </a:bodyPr>
            <a:lstStyle/>
            <a:p>
              <a:r>
                <a:rPr lang="en-US" sz="1800" dirty="0">
                  <a:solidFill>
                    <a:schemeClr val="bg1"/>
                  </a:solidFill>
                </a:rPr>
                <a:t>01</a:t>
              </a:r>
              <a:endParaRPr lang="en-US" dirty="0"/>
            </a:p>
          </p:txBody>
        </p:sp>
      </p:grpSp>
      <p:grpSp>
        <p:nvGrpSpPr>
          <p:cNvPr id="22" name="Group 21">
            <a:extLst>
              <a:ext uri="{FF2B5EF4-FFF2-40B4-BE49-F238E27FC236}">
                <a16:creationId xmlns:a16="http://schemas.microsoft.com/office/drawing/2014/main" id="{AA028720-5A0B-5AE4-9530-F6354A8DA18D}"/>
              </a:ext>
            </a:extLst>
          </p:cNvPr>
          <p:cNvGrpSpPr/>
          <p:nvPr/>
        </p:nvGrpSpPr>
        <p:grpSpPr>
          <a:xfrm>
            <a:off x="6288252" y="4524861"/>
            <a:ext cx="2543078" cy="1399752"/>
            <a:chOff x="3386743" y="2541112"/>
            <a:chExt cx="2543078" cy="1399752"/>
          </a:xfrm>
        </p:grpSpPr>
        <p:sp>
          <p:nvSpPr>
            <p:cNvPr id="23" name="Shape">
              <a:extLst>
                <a:ext uri="{FF2B5EF4-FFF2-40B4-BE49-F238E27FC236}">
                  <a16:creationId xmlns:a16="http://schemas.microsoft.com/office/drawing/2014/main" id="{8528D04B-D54C-9BE2-6559-A7EDD5807D05}"/>
                </a:ext>
              </a:extLst>
            </p:cNvPr>
            <p:cNvSpPr/>
            <p:nvPr/>
          </p:nvSpPr>
          <p:spPr>
            <a:xfrm>
              <a:off x="3386743" y="2541112"/>
              <a:ext cx="2535749" cy="1399752"/>
            </a:xfrm>
            <a:custGeom>
              <a:avLst/>
              <a:gdLst/>
              <a:ahLst/>
              <a:cxnLst>
                <a:cxn ang="0">
                  <a:pos x="wd2" y="hd2"/>
                </a:cxn>
                <a:cxn ang="5400000">
                  <a:pos x="wd2" y="hd2"/>
                </a:cxn>
                <a:cxn ang="10800000">
                  <a:pos x="wd2" y="hd2"/>
                </a:cxn>
                <a:cxn ang="16200000">
                  <a:pos x="wd2" y="hd2"/>
                </a:cxn>
              </a:cxnLst>
              <a:rect l="0" t="0" r="r" b="b"/>
              <a:pathLst>
                <a:path w="21600" h="21600" extrusionOk="0">
                  <a:moveTo>
                    <a:pt x="20368" y="21600"/>
                  </a:moveTo>
                  <a:lnTo>
                    <a:pt x="1232" y="21600"/>
                  </a:lnTo>
                  <a:cubicBezTo>
                    <a:pt x="552" y="21600"/>
                    <a:pt x="0" y="20600"/>
                    <a:pt x="0" y="19369"/>
                  </a:cubicBezTo>
                  <a:lnTo>
                    <a:pt x="0" y="2231"/>
                  </a:lnTo>
                  <a:cubicBezTo>
                    <a:pt x="0" y="1000"/>
                    <a:pt x="552" y="0"/>
                    <a:pt x="1232" y="0"/>
                  </a:cubicBezTo>
                  <a:lnTo>
                    <a:pt x="20368" y="0"/>
                  </a:lnTo>
                  <a:cubicBezTo>
                    <a:pt x="21048" y="0"/>
                    <a:pt x="21600" y="1000"/>
                    <a:pt x="21600" y="2231"/>
                  </a:cubicBezTo>
                  <a:lnTo>
                    <a:pt x="21600" y="19369"/>
                  </a:lnTo>
                  <a:cubicBezTo>
                    <a:pt x="21600" y="20600"/>
                    <a:pt x="21048" y="21600"/>
                    <a:pt x="20368" y="21600"/>
                  </a:cubicBezTo>
                  <a:close/>
                </a:path>
              </a:pathLst>
            </a:custGeom>
            <a:solidFill>
              <a:schemeClr val="bg1"/>
            </a:solidFill>
            <a:ln w="12700">
              <a:solidFill>
                <a:schemeClr val="tx1"/>
              </a:solidFill>
              <a:miter lim="400000"/>
            </a:ln>
            <a:effectLst>
              <a:outerShdw blurRad="50800" dist="38100" dir="2700000" algn="tl" rotWithShape="0">
                <a:prstClr val="black">
                  <a:alpha val="25000"/>
                </a:prstClr>
              </a:outerShdw>
            </a:effectLst>
          </p:spPr>
          <p:txBody>
            <a:bodyPr lIns="28575" tIns="28575" rIns="28575" bIns="28575" anchor="ctr"/>
            <a:lstStyle/>
            <a:p>
              <a:pPr>
                <a:defRPr sz="3000">
                  <a:solidFill>
                    <a:srgbClr val="FFFFFF"/>
                  </a:solidFill>
                  <a:effectLst>
                    <a:outerShdw blurRad="38100" dist="12700" dir="5400000" rotWithShape="0">
                      <a:srgbClr val="000000">
                        <a:alpha val="50000"/>
                      </a:srgbClr>
                    </a:outerShdw>
                  </a:effectLst>
                </a:defRPr>
              </a:pPr>
              <a:endParaRPr sz="2250" dirty="0"/>
            </a:p>
          </p:txBody>
        </p:sp>
        <p:grpSp>
          <p:nvGrpSpPr>
            <p:cNvPr id="24" name="Group 23">
              <a:extLst>
                <a:ext uri="{FF2B5EF4-FFF2-40B4-BE49-F238E27FC236}">
                  <a16:creationId xmlns:a16="http://schemas.microsoft.com/office/drawing/2014/main" id="{F19F06B7-1BA5-A2B4-658F-689404B82B36}"/>
                </a:ext>
              </a:extLst>
            </p:cNvPr>
            <p:cNvGrpSpPr/>
            <p:nvPr/>
          </p:nvGrpSpPr>
          <p:grpSpPr>
            <a:xfrm>
              <a:off x="3386743" y="2541113"/>
              <a:ext cx="1048656" cy="517099"/>
              <a:chOff x="793158" y="1552895"/>
              <a:chExt cx="1398208" cy="689465"/>
            </a:xfrm>
            <a:solidFill>
              <a:srgbClr val="9CA5B2"/>
            </a:solidFill>
          </p:grpSpPr>
          <p:sp>
            <p:nvSpPr>
              <p:cNvPr id="27" name="Shape">
                <a:extLst>
                  <a:ext uri="{FF2B5EF4-FFF2-40B4-BE49-F238E27FC236}">
                    <a16:creationId xmlns:a16="http://schemas.microsoft.com/office/drawing/2014/main" id="{B6FB80C6-869D-C2C6-8002-D7885FFF0FD3}"/>
                  </a:ext>
                </a:extLst>
              </p:cNvPr>
              <p:cNvSpPr/>
              <p:nvPr/>
            </p:nvSpPr>
            <p:spPr>
              <a:xfrm>
                <a:off x="982105" y="1552895"/>
                <a:ext cx="1209261" cy="689465"/>
              </a:xfrm>
              <a:custGeom>
                <a:avLst/>
                <a:gdLst/>
                <a:ahLst/>
                <a:cxnLst>
                  <a:cxn ang="0">
                    <a:pos x="wd2" y="hd2"/>
                  </a:cxn>
                  <a:cxn ang="5400000">
                    <a:pos x="wd2" y="hd2"/>
                  </a:cxn>
                  <a:cxn ang="10800000">
                    <a:pos x="wd2" y="hd2"/>
                  </a:cxn>
                  <a:cxn ang="16200000">
                    <a:pos x="wd2" y="hd2"/>
                  </a:cxn>
                </a:cxnLst>
                <a:rect l="0" t="0" r="r" b="b"/>
                <a:pathLst>
                  <a:path w="21600" h="21600" extrusionOk="0">
                    <a:moveTo>
                      <a:pt x="9285" y="21600"/>
                    </a:moveTo>
                    <a:lnTo>
                      <a:pt x="0" y="21600"/>
                    </a:lnTo>
                    <a:lnTo>
                      <a:pt x="0" y="0"/>
                    </a:lnTo>
                    <a:lnTo>
                      <a:pt x="21600" y="0"/>
                    </a:lnTo>
                    <a:lnTo>
                      <a:pt x="21600" y="0"/>
                    </a:lnTo>
                    <a:cubicBezTo>
                      <a:pt x="21600" y="11887"/>
                      <a:pt x="16090" y="21600"/>
                      <a:pt x="9285" y="21600"/>
                    </a:cubicBezTo>
                    <a:close/>
                  </a:path>
                </a:pathLst>
              </a:custGeom>
              <a:grpFill/>
              <a:ln w="12700">
                <a:miter lim="400000"/>
              </a:ln>
            </p:spPr>
            <p:txBody>
              <a:bodyPr lIns="28575" tIns="28575" rIns="28575" bIns="28575" anchor="ctr"/>
              <a:lstStyle/>
              <a:p>
                <a:pPr>
                  <a:defRPr sz="3000">
                    <a:solidFill>
                      <a:srgbClr val="FFFFFF"/>
                    </a:solidFill>
                    <a:effectLst>
                      <a:outerShdw blurRad="38100" dist="12700" dir="5400000" rotWithShape="0">
                        <a:srgbClr val="000000">
                          <a:alpha val="50000"/>
                        </a:srgbClr>
                      </a:outerShdw>
                    </a:effectLst>
                  </a:defRPr>
                </a:pPr>
                <a:endParaRPr sz="2250" dirty="0"/>
              </a:p>
            </p:txBody>
          </p:sp>
          <p:sp>
            <p:nvSpPr>
              <p:cNvPr id="28" name="Shape">
                <a:extLst>
                  <a:ext uri="{FF2B5EF4-FFF2-40B4-BE49-F238E27FC236}">
                    <a16:creationId xmlns:a16="http://schemas.microsoft.com/office/drawing/2014/main" id="{F64D4F5A-7F49-48A1-BC18-6D8FE77D868F}"/>
                  </a:ext>
                </a:extLst>
              </p:cNvPr>
              <p:cNvSpPr/>
              <p:nvPr/>
            </p:nvSpPr>
            <p:spPr>
              <a:xfrm>
                <a:off x="793158" y="1552895"/>
                <a:ext cx="192803" cy="68946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6040"/>
                    </a:lnTo>
                    <a:cubicBezTo>
                      <a:pt x="0" y="2706"/>
                      <a:pt x="9677" y="0"/>
                      <a:pt x="21600" y="0"/>
                    </a:cubicBezTo>
                    <a:lnTo>
                      <a:pt x="21600" y="0"/>
                    </a:lnTo>
                    <a:lnTo>
                      <a:pt x="21600" y="21600"/>
                    </a:lnTo>
                    <a:close/>
                  </a:path>
                </a:pathLst>
              </a:custGeom>
              <a:grpFill/>
              <a:ln w="12700">
                <a:miter lim="400000"/>
              </a:ln>
            </p:spPr>
            <p:txBody>
              <a:bodyPr lIns="28575" tIns="28575" rIns="28575" bIns="28575" anchor="ctr"/>
              <a:lstStyle/>
              <a:p>
                <a:pPr>
                  <a:defRPr sz="3000">
                    <a:solidFill>
                      <a:srgbClr val="FFFFFF"/>
                    </a:solidFill>
                    <a:effectLst>
                      <a:outerShdw blurRad="38100" dist="12700" dir="5400000" rotWithShape="0">
                        <a:srgbClr val="000000">
                          <a:alpha val="50000"/>
                        </a:srgbClr>
                      </a:outerShdw>
                    </a:effectLst>
                  </a:defRPr>
                </a:pPr>
                <a:endParaRPr sz="2250" dirty="0"/>
              </a:p>
            </p:txBody>
          </p:sp>
        </p:grpSp>
        <p:sp>
          <p:nvSpPr>
            <p:cNvPr id="25" name="TextBox 24">
              <a:extLst>
                <a:ext uri="{FF2B5EF4-FFF2-40B4-BE49-F238E27FC236}">
                  <a16:creationId xmlns:a16="http://schemas.microsoft.com/office/drawing/2014/main" id="{38B7A26C-253B-D8D3-0274-F31DAEC805C7}"/>
                </a:ext>
              </a:extLst>
            </p:cNvPr>
            <p:cNvSpPr txBox="1"/>
            <p:nvPr/>
          </p:nvSpPr>
          <p:spPr>
            <a:xfrm>
              <a:off x="3536756" y="3147726"/>
              <a:ext cx="2393065" cy="719043"/>
            </a:xfrm>
            <a:prstGeom prst="rect">
              <a:avLst/>
            </a:prstGeom>
            <a:noFill/>
          </p:spPr>
          <p:txBody>
            <a:bodyPr wrap="square">
              <a:spAutoFit/>
            </a:bodyPr>
            <a:lstStyle/>
            <a:p>
              <a:pPr algn="ctr">
                <a:lnSpc>
                  <a:spcPct val="115000"/>
                </a:lnSpc>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الإمارات العربية المتحدة: الحكومة الذكية والذكاء الاصطناعي</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26" name="TextBox 25">
              <a:extLst>
                <a:ext uri="{FF2B5EF4-FFF2-40B4-BE49-F238E27FC236}">
                  <a16:creationId xmlns:a16="http://schemas.microsoft.com/office/drawing/2014/main" id="{DA82EB9B-E994-527B-9180-1EB5A671490C}"/>
                </a:ext>
              </a:extLst>
            </p:cNvPr>
            <p:cNvSpPr txBox="1"/>
            <p:nvPr/>
          </p:nvSpPr>
          <p:spPr>
            <a:xfrm>
              <a:off x="3441699" y="2599593"/>
              <a:ext cx="473140" cy="380186"/>
            </a:xfrm>
            <a:prstGeom prst="rect">
              <a:avLst/>
            </a:prstGeom>
            <a:noFill/>
          </p:spPr>
          <p:txBody>
            <a:bodyPr wrap="square">
              <a:spAutoFit/>
            </a:bodyPr>
            <a:lstStyle/>
            <a:p>
              <a:r>
                <a:rPr lang="en-US" sz="1800" dirty="0">
                  <a:solidFill>
                    <a:schemeClr val="bg1"/>
                  </a:solidFill>
                </a:rPr>
                <a:t>04</a:t>
              </a:r>
              <a:endParaRPr lang="en-US" dirty="0"/>
            </a:p>
          </p:txBody>
        </p:sp>
      </p:grpSp>
      <p:grpSp>
        <p:nvGrpSpPr>
          <p:cNvPr id="29" name="Group 28">
            <a:extLst>
              <a:ext uri="{FF2B5EF4-FFF2-40B4-BE49-F238E27FC236}">
                <a16:creationId xmlns:a16="http://schemas.microsoft.com/office/drawing/2014/main" id="{F02043A8-6331-9383-4490-968DAE0E15AC}"/>
              </a:ext>
            </a:extLst>
          </p:cNvPr>
          <p:cNvGrpSpPr/>
          <p:nvPr/>
        </p:nvGrpSpPr>
        <p:grpSpPr>
          <a:xfrm>
            <a:off x="4663787" y="2468774"/>
            <a:ext cx="2587414" cy="1399752"/>
            <a:chOff x="6044335" y="4244439"/>
            <a:chExt cx="2587414" cy="1399752"/>
          </a:xfrm>
        </p:grpSpPr>
        <p:sp>
          <p:nvSpPr>
            <p:cNvPr id="30" name="Shape">
              <a:extLst>
                <a:ext uri="{FF2B5EF4-FFF2-40B4-BE49-F238E27FC236}">
                  <a16:creationId xmlns:a16="http://schemas.microsoft.com/office/drawing/2014/main" id="{F38A1C95-2612-2D18-3ABB-7BD652D864E9}"/>
                </a:ext>
              </a:extLst>
            </p:cNvPr>
            <p:cNvSpPr/>
            <p:nvPr/>
          </p:nvSpPr>
          <p:spPr>
            <a:xfrm>
              <a:off x="6081342" y="4244439"/>
              <a:ext cx="2535749" cy="1399752"/>
            </a:xfrm>
            <a:custGeom>
              <a:avLst/>
              <a:gdLst/>
              <a:ahLst/>
              <a:cxnLst>
                <a:cxn ang="0">
                  <a:pos x="wd2" y="hd2"/>
                </a:cxn>
                <a:cxn ang="5400000">
                  <a:pos x="wd2" y="hd2"/>
                </a:cxn>
                <a:cxn ang="10800000">
                  <a:pos x="wd2" y="hd2"/>
                </a:cxn>
                <a:cxn ang="16200000">
                  <a:pos x="wd2" y="hd2"/>
                </a:cxn>
              </a:cxnLst>
              <a:rect l="0" t="0" r="r" b="b"/>
              <a:pathLst>
                <a:path w="21600" h="21600" extrusionOk="0">
                  <a:moveTo>
                    <a:pt x="20368" y="21600"/>
                  </a:moveTo>
                  <a:lnTo>
                    <a:pt x="1232" y="21600"/>
                  </a:lnTo>
                  <a:cubicBezTo>
                    <a:pt x="552" y="21600"/>
                    <a:pt x="0" y="20600"/>
                    <a:pt x="0" y="19369"/>
                  </a:cubicBezTo>
                  <a:lnTo>
                    <a:pt x="0" y="2231"/>
                  </a:lnTo>
                  <a:cubicBezTo>
                    <a:pt x="0" y="1000"/>
                    <a:pt x="552" y="0"/>
                    <a:pt x="1232" y="0"/>
                  </a:cubicBezTo>
                  <a:lnTo>
                    <a:pt x="20368" y="0"/>
                  </a:lnTo>
                  <a:cubicBezTo>
                    <a:pt x="21048" y="0"/>
                    <a:pt x="21600" y="1000"/>
                    <a:pt x="21600" y="2231"/>
                  </a:cubicBezTo>
                  <a:lnTo>
                    <a:pt x="21600" y="19369"/>
                  </a:lnTo>
                  <a:cubicBezTo>
                    <a:pt x="21600" y="20600"/>
                    <a:pt x="21048" y="21600"/>
                    <a:pt x="20368" y="21600"/>
                  </a:cubicBezTo>
                  <a:close/>
                </a:path>
              </a:pathLst>
            </a:custGeom>
            <a:solidFill>
              <a:schemeClr val="bg1"/>
            </a:solidFill>
            <a:ln w="12700">
              <a:solidFill>
                <a:schemeClr val="tx1"/>
              </a:solidFill>
              <a:miter lim="400000"/>
            </a:ln>
            <a:effectLst>
              <a:outerShdw blurRad="50800" dist="38100" dir="2700000" algn="tl" rotWithShape="0">
                <a:prstClr val="black">
                  <a:alpha val="25000"/>
                </a:prstClr>
              </a:outerShdw>
            </a:effectLst>
          </p:spPr>
          <p:txBody>
            <a:bodyPr lIns="28575" tIns="28575" rIns="28575" bIns="28575" anchor="ctr"/>
            <a:lstStyle/>
            <a:p>
              <a:pPr>
                <a:defRPr sz="3000">
                  <a:solidFill>
                    <a:srgbClr val="FFFFFF"/>
                  </a:solidFill>
                  <a:effectLst>
                    <a:outerShdw blurRad="38100" dist="12700" dir="5400000" rotWithShape="0">
                      <a:srgbClr val="000000">
                        <a:alpha val="50000"/>
                      </a:srgbClr>
                    </a:outerShdw>
                  </a:effectLst>
                </a:defRPr>
              </a:pPr>
              <a:endParaRPr sz="2250" dirty="0"/>
            </a:p>
          </p:txBody>
        </p:sp>
        <p:grpSp>
          <p:nvGrpSpPr>
            <p:cNvPr id="31" name="Group 30">
              <a:extLst>
                <a:ext uri="{FF2B5EF4-FFF2-40B4-BE49-F238E27FC236}">
                  <a16:creationId xmlns:a16="http://schemas.microsoft.com/office/drawing/2014/main" id="{4391CA44-DA58-DBE8-C179-A366F7B8F463}"/>
                </a:ext>
              </a:extLst>
            </p:cNvPr>
            <p:cNvGrpSpPr/>
            <p:nvPr/>
          </p:nvGrpSpPr>
          <p:grpSpPr>
            <a:xfrm>
              <a:off x="6044335" y="4244440"/>
              <a:ext cx="1048656" cy="517099"/>
              <a:chOff x="4405501" y="1552895"/>
              <a:chExt cx="1398208" cy="689465"/>
            </a:xfrm>
            <a:solidFill>
              <a:srgbClr val="168489"/>
            </a:solidFill>
          </p:grpSpPr>
          <p:sp>
            <p:nvSpPr>
              <p:cNvPr id="34" name="Shape">
                <a:extLst>
                  <a:ext uri="{FF2B5EF4-FFF2-40B4-BE49-F238E27FC236}">
                    <a16:creationId xmlns:a16="http://schemas.microsoft.com/office/drawing/2014/main" id="{4CAF794F-A483-C481-C041-5B4942D37907}"/>
                  </a:ext>
                </a:extLst>
              </p:cNvPr>
              <p:cNvSpPr/>
              <p:nvPr/>
            </p:nvSpPr>
            <p:spPr>
              <a:xfrm>
                <a:off x="4594448" y="1552895"/>
                <a:ext cx="1209261" cy="689465"/>
              </a:xfrm>
              <a:custGeom>
                <a:avLst/>
                <a:gdLst/>
                <a:ahLst/>
                <a:cxnLst>
                  <a:cxn ang="0">
                    <a:pos x="wd2" y="hd2"/>
                  </a:cxn>
                  <a:cxn ang="5400000">
                    <a:pos x="wd2" y="hd2"/>
                  </a:cxn>
                  <a:cxn ang="10800000">
                    <a:pos x="wd2" y="hd2"/>
                  </a:cxn>
                  <a:cxn ang="16200000">
                    <a:pos x="wd2" y="hd2"/>
                  </a:cxn>
                </a:cxnLst>
                <a:rect l="0" t="0" r="r" b="b"/>
                <a:pathLst>
                  <a:path w="21600" h="21600" extrusionOk="0">
                    <a:moveTo>
                      <a:pt x="9285" y="21600"/>
                    </a:moveTo>
                    <a:lnTo>
                      <a:pt x="0" y="21600"/>
                    </a:lnTo>
                    <a:lnTo>
                      <a:pt x="0" y="0"/>
                    </a:lnTo>
                    <a:lnTo>
                      <a:pt x="21600" y="0"/>
                    </a:lnTo>
                    <a:lnTo>
                      <a:pt x="21600" y="0"/>
                    </a:lnTo>
                    <a:cubicBezTo>
                      <a:pt x="21600" y="11887"/>
                      <a:pt x="16090" y="21600"/>
                      <a:pt x="9285" y="21600"/>
                    </a:cubicBezTo>
                    <a:close/>
                  </a:path>
                </a:pathLst>
              </a:custGeom>
              <a:grpFill/>
              <a:ln w="12700">
                <a:miter lim="400000"/>
              </a:ln>
            </p:spPr>
            <p:txBody>
              <a:bodyPr lIns="28575" tIns="28575" rIns="28575" bIns="28575" anchor="ctr"/>
              <a:lstStyle/>
              <a:p>
                <a:pPr>
                  <a:defRPr sz="3000">
                    <a:solidFill>
                      <a:srgbClr val="FFFFFF"/>
                    </a:solidFill>
                    <a:effectLst>
                      <a:outerShdw blurRad="38100" dist="12700" dir="5400000" rotWithShape="0">
                        <a:srgbClr val="000000">
                          <a:alpha val="50000"/>
                        </a:srgbClr>
                      </a:outerShdw>
                    </a:effectLst>
                  </a:defRPr>
                </a:pPr>
                <a:endParaRPr sz="2250" dirty="0"/>
              </a:p>
            </p:txBody>
          </p:sp>
          <p:sp>
            <p:nvSpPr>
              <p:cNvPr id="35" name="Shape">
                <a:extLst>
                  <a:ext uri="{FF2B5EF4-FFF2-40B4-BE49-F238E27FC236}">
                    <a16:creationId xmlns:a16="http://schemas.microsoft.com/office/drawing/2014/main" id="{2DC384C3-C108-0DF9-7EF9-6A783100FA3C}"/>
                  </a:ext>
                </a:extLst>
              </p:cNvPr>
              <p:cNvSpPr/>
              <p:nvPr/>
            </p:nvSpPr>
            <p:spPr>
              <a:xfrm>
                <a:off x="4405501" y="1552895"/>
                <a:ext cx="192803" cy="68946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6040"/>
                    </a:lnTo>
                    <a:cubicBezTo>
                      <a:pt x="0" y="2706"/>
                      <a:pt x="9677" y="0"/>
                      <a:pt x="21600" y="0"/>
                    </a:cubicBezTo>
                    <a:lnTo>
                      <a:pt x="21600" y="0"/>
                    </a:lnTo>
                    <a:lnTo>
                      <a:pt x="21600" y="21600"/>
                    </a:lnTo>
                    <a:close/>
                  </a:path>
                </a:pathLst>
              </a:custGeom>
              <a:grpFill/>
              <a:ln w="12700">
                <a:miter lim="400000"/>
              </a:ln>
            </p:spPr>
            <p:txBody>
              <a:bodyPr lIns="28575" tIns="28575" rIns="28575" bIns="28575" anchor="ctr"/>
              <a:lstStyle/>
              <a:p>
                <a:pPr>
                  <a:defRPr sz="3000">
                    <a:solidFill>
                      <a:srgbClr val="FFFFFF"/>
                    </a:solidFill>
                    <a:effectLst>
                      <a:outerShdw blurRad="38100" dist="12700" dir="5400000" rotWithShape="0">
                        <a:srgbClr val="000000">
                          <a:alpha val="50000"/>
                        </a:srgbClr>
                      </a:outerShdw>
                    </a:effectLst>
                  </a:defRPr>
                </a:pPr>
                <a:endParaRPr sz="2250" dirty="0"/>
              </a:p>
            </p:txBody>
          </p:sp>
        </p:grpSp>
        <p:sp>
          <p:nvSpPr>
            <p:cNvPr id="32" name="TextBox 31">
              <a:extLst>
                <a:ext uri="{FF2B5EF4-FFF2-40B4-BE49-F238E27FC236}">
                  <a16:creationId xmlns:a16="http://schemas.microsoft.com/office/drawing/2014/main" id="{5832081C-CD4E-09E9-542C-79D03F3A2B0B}"/>
                </a:ext>
              </a:extLst>
            </p:cNvPr>
            <p:cNvSpPr txBox="1"/>
            <p:nvPr/>
          </p:nvSpPr>
          <p:spPr>
            <a:xfrm>
              <a:off x="6238684" y="4850441"/>
              <a:ext cx="2393065" cy="719043"/>
            </a:xfrm>
            <a:prstGeom prst="rect">
              <a:avLst/>
            </a:prstGeom>
            <a:noFill/>
          </p:spPr>
          <p:txBody>
            <a:bodyPr wrap="square">
              <a:spAutoFit/>
            </a:bodyPr>
            <a:lstStyle/>
            <a:p>
              <a:pPr algn="ctr">
                <a:lnSpc>
                  <a:spcPct val="115000"/>
                </a:lnSpc>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سنغافورة: الذكاء الاصطناعي في التخطيط الحضري والنقل</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33" name="TextBox 32">
              <a:extLst>
                <a:ext uri="{FF2B5EF4-FFF2-40B4-BE49-F238E27FC236}">
                  <a16:creationId xmlns:a16="http://schemas.microsoft.com/office/drawing/2014/main" id="{3A83A1B6-1830-0670-CA36-C6A31219A50F}"/>
                </a:ext>
              </a:extLst>
            </p:cNvPr>
            <p:cNvSpPr txBox="1"/>
            <p:nvPr/>
          </p:nvSpPr>
          <p:spPr>
            <a:xfrm>
              <a:off x="6275691" y="4302920"/>
              <a:ext cx="473140" cy="380186"/>
            </a:xfrm>
            <a:prstGeom prst="rect">
              <a:avLst/>
            </a:prstGeom>
            <a:noFill/>
          </p:spPr>
          <p:txBody>
            <a:bodyPr wrap="square">
              <a:spAutoFit/>
            </a:bodyPr>
            <a:lstStyle/>
            <a:p>
              <a:r>
                <a:rPr lang="en-US" dirty="0">
                  <a:solidFill>
                    <a:schemeClr val="bg1"/>
                  </a:solidFill>
                </a:rPr>
                <a:t>02</a:t>
              </a:r>
              <a:endParaRPr lang="en-US" dirty="0"/>
            </a:p>
          </p:txBody>
        </p:sp>
      </p:grpSp>
      <p:grpSp>
        <p:nvGrpSpPr>
          <p:cNvPr id="36" name="Group 35">
            <a:extLst>
              <a:ext uri="{FF2B5EF4-FFF2-40B4-BE49-F238E27FC236}">
                <a16:creationId xmlns:a16="http://schemas.microsoft.com/office/drawing/2014/main" id="{F12D24C8-99FB-5D27-B492-A5E4FFC50203}"/>
              </a:ext>
            </a:extLst>
          </p:cNvPr>
          <p:cNvGrpSpPr/>
          <p:nvPr/>
        </p:nvGrpSpPr>
        <p:grpSpPr>
          <a:xfrm>
            <a:off x="3186492" y="4479694"/>
            <a:ext cx="2606504" cy="1447421"/>
            <a:chOff x="3372085" y="4244440"/>
            <a:chExt cx="2606504" cy="1447421"/>
          </a:xfrm>
        </p:grpSpPr>
        <p:sp>
          <p:nvSpPr>
            <p:cNvPr id="37" name="Shape">
              <a:extLst>
                <a:ext uri="{FF2B5EF4-FFF2-40B4-BE49-F238E27FC236}">
                  <a16:creationId xmlns:a16="http://schemas.microsoft.com/office/drawing/2014/main" id="{6C4ED7D7-A9FC-68B2-91F9-559FF446B3E7}"/>
                </a:ext>
              </a:extLst>
            </p:cNvPr>
            <p:cNvSpPr/>
            <p:nvPr/>
          </p:nvSpPr>
          <p:spPr>
            <a:xfrm>
              <a:off x="3442840" y="4292109"/>
              <a:ext cx="2535749" cy="1399752"/>
            </a:xfrm>
            <a:custGeom>
              <a:avLst/>
              <a:gdLst/>
              <a:ahLst/>
              <a:cxnLst>
                <a:cxn ang="0">
                  <a:pos x="wd2" y="hd2"/>
                </a:cxn>
                <a:cxn ang="5400000">
                  <a:pos x="wd2" y="hd2"/>
                </a:cxn>
                <a:cxn ang="10800000">
                  <a:pos x="wd2" y="hd2"/>
                </a:cxn>
                <a:cxn ang="16200000">
                  <a:pos x="wd2" y="hd2"/>
                </a:cxn>
              </a:cxnLst>
              <a:rect l="0" t="0" r="r" b="b"/>
              <a:pathLst>
                <a:path w="21600" h="21600" extrusionOk="0">
                  <a:moveTo>
                    <a:pt x="20368" y="21600"/>
                  </a:moveTo>
                  <a:lnTo>
                    <a:pt x="1232" y="21600"/>
                  </a:lnTo>
                  <a:cubicBezTo>
                    <a:pt x="552" y="21600"/>
                    <a:pt x="0" y="20600"/>
                    <a:pt x="0" y="19369"/>
                  </a:cubicBezTo>
                  <a:lnTo>
                    <a:pt x="0" y="2231"/>
                  </a:lnTo>
                  <a:cubicBezTo>
                    <a:pt x="0" y="1000"/>
                    <a:pt x="552" y="0"/>
                    <a:pt x="1232" y="0"/>
                  </a:cubicBezTo>
                  <a:lnTo>
                    <a:pt x="20368" y="0"/>
                  </a:lnTo>
                  <a:cubicBezTo>
                    <a:pt x="21048" y="0"/>
                    <a:pt x="21600" y="1000"/>
                    <a:pt x="21600" y="2231"/>
                  </a:cubicBezTo>
                  <a:lnTo>
                    <a:pt x="21600" y="19369"/>
                  </a:lnTo>
                  <a:cubicBezTo>
                    <a:pt x="21600" y="20600"/>
                    <a:pt x="21048" y="21600"/>
                    <a:pt x="20368" y="21600"/>
                  </a:cubicBezTo>
                  <a:close/>
                </a:path>
              </a:pathLst>
            </a:custGeom>
            <a:solidFill>
              <a:schemeClr val="bg1"/>
            </a:solidFill>
            <a:ln w="12700">
              <a:solidFill>
                <a:schemeClr val="tx1"/>
              </a:solidFill>
              <a:miter lim="400000"/>
            </a:ln>
            <a:effectLst>
              <a:outerShdw blurRad="50800" dist="38100" dir="2700000" algn="tl" rotWithShape="0">
                <a:prstClr val="black">
                  <a:alpha val="25000"/>
                </a:prstClr>
              </a:outerShdw>
            </a:effectLst>
          </p:spPr>
          <p:txBody>
            <a:bodyPr lIns="28575" tIns="28575" rIns="28575" bIns="28575" anchor="ctr"/>
            <a:lstStyle/>
            <a:p>
              <a:pPr>
                <a:defRPr sz="3000">
                  <a:solidFill>
                    <a:srgbClr val="FFFFFF"/>
                  </a:solidFill>
                  <a:effectLst>
                    <a:outerShdw blurRad="38100" dist="12700" dir="5400000" rotWithShape="0">
                      <a:srgbClr val="000000">
                        <a:alpha val="50000"/>
                      </a:srgbClr>
                    </a:outerShdw>
                  </a:effectLst>
                </a:defRPr>
              </a:pPr>
              <a:endParaRPr sz="2250" dirty="0"/>
            </a:p>
          </p:txBody>
        </p:sp>
        <p:grpSp>
          <p:nvGrpSpPr>
            <p:cNvPr id="38" name="Group 37">
              <a:extLst>
                <a:ext uri="{FF2B5EF4-FFF2-40B4-BE49-F238E27FC236}">
                  <a16:creationId xmlns:a16="http://schemas.microsoft.com/office/drawing/2014/main" id="{CA8A8505-D3E6-33A3-402E-1F88E4996E6A}"/>
                </a:ext>
              </a:extLst>
            </p:cNvPr>
            <p:cNvGrpSpPr/>
            <p:nvPr/>
          </p:nvGrpSpPr>
          <p:grpSpPr>
            <a:xfrm>
              <a:off x="3372085" y="4244440"/>
              <a:ext cx="1048656" cy="517099"/>
              <a:chOff x="793158" y="1552895"/>
              <a:chExt cx="1398208" cy="689465"/>
            </a:xfrm>
            <a:solidFill>
              <a:srgbClr val="9CA5B2"/>
            </a:solidFill>
          </p:grpSpPr>
          <p:sp>
            <p:nvSpPr>
              <p:cNvPr id="41" name="Shape">
                <a:extLst>
                  <a:ext uri="{FF2B5EF4-FFF2-40B4-BE49-F238E27FC236}">
                    <a16:creationId xmlns:a16="http://schemas.microsoft.com/office/drawing/2014/main" id="{742F830A-3362-A1BD-1E12-410E0B6C2E9D}"/>
                  </a:ext>
                </a:extLst>
              </p:cNvPr>
              <p:cNvSpPr/>
              <p:nvPr/>
            </p:nvSpPr>
            <p:spPr>
              <a:xfrm>
                <a:off x="982105" y="1552895"/>
                <a:ext cx="1209261" cy="689465"/>
              </a:xfrm>
              <a:custGeom>
                <a:avLst/>
                <a:gdLst/>
                <a:ahLst/>
                <a:cxnLst>
                  <a:cxn ang="0">
                    <a:pos x="wd2" y="hd2"/>
                  </a:cxn>
                  <a:cxn ang="5400000">
                    <a:pos x="wd2" y="hd2"/>
                  </a:cxn>
                  <a:cxn ang="10800000">
                    <a:pos x="wd2" y="hd2"/>
                  </a:cxn>
                  <a:cxn ang="16200000">
                    <a:pos x="wd2" y="hd2"/>
                  </a:cxn>
                </a:cxnLst>
                <a:rect l="0" t="0" r="r" b="b"/>
                <a:pathLst>
                  <a:path w="21600" h="21600" extrusionOk="0">
                    <a:moveTo>
                      <a:pt x="9285" y="21600"/>
                    </a:moveTo>
                    <a:lnTo>
                      <a:pt x="0" y="21600"/>
                    </a:lnTo>
                    <a:lnTo>
                      <a:pt x="0" y="0"/>
                    </a:lnTo>
                    <a:lnTo>
                      <a:pt x="21600" y="0"/>
                    </a:lnTo>
                    <a:lnTo>
                      <a:pt x="21600" y="0"/>
                    </a:lnTo>
                    <a:cubicBezTo>
                      <a:pt x="21600" y="11887"/>
                      <a:pt x="16090" y="21600"/>
                      <a:pt x="9285" y="21600"/>
                    </a:cubicBezTo>
                    <a:close/>
                  </a:path>
                </a:pathLst>
              </a:custGeom>
              <a:grpFill/>
              <a:ln w="12700">
                <a:miter lim="400000"/>
              </a:ln>
            </p:spPr>
            <p:txBody>
              <a:bodyPr lIns="28575" tIns="28575" rIns="28575" bIns="28575" anchor="ctr"/>
              <a:lstStyle/>
              <a:p>
                <a:pPr>
                  <a:defRPr sz="3000">
                    <a:solidFill>
                      <a:srgbClr val="FFFFFF"/>
                    </a:solidFill>
                    <a:effectLst>
                      <a:outerShdw blurRad="38100" dist="12700" dir="5400000" rotWithShape="0">
                        <a:srgbClr val="000000">
                          <a:alpha val="50000"/>
                        </a:srgbClr>
                      </a:outerShdw>
                    </a:effectLst>
                  </a:defRPr>
                </a:pPr>
                <a:endParaRPr sz="2250" dirty="0"/>
              </a:p>
            </p:txBody>
          </p:sp>
          <p:sp>
            <p:nvSpPr>
              <p:cNvPr id="42" name="Shape">
                <a:extLst>
                  <a:ext uri="{FF2B5EF4-FFF2-40B4-BE49-F238E27FC236}">
                    <a16:creationId xmlns:a16="http://schemas.microsoft.com/office/drawing/2014/main" id="{4C8DFEE6-1994-B5A1-6CE8-3180385EC02E}"/>
                  </a:ext>
                </a:extLst>
              </p:cNvPr>
              <p:cNvSpPr/>
              <p:nvPr/>
            </p:nvSpPr>
            <p:spPr>
              <a:xfrm>
                <a:off x="793158" y="1552895"/>
                <a:ext cx="192803" cy="68946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6040"/>
                    </a:lnTo>
                    <a:cubicBezTo>
                      <a:pt x="0" y="2706"/>
                      <a:pt x="9677" y="0"/>
                      <a:pt x="21600" y="0"/>
                    </a:cubicBezTo>
                    <a:lnTo>
                      <a:pt x="21600" y="0"/>
                    </a:lnTo>
                    <a:lnTo>
                      <a:pt x="21600" y="21600"/>
                    </a:lnTo>
                    <a:close/>
                  </a:path>
                </a:pathLst>
              </a:custGeom>
              <a:grpFill/>
              <a:ln w="12700">
                <a:miter lim="400000"/>
              </a:ln>
            </p:spPr>
            <p:txBody>
              <a:bodyPr lIns="28575" tIns="28575" rIns="28575" bIns="28575" anchor="ctr"/>
              <a:lstStyle/>
              <a:p>
                <a:pPr>
                  <a:defRPr sz="3000">
                    <a:solidFill>
                      <a:srgbClr val="FFFFFF"/>
                    </a:solidFill>
                    <a:effectLst>
                      <a:outerShdw blurRad="38100" dist="12700" dir="5400000" rotWithShape="0">
                        <a:srgbClr val="000000">
                          <a:alpha val="50000"/>
                        </a:srgbClr>
                      </a:outerShdw>
                    </a:effectLst>
                  </a:defRPr>
                </a:pPr>
                <a:endParaRPr sz="2250" dirty="0"/>
              </a:p>
            </p:txBody>
          </p:sp>
        </p:grpSp>
        <p:sp>
          <p:nvSpPr>
            <p:cNvPr id="39" name="TextBox 38">
              <a:extLst>
                <a:ext uri="{FF2B5EF4-FFF2-40B4-BE49-F238E27FC236}">
                  <a16:creationId xmlns:a16="http://schemas.microsoft.com/office/drawing/2014/main" id="{7253B142-B12E-E3C7-02A3-375398C32FBF}"/>
                </a:ext>
              </a:extLst>
            </p:cNvPr>
            <p:cNvSpPr txBox="1"/>
            <p:nvPr/>
          </p:nvSpPr>
          <p:spPr>
            <a:xfrm>
              <a:off x="3549001" y="4683106"/>
              <a:ext cx="2393065" cy="719043"/>
            </a:xfrm>
            <a:prstGeom prst="rect">
              <a:avLst/>
            </a:prstGeom>
            <a:noFill/>
          </p:spPr>
          <p:txBody>
            <a:bodyPr wrap="square">
              <a:spAutoFit/>
            </a:bodyPr>
            <a:lstStyle/>
            <a:p>
              <a:pPr algn="ctr">
                <a:lnSpc>
                  <a:spcPct val="115000"/>
                </a:lnSpc>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الصين: الذكاء الاصطناعي في إدارة المدن والرقابة</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40" name="TextBox 39">
              <a:extLst>
                <a:ext uri="{FF2B5EF4-FFF2-40B4-BE49-F238E27FC236}">
                  <a16:creationId xmlns:a16="http://schemas.microsoft.com/office/drawing/2014/main" id="{AB44942E-5C4F-22D3-CE4C-D12F8EB4878A}"/>
                </a:ext>
              </a:extLst>
            </p:cNvPr>
            <p:cNvSpPr txBox="1"/>
            <p:nvPr/>
          </p:nvSpPr>
          <p:spPr>
            <a:xfrm>
              <a:off x="3427041" y="4302920"/>
              <a:ext cx="473140" cy="380186"/>
            </a:xfrm>
            <a:prstGeom prst="rect">
              <a:avLst/>
            </a:prstGeom>
            <a:noFill/>
          </p:spPr>
          <p:txBody>
            <a:bodyPr wrap="square">
              <a:spAutoFit/>
            </a:bodyPr>
            <a:lstStyle/>
            <a:p>
              <a:r>
                <a:rPr lang="en-US" sz="1800" dirty="0">
                  <a:solidFill>
                    <a:schemeClr val="bg1"/>
                  </a:solidFill>
                </a:rPr>
                <a:t>05</a:t>
              </a:r>
              <a:endParaRPr lang="en-US" dirty="0"/>
            </a:p>
          </p:txBody>
        </p:sp>
      </p:grpSp>
      <p:grpSp>
        <p:nvGrpSpPr>
          <p:cNvPr id="43" name="Group 42">
            <a:extLst>
              <a:ext uri="{FF2B5EF4-FFF2-40B4-BE49-F238E27FC236}">
                <a16:creationId xmlns:a16="http://schemas.microsoft.com/office/drawing/2014/main" id="{382E7EB6-3AC1-0896-7394-9C1EEBE788E4}"/>
              </a:ext>
            </a:extLst>
          </p:cNvPr>
          <p:cNvGrpSpPr/>
          <p:nvPr/>
        </p:nvGrpSpPr>
        <p:grpSpPr>
          <a:xfrm>
            <a:off x="1826651" y="2468774"/>
            <a:ext cx="2587414" cy="1399752"/>
            <a:chOff x="6044335" y="4244439"/>
            <a:chExt cx="2587414" cy="1399752"/>
          </a:xfrm>
        </p:grpSpPr>
        <p:sp>
          <p:nvSpPr>
            <p:cNvPr id="44" name="Shape">
              <a:extLst>
                <a:ext uri="{FF2B5EF4-FFF2-40B4-BE49-F238E27FC236}">
                  <a16:creationId xmlns:a16="http://schemas.microsoft.com/office/drawing/2014/main" id="{55F5FB19-E711-0E01-FC22-9AAC8BC8D9D4}"/>
                </a:ext>
              </a:extLst>
            </p:cNvPr>
            <p:cNvSpPr/>
            <p:nvPr/>
          </p:nvSpPr>
          <p:spPr>
            <a:xfrm>
              <a:off x="6081342" y="4244439"/>
              <a:ext cx="2535749" cy="1399752"/>
            </a:xfrm>
            <a:custGeom>
              <a:avLst/>
              <a:gdLst/>
              <a:ahLst/>
              <a:cxnLst>
                <a:cxn ang="0">
                  <a:pos x="wd2" y="hd2"/>
                </a:cxn>
                <a:cxn ang="5400000">
                  <a:pos x="wd2" y="hd2"/>
                </a:cxn>
                <a:cxn ang="10800000">
                  <a:pos x="wd2" y="hd2"/>
                </a:cxn>
                <a:cxn ang="16200000">
                  <a:pos x="wd2" y="hd2"/>
                </a:cxn>
              </a:cxnLst>
              <a:rect l="0" t="0" r="r" b="b"/>
              <a:pathLst>
                <a:path w="21600" h="21600" extrusionOk="0">
                  <a:moveTo>
                    <a:pt x="20368" y="21600"/>
                  </a:moveTo>
                  <a:lnTo>
                    <a:pt x="1232" y="21600"/>
                  </a:lnTo>
                  <a:cubicBezTo>
                    <a:pt x="552" y="21600"/>
                    <a:pt x="0" y="20600"/>
                    <a:pt x="0" y="19369"/>
                  </a:cubicBezTo>
                  <a:lnTo>
                    <a:pt x="0" y="2231"/>
                  </a:lnTo>
                  <a:cubicBezTo>
                    <a:pt x="0" y="1000"/>
                    <a:pt x="552" y="0"/>
                    <a:pt x="1232" y="0"/>
                  </a:cubicBezTo>
                  <a:lnTo>
                    <a:pt x="20368" y="0"/>
                  </a:lnTo>
                  <a:cubicBezTo>
                    <a:pt x="21048" y="0"/>
                    <a:pt x="21600" y="1000"/>
                    <a:pt x="21600" y="2231"/>
                  </a:cubicBezTo>
                  <a:lnTo>
                    <a:pt x="21600" y="19369"/>
                  </a:lnTo>
                  <a:cubicBezTo>
                    <a:pt x="21600" y="20600"/>
                    <a:pt x="21048" y="21600"/>
                    <a:pt x="20368" y="21600"/>
                  </a:cubicBezTo>
                  <a:close/>
                </a:path>
              </a:pathLst>
            </a:custGeom>
            <a:solidFill>
              <a:schemeClr val="bg1"/>
            </a:solidFill>
            <a:ln w="12700">
              <a:solidFill>
                <a:schemeClr val="tx1"/>
              </a:solidFill>
              <a:miter lim="400000"/>
            </a:ln>
            <a:effectLst>
              <a:outerShdw blurRad="50800" dist="38100" dir="2700000" algn="tl" rotWithShape="0">
                <a:prstClr val="black">
                  <a:alpha val="25000"/>
                </a:prstClr>
              </a:outerShdw>
            </a:effectLst>
          </p:spPr>
          <p:txBody>
            <a:bodyPr lIns="28575" tIns="28575" rIns="28575" bIns="28575" anchor="ctr"/>
            <a:lstStyle/>
            <a:p>
              <a:pPr>
                <a:defRPr sz="3000">
                  <a:solidFill>
                    <a:srgbClr val="FFFFFF"/>
                  </a:solidFill>
                  <a:effectLst>
                    <a:outerShdw blurRad="38100" dist="12700" dir="5400000" rotWithShape="0">
                      <a:srgbClr val="000000">
                        <a:alpha val="50000"/>
                      </a:srgbClr>
                    </a:outerShdw>
                  </a:effectLst>
                </a:defRPr>
              </a:pPr>
              <a:endParaRPr sz="2250" dirty="0"/>
            </a:p>
          </p:txBody>
        </p:sp>
        <p:grpSp>
          <p:nvGrpSpPr>
            <p:cNvPr id="45" name="Group 44">
              <a:extLst>
                <a:ext uri="{FF2B5EF4-FFF2-40B4-BE49-F238E27FC236}">
                  <a16:creationId xmlns:a16="http://schemas.microsoft.com/office/drawing/2014/main" id="{2BCA3CBC-2A5F-5A53-6C4D-DCA8E13B118F}"/>
                </a:ext>
              </a:extLst>
            </p:cNvPr>
            <p:cNvGrpSpPr/>
            <p:nvPr/>
          </p:nvGrpSpPr>
          <p:grpSpPr>
            <a:xfrm>
              <a:off x="6044335" y="4244440"/>
              <a:ext cx="1048656" cy="517099"/>
              <a:chOff x="4405501" y="1552895"/>
              <a:chExt cx="1398208" cy="689465"/>
            </a:xfrm>
            <a:solidFill>
              <a:srgbClr val="168489"/>
            </a:solidFill>
          </p:grpSpPr>
          <p:sp>
            <p:nvSpPr>
              <p:cNvPr id="48" name="Shape">
                <a:extLst>
                  <a:ext uri="{FF2B5EF4-FFF2-40B4-BE49-F238E27FC236}">
                    <a16:creationId xmlns:a16="http://schemas.microsoft.com/office/drawing/2014/main" id="{109AA27C-4998-7E5A-0A0A-F42C3D96EBC1}"/>
                  </a:ext>
                </a:extLst>
              </p:cNvPr>
              <p:cNvSpPr/>
              <p:nvPr/>
            </p:nvSpPr>
            <p:spPr>
              <a:xfrm>
                <a:off x="4594448" y="1552895"/>
                <a:ext cx="1209261" cy="689465"/>
              </a:xfrm>
              <a:custGeom>
                <a:avLst/>
                <a:gdLst/>
                <a:ahLst/>
                <a:cxnLst>
                  <a:cxn ang="0">
                    <a:pos x="wd2" y="hd2"/>
                  </a:cxn>
                  <a:cxn ang="5400000">
                    <a:pos x="wd2" y="hd2"/>
                  </a:cxn>
                  <a:cxn ang="10800000">
                    <a:pos x="wd2" y="hd2"/>
                  </a:cxn>
                  <a:cxn ang="16200000">
                    <a:pos x="wd2" y="hd2"/>
                  </a:cxn>
                </a:cxnLst>
                <a:rect l="0" t="0" r="r" b="b"/>
                <a:pathLst>
                  <a:path w="21600" h="21600" extrusionOk="0">
                    <a:moveTo>
                      <a:pt x="9285" y="21600"/>
                    </a:moveTo>
                    <a:lnTo>
                      <a:pt x="0" y="21600"/>
                    </a:lnTo>
                    <a:lnTo>
                      <a:pt x="0" y="0"/>
                    </a:lnTo>
                    <a:lnTo>
                      <a:pt x="21600" y="0"/>
                    </a:lnTo>
                    <a:lnTo>
                      <a:pt x="21600" y="0"/>
                    </a:lnTo>
                    <a:cubicBezTo>
                      <a:pt x="21600" y="11887"/>
                      <a:pt x="16090" y="21600"/>
                      <a:pt x="9285" y="21600"/>
                    </a:cubicBezTo>
                    <a:close/>
                  </a:path>
                </a:pathLst>
              </a:custGeom>
              <a:grpFill/>
              <a:ln w="12700">
                <a:miter lim="400000"/>
              </a:ln>
            </p:spPr>
            <p:txBody>
              <a:bodyPr lIns="28575" tIns="28575" rIns="28575" bIns="28575" anchor="ctr"/>
              <a:lstStyle/>
              <a:p>
                <a:pPr>
                  <a:defRPr sz="3000">
                    <a:solidFill>
                      <a:srgbClr val="FFFFFF"/>
                    </a:solidFill>
                    <a:effectLst>
                      <a:outerShdw blurRad="38100" dist="12700" dir="5400000" rotWithShape="0">
                        <a:srgbClr val="000000">
                          <a:alpha val="50000"/>
                        </a:srgbClr>
                      </a:outerShdw>
                    </a:effectLst>
                  </a:defRPr>
                </a:pPr>
                <a:endParaRPr sz="2250" dirty="0"/>
              </a:p>
            </p:txBody>
          </p:sp>
          <p:sp>
            <p:nvSpPr>
              <p:cNvPr id="49" name="Shape">
                <a:extLst>
                  <a:ext uri="{FF2B5EF4-FFF2-40B4-BE49-F238E27FC236}">
                    <a16:creationId xmlns:a16="http://schemas.microsoft.com/office/drawing/2014/main" id="{60B7033F-5BB3-81F0-C3B0-259578E53067}"/>
                  </a:ext>
                </a:extLst>
              </p:cNvPr>
              <p:cNvSpPr/>
              <p:nvPr/>
            </p:nvSpPr>
            <p:spPr>
              <a:xfrm>
                <a:off x="4405501" y="1552895"/>
                <a:ext cx="192803" cy="68946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6040"/>
                    </a:lnTo>
                    <a:cubicBezTo>
                      <a:pt x="0" y="2706"/>
                      <a:pt x="9677" y="0"/>
                      <a:pt x="21600" y="0"/>
                    </a:cubicBezTo>
                    <a:lnTo>
                      <a:pt x="21600" y="0"/>
                    </a:lnTo>
                    <a:lnTo>
                      <a:pt x="21600" y="21600"/>
                    </a:lnTo>
                    <a:close/>
                  </a:path>
                </a:pathLst>
              </a:custGeom>
              <a:grpFill/>
              <a:ln w="12700">
                <a:miter lim="400000"/>
              </a:ln>
            </p:spPr>
            <p:txBody>
              <a:bodyPr lIns="28575" tIns="28575" rIns="28575" bIns="28575" anchor="ctr"/>
              <a:lstStyle/>
              <a:p>
                <a:pPr>
                  <a:defRPr sz="3000">
                    <a:solidFill>
                      <a:srgbClr val="FFFFFF"/>
                    </a:solidFill>
                    <a:effectLst>
                      <a:outerShdw blurRad="38100" dist="12700" dir="5400000" rotWithShape="0">
                        <a:srgbClr val="000000">
                          <a:alpha val="50000"/>
                        </a:srgbClr>
                      </a:outerShdw>
                    </a:effectLst>
                  </a:defRPr>
                </a:pPr>
                <a:endParaRPr sz="2250" dirty="0"/>
              </a:p>
            </p:txBody>
          </p:sp>
        </p:grpSp>
        <p:sp>
          <p:nvSpPr>
            <p:cNvPr id="46" name="TextBox 45">
              <a:extLst>
                <a:ext uri="{FF2B5EF4-FFF2-40B4-BE49-F238E27FC236}">
                  <a16:creationId xmlns:a16="http://schemas.microsoft.com/office/drawing/2014/main" id="{89F215CF-FB6E-2231-8D89-3F230B41459C}"/>
                </a:ext>
              </a:extLst>
            </p:cNvPr>
            <p:cNvSpPr txBox="1"/>
            <p:nvPr/>
          </p:nvSpPr>
          <p:spPr>
            <a:xfrm>
              <a:off x="6238684" y="4850441"/>
              <a:ext cx="2393065" cy="719043"/>
            </a:xfrm>
            <a:prstGeom prst="rect">
              <a:avLst/>
            </a:prstGeom>
            <a:noFill/>
          </p:spPr>
          <p:txBody>
            <a:bodyPr wrap="square">
              <a:spAutoFit/>
            </a:bodyPr>
            <a:lstStyle/>
            <a:p>
              <a:pPr algn="ctr">
                <a:lnSpc>
                  <a:spcPct val="115000"/>
                </a:lnSpc>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كندا: منصة الذكاء الاصطناعي لتحليل البيانات الحكومية</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47" name="TextBox 46">
              <a:extLst>
                <a:ext uri="{FF2B5EF4-FFF2-40B4-BE49-F238E27FC236}">
                  <a16:creationId xmlns:a16="http://schemas.microsoft.com/office/drawing/2014/main" id="{B615515C-D9CE-65C9-0B62-E57EABB7408E}"/>
                </a:ext>
              </a:extLst>
            </p:cNvPr>
            <p:cNvSpPr txBox="1"/>
            <p:nvPr/>
          </p:nvSpPr>
          <p:spPr>
            <a:xfrm>
              <a:off x="6275691" y="4302920"/>
              <a:ext cx="473140" cy="380186"/>
            </a:xfrm>
            <a:prstGeom prst="rect">
              <a:avLst/>
            </a:prstGeom>
            <a:noFill/>
          </p:spPr>
          <p:txBody>
            <a:bodyPr wrap="square">
              <a:spAutoFit/>
            </a:bodyPr>
            <a:lstStyle/>
            <a:p>
              <a:r>
                <a:rPr lang="en-US" dirty="0">
                  <a:solidFill>
                    <a:schemeClr val="bg1"/>
                  </a:solidFill>
                </a:rPr>
                <a:t>03</a:t>
              </a:r>
              <a:endParaRPr lang="en-US" dirty="0"/>
            </a:p>
          </p:txBody>
        </p:sp>
      </p:grpSp>
    </p:spTree>
    <p:extLst>
      <p:ext uri="{BB962C8B-B14F-4D97-AF65-F5344CB8AC3E}">
        <p14:creationId xmlns:p14="http://schemas.microsoft.com/office/powerpoint/2010/main" val="2334888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1000"/>
                                        <p:tgtEl>
                                          <p:spTgt spid="29"/>
                                        </p:tgtEl>
                                      </p:cBhvr>
                                    </p:animEffect>
                                    <p:anim calcmode="lin" valueType="num">
                                      <p:cBhvr>
                                        <p:cTn id="15" dur="1000" fill="hold"/>
                                        <p:tgtEl>
                                          <p:spTgt spid="29"/>
                                        </p:tgtEl>
                                        <p:attrNameLst>
                                          <p:attrName>ppt_x</p:attrName>
                                        </p:attrNameLst>
                                      </p:cBhvr>
                                      <p:tavLst>
                                        <p:tav tm="0">
                                          <p:val>
                                            <p:strVal val="#ppt_x"/>
                                          </p:val>
                                        </p:tav>
                                        <p:tav tm="100000">
                                          <p:val>
                                            <p:strVal val="#ppt_x"/>
                                          </p:val>
                                        </p:tav>
                                      </p:tavLst>
                                    </p:anim>
                                    <p:anim calcmode="lin" valueType="num">
                                      <p:cBhvr>
                                        <p:cTn id="16"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1000"/>
                                        <p:tgtEl>
                                          <p:spTgt spid="43"/>
                                        </p:tgtEl>
                                      </p:cBhvr>
                                    </p:animEffect>
                                    <p:anim calcmode="lin" valueType="num">
                                      <p:cBhvr>
                                        <p:cTn id="22" dur="1000" fill="hold"/>
                                        <p:tgtEl>
                                          <p:spTgt spid="43"/>
                                        </p:tgtEl>
                                        <p:attrNameLst>
                                          <p:attrName>ppt_x</p:attrName>
                                        </p:attrNameLst>
                                      </p:cBhvr>
                                      <p:tavLst>
                                        <p:tav tm="0">
                                          <p:val>
                                            <p:strVal val="#ppt_x"/>
                                          </p:val>
                                        </p:tav>
                                        <p:tav tm="100000">
                                          <p:val>
                                            <p:strVal val="#ppt_x"/>
                                          </p:val>
                                        </p:tav>
                                      </p:tavLst>
                                    </p:anim>
                                    <p:anim calcmode="lin" valueType="num">
                                      <p:cBhvr>
                                        <p:cTn id="23"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1000"/>
                                        <p:tgtEl>
                                          <p:spTgt spid="22"/>
                                        </p:tgtEl>
                                      </p:cBhvr>
                                    </p:animEffect>
                                    <p:anim calcmode="lin" valueType="num">
                                      <p:cBhvr>
                                        <p:cTn id="29" dur="1000" fill="hold"/>
                                        <p:tgtEl>
                                          <p:spTgt spid="22"/>
                                        </p:tgtEl>
                                        <p:attrNameLst>
                                          <p:attrName>ppt_x</p:attrName>
                                        </p:attrNameLst>
                                      </p:cBhvr>
                                      <p:tavLst>
                                        <p:tav tm="0">
                                          <p:val>
                                            <p:strVal val="#ppt_x"/>
                                          </p:val>
                                        </p:tav>
                                        <p:tav tm="100000">
                                          <p:val>
                                            <p:strVal val="#ppt_x"/>
                                          </p:val>
                                        </p:tav>
                                      </p:tavLst>
                                    </p:anim>
                                    <p:anim calcmode="lin" valueType="num">
                                      <p:cBhvr>
                                        <p:cTn id="3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1000"/>
                                        <p:tgtEl>
                                          <p:spTgt spid="36"/>
                                        </p:tgtEl>
                                      </p:cBhvr>
                                    </p:animEffect>
                                    <p:anim calcmode="lin" valueType="num">
                                      <p:cBhvr>
                                        <p:cTn id="36" dur="1000" fill="hold"/>
                                        <p:tgtEl>
                                          <p:spTgt spid="36"/>
                                        </p:tgtEl>
                                        <p:attrNameLst>
                                          <p:attrName>ppt_x</p:attrName>
                                        </p:attrNameLst>
                                      </p:cBhvr>
                                      <p:tavLst>
                                        <p:tav tm="0">
                                          <p:val>
                                            <p:strVal val="#ppt_x"/>
                                          </p:val>
                                        </p:tav>
                                        <p:tav tm="100000">
                                          <p:val>
                                            <p:strVal val="#ppt_x"/>
                                          </p:val>
                                        </p:tav>
                                      </p:tavLst>
                                    </p:anim>
                                    <p:anim calcmode="lin" valueType="num">
                                      <p:cBhvr>
                                        <p:cTn id="37"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EEE2C958-554C-43B6-AD84-5BFB102BB0C5}"/>
              </a:ext>
            </a:extLst>
          </p:cNvPr>
          <p:cNvSpPr txBox="1"/>
          <p:nvPr/>
        </p:nvSpPr>
        <p:spPr>
          <a:xfrm>
            <a:off x="1628337" y="3146376"/>
            <a:ext cx="4548374" cy="179126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حدد أهم السياسات والإجراءات التي يجب على أصحاب القرار وضعها لتنظيم استخدام الذكاء الاصطناعي </a:t>
            </a:r>
            <a:endParaRPr lang="en-US" dirty="0"/>
          </a:p>
        </p:txBody>
      </p:sp>
      <p:pic>
        <p:nvPicPr>
          <p:cNvPr id="3" name="Picture 2">
            <a:extLst>
              <a:ext uri="{FF2B5EF4-FFF2-40B4-BE49-F238E27FC236}">
                <a16:creationId xmlns:a16="http://schemas.microsoft.com/office/drawing/2014/main" id="{20AD76A7-980C-B573-8706-8024837B696F}"/>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7483629" y="1870349"/>
            <a:ext cx="4343314" cy="4343314"/>
          </a:xfrm>
          <a:prstGeom prst="rect">
            <a:avLst/>
          </a:prstGeom>
        </p:spPr>
      </p:pic>
      <p:grpSp>
        <p:nvGrpSpPr>
          <p:cNvPr id="4" name="Group 3">
            <a:extLst>
              <a:ext uri="{FF2B5EF4-FFF2-40B4-BE49-F238E27FC236}">
                <a16:creationId xmlns:a16="http://schemas.microsoft.com/office/drawing/2014/main" id="{254ACD16-7C3E-AE6C-58D9-CC4D13D1D039}"/>
              </a:ext>
            </a:extLst>
          </p:cNvPr>
          <p:cNvGrpSpPr/>
          <p:nvPr/>
        </p:nvGrpSpPr>
        <p:grpSpPr>
          <a:xfrm>
            <a:off x="2698136" y="675008"/>
            <a:ext cx="6957150" cy="968852"/>
            <a:chOff x="2698136" y="519096"/>
            <a:chExt cx="695715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27323250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1" name="Rectangle 20">
            <a:extLst>
              <a:ext uri="{FF2B5EF4-FFF2-40B4-BE49-F238E27FC236}">
                <a16:creationId xmlns:a16="http://schemas.microsoft.com/office/drawing/2014/main" id="{8F9960CF-F8E3-447F-8B0C-DD7345A4615E}"/>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AFAEF5F-DB96-4188-9FC2-D73BA698B8A8}"/>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Calendar ">
            <a:extLst>
              <a:ext uri="{FF2B5EF4-FFF2-40B4-BE49-F238E27FC236}">
                <a16:creationId xmlns:a16="http://schemas.microsoft.com/office/drawing/2014/main" id="{E45E353B-44E4-4C5E-9876-CA8F686ED79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E87B1837-7CC8-4066-967A-CEC97CCC25BB}"/>
              </a:ext>
            </a:extLst>
          </p:cNvPr>
          <p:cNvSpPr txBox="1"/>
          <p:nvPr/>
        </p:nvSpPr>
        <p:spPr>
          <a:xfrm>
            <a:off x="104775" y="-90428"/>
            <a:ext cx="1162050" cy="1323439"/>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الأول</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BCE88B0F-56DF-4657-A369-E24E94BC7C61}"/>
              </a:ext>
            </a:extLst>
          </p:cNvPr>
          <p:cNvSpPr txBox="1"/>
          <p:nvPr/>
        </p:nvSpPr>
        <p:spPr>
          <a:xfrm>
            <a:off x="9108139" y="1821453"/>
            <a:ext cx="3423347" cy="707886"/>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الثانية</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id="{04A78358-C45B-420F-A4AF-809D71AE58EB}"/>
              </a:ext>
            </a:extLst>
          </p:cNvPr>
          <p:cNvSpPr txBox="1"/>
          <p:nvPr/>
        </p:nvSpPr>
        <p:spPr>
          <a:xfrm>
            <a:off x="2630658" y="1647825"/>
            <a:ext cx="7132440" cy="777136"/>
          </a:xfrm>
          <a:prstGeom prst="rect">
            <a:avLst/>
          </a:prstGeom>
          <a:noFill/>
        </p:spPr>
        <p:txBody>
          <a:bodyPr wrap="square" rtlCol="0">
            <a:spAutoFit/>
          </a:bodyPr>
          <a:lstStyle/>
          <a:p>
            <a:pPr algn="ctr">
              <a:lnSpc>
                <a:spcPct val="115000"/>
              </a:lnSpc>
              <a:spcBef>
                <a:spcPts val="1200"/>
              </a:spcBef>
              <a:spcAft>
                <a:spcPts val="800"/>
              </a:spcAft>
            </a:pPr>
            <a:r>
              <a:rPr lang="ar-SA" sz="4000" b="1" dirty="0">
                <a:latin typeface="+mj-lt"/>
                <a:ea typeface="GE Dinar Two Medium" panose="020A0503020102020204" pitchFamily="18" charset="-78"/>
                <a:cs typeface="Adobe Arabic" panose="02040503050201020203" pitchFamily="18" charset="-78"/>
              </a:rPr>
              <a:t>استخدامات الذكاء الاصطناعي في الخدمات الحكومية</a:t>
            </a:r>
            <a:endParaRPr lang="en-US" sz="4000" b="1" dirty="0">
              <a:latin typeface="+mj-lt"/>
              <a:ea typeface="GE Dinar Two Medium" panose="020A0503020102020204" pitchFamily="18" charset="-78"/>
              <a:cs typeface="Adobe Arabic" panose="02040503050201020203" pitchFamily="18" charset="-78"/>
            </a:endParaRPr>
          </a:p>
        </p:txBody>
      </p:sp>
      <p:sp>
        <p:nvSpPr>
          <p:cNvPr id="40" name="Rectangle 39">
            <a:extLst>
              <a:ext uri="{FF2B5EF4-FFF2-40B4-BE49-F238E27FC236}">
                <a16:creationId xmlns:a16="http://schemas.microsoft.com/office/drawing/2014/main" id="{9A77D2E6-6536-4AA5-8158-90A0672560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603231CE-8D4D-CC20-9F08-114F260780E4}"/>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12AF0EB3-3C03-039B-D140-8F2550026A97}"/>
              </a:ext>
            </a:extLst>
          </p:cNvPr>
          <p:cNvGrpSpPr/>
          <p:nvPr/>
        </p:nvGrpSpPr>
        <p:grpSpPr>
          <a:xfrm>
            <a:off x="2931722" y="3076575"/>
            <a:ext cx="8368711" cy="609600"/>
            <a:chOff x="2931723" y="3429000"/>
            <a:chExt cx="8368711" cy="609600"/>
          </a:xfrm>
        </p:grpSpPr>
        <p:grpSp>
          <p:nvGrpSpPr>
            <p:cNvPr id="4" name="Group 3">
              <a:extLst>
                <a:ext uri="{FF2B5EF4-FFF2-40B4-BE49-F238E27FC236}">
                  <a16:creationId xmlns:a16="http://schemas.microsoft.com/office/drawing/2014/main" id="{C8994AEA-7EC5-FF07-B56C-F2B6C03F3CE3}"/>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id="{B12A8BC6-1B12-1445-3DF6-F1E11B4CFE98}"/>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A558DEB-C890-AFF3-AE2E-B5C4DF23501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id="{6FD4B45E-8A5D-710E-AF87-DE61AC3D65C8}"/>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الذكاء الاصطناعي في تحسين الخدمات الحكومية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5" name="Group 14">
            <a:extLst>
              <a:ext uri="{FF2B5EF4-FFF2-40B4-BE49-F238E27FC236}">
                <a16:creationId xmlns:a16="http://schemas.microsoft.com/office/drawing/2014/main" id="{5CD065AD-B3CC-E60A-D5B1-44B0AB2C9788}"/>
              </a:ext>
            </a:extLst>
          </p:cNvPr>
          <p:cNvGrpSpPr/>
          <p:nvPr/>
        </p:nvGrpSpPr>
        <p:grpSpPr>
          <a:xfrm>
            <a:off x="2931722" y="3855104"/>
            <a:ext cx="8368711" cy="609600"/>
            <a:chOff x="2931723" y="3429000"/>
            <a:chExt cx="8368711" cy="609600"/>
          </a:xfrm>
        </p:grpSpPr>
        <p:grpSp>
          <p:nvGrpSpPr>
            <p:cNvPr id="16" name="Group 15">
              <a:extLst>
                <a:ext uri="{FF2B5EF4-FFF2-40B4-BE49-F238E27FC236}">
                  <a16:creationId xmlns:a16="http://schemas.microsoft.com/office/drawing/2014/main" id="{BD7B290B-9902-4C39-D961-C9DF174635AB}"/>
                </a:ext>
              </a:extLst>
            </p:cNvPr>
            <p:cNvGrpSpPr/>
            <p:nvPr/>
          </p:nvGrpSpPr>
          <p:grpSpPr>
            <a:xfrm>
              <a:off x="10339189" y="3429000"/>
              <a:ext cx="961245" cy="609600"/>
              <a:chOff x="9411453" y="3343594"/>
              <a:chExt cx="961245" cy="609600"/>
            </a:xfrm>
          </p:grpSpPr>
          <p:pic>
            <p:nvPicPr>
              <p:cNvPr id="18" name="Picture 4" descr="Goal ">
                <a:extLst>
                  <a:ext uri="{FF2B5EF4-FFF2-40B4-BE49-F238E27FC236}">
                    <a16:creationId xmlns:a16="http://schemas.microsoft.com/office/drawing/2014/main" id="{4BD29524-3834-5C4D-704C-7031DAC7947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DF3708C-7AE6-8E70-0EE1-11868E878A3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17" name="TextBox 16">
              <a:extLst>
                <a:ext uri="{FF2B5EF4-FFF2-40B4-BE49-F238E27FC236}">
                  <a16:creationId xmlns:a16="http://schemas.microsoft.com/office/drawing/2014/main" id="{6749C902-57A2-1BE0-4A39-4058EF32C213}"/>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تحسين اتخاذ القرارات في القطاع الحكومي</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0" name="Group 19">
            <a:extLst>
              <a:ext uri="{FF2B5EF4-FFF2-40B4-BE49-F238E27FC236}">
                <a16:creationId xmlns:a16="http://schemas.microsoft.com/office/drawing/2014/main" id="{81D9660D-F697-B85F-2CDA-1DE691F07277}"/>
              </a:ext>
            </a:extLst>
          </p:cNvPr>
          <p:cNvGrpSpPr/>
          <p:nvPr/>
        </p:nvGrpSpPr>
        <p:grpSpPr>
          <a:xfrm>
            <a:off x="2931722" y="4633633"/>
            <a:ext cx="8368711" cy="609600"/>
            <a:chOff x="2931723" y="3429000"/>
            <a:chExt cx="8368711" cy="609600"/>
          </a:xfrm>
        </p:grpSpPr>
        <p:grpSp>
          <p:nvGrpSpPr>
            <p:cNvPr id="41" name="Group 40">
              <a:extLst>
                <a:ext uri="{FF2B5EF4-FFF2-40B4-BE49-F238E27FC236}">
                  <a16:creationId xmlns:a16="http://schemas.microsoft.com/office/drawing/2014/main" id="{16950D99-1112-D0F5-CFD5-D420E1D5015A}"/>
                </a:ext>
              </a:extLst>
            </p:cNvPr>
            <p:cNvGrpSpPr/>
            <p:nvPr/>
          </p:nvGrpSpPr>
          <p:grpSpPr>
            <a:xfrm>
              <a:off x="10339189" y="3429000"/>
              <a:ext cx="961245" cy="609600"/>
              <a:chOff x="9411453" y="3343594"/>
              <a:chExt cx="961245" cy="609600"/>
            </a:xfrm>
          </p:grpSpPr>
          <p:pic>
            <p:nvPicPr>
              <p:cNvPr id="43" name="Picture 4" descr="Goal ">
                <a:extLst>
                  <a:ext uri="{FF2B5EF4-FFF2-40B4-BE49-F238E27FC236}">
                    <a16:creationId xmlns:a16="http://schemas.microsoft.com/office/drawing/2014/main" id="{B1A0849B-2EA0-F43B-C69C-C08641784D45}"/>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a:extLst>
                  <a:ext uri="{FF2B5EF4-FFF2-40B4-BE49-F238E27FC236}">
                    <a16:creationId xmlns:a16="http://schemas.microsoft.com/office/drawing/2014/main" id="{4F376D82-B028-A093-B0C6-61F4EB451AE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2" name="TextBox 41">
              <a:extLst>
                <a:ext uri="{FF2B5EF4-FFF2-40B4-BE49-F238E27FC236}">
                  <a16:creationId xmlns:a16="http://schemas.microsoft.com/office/drawing/2014/main" id="{42D9EE3B-6AFE-2CF9-2533-2FC3179A70A5}"/>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الأتمتة في العمل الحكومي</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5" name="Group 44">
            <a:extLst>
              <a:ext uri="{FF2B5EF4-FFF2-40B4-BE49-F238E27FC236}">
                <a16:creationId xmlns:a16="http://schemas.microsoft.com/office/drawing/2014/main" id="{84323394-7C95-D94B-A967-6DBD91AF204C}"/>
              </a:ext>
            </a:extLst>
          </p:cNvPr>
          <p:cNvGrpSpPr/>
          <p:nvPr/>
        </p:nvGrpSpPr>
        <p:grpSpPr>
          <a:xfrm>
            <a:off x="2291172" y="5412162"/>
            <a:ext cx="9009262" cy="609600"/>
            <a:chOff x="2931723" y="3429000"/>
            <a:chExt cx="8368711" cy="609600"/>
          </a:xfrm>
        </p:grpSpPr>
        <p:grpSp>
          <p:nvGrpSpPr>
            <p:cNvPr id="46" name="Group 45">
              <a:extLst>
                <a:ext uri="{FF2B5EF4-FFF2-40B4-BE49-F238E27FC236}">
                  <a16:creationId xmlns:a16="http://schemas.microsoft.com/office/drawing/2014/main" id="{511A656D-3319-5D38-C872-E1D4286A10AE}"/>
                </a:ext>
              </a:extLst>
            </p:cNvPr>
            <p:cNvGrpSpPr/>
            <p:nvPr/>
          </p:nvGrpSpPr>
          <p:grpSpPr>
            <a:xfrm>
              <a:off x="10339189" y="3429000"/>
              <a:ext cx="961245" cy="609600"/>
              <a:chOff x="9411453" y="3343594"/>
              <a:chExt cx="961245" cy="609600"/>
            </a:xfrm>
          </p:grpSpPr>
          <p:pic>
            <p:nvPicPr>
              <p:cNvPr id="48" name="Picture 4" descr="Goal ">
                <a:extLst>
                  <a:ext uri="{FF2B5EF4-FFF2-40B4-BE49-F238E27FC236}">
                    <a16:creationId xmlns:a16="http://schemas.microsoft.com/office/drawing/2014/main" id="{B7848422-5ED9-0176-2F1F-5AC14CCBF7C6}"/>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9" name="Rectangle 48">
                <a:extLst>
                  <a:ext uri="{FF2B5EF4-FFF2-40B4-BE49-F238E27FC236}">
                    <a16:creationId xmlns:a16="http://schemas.microsoft.com/office/drawing/2014/main" id="{EE0CE7E0-7C4C-F38D-F763-D2F2D219B27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7" name="TextBox 46">
              <a:extLst>
                <a:ext uri="{FF2B5EF4-FFF2-40B4-BE49-F238E27FC236}">
                  <a16:creationId xmlns:a16="http://schemas.microsoft.com/office/drawing/2014/main" id="{7CA2756F-14A2-28CF-F48D-F406F95D7A04}"/>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دور الذكاء الاصطناعي في الأمن وإدارة الكوارث</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5" name="Group 4">
            <a:extLst>
              <a:ext uri="{FF2B5EF4-FFF2-40B4-BE49-F238E27FC236}">
                <a16:creationId xmlns:a16="http://schemas.microsoft.com/office/drawing/2014/main" id="{F691C42C-6B8C-36A7-0979-0D65C39983CC}"/>
              </a:ext>
            </a:extLst>
          </p:cNvPr>
          <p:cNvGrpSpPr/>
          <p:nvPr/>
        </p:nvGrpSpPr>
        <p:grpSpPr>
          <a:xfrm>
            <a:off x="2291172" y="6190690"/>
            <a:ext cx="9009262" cy="609600"/>
            <a:chOff x="2931723" y="3429000"/>
            <a:chExt cx="8368711" cy="609600"/>
          </a:xfrm>
        </p:grpSpPr>
        <p:grpSp>
          <p:nvGrpSpPr>
            <p:cNvPr id="6" name="Group 5">
              <a:extLst>
                <a:ext uri="{FF2B5EF4-FFF2-40B4-BE49-F238E27FC236}">
                  <a16:creationId xmlns:a16="http://schemas.microsoft.com/office/drawing/2014/main" id="{60DEE3F6-3E83-79BB-BCB2-17E9B024E28B}"/>
                </a:ext>
              </a:extLst>
            </p:cNvPr>
            <p:cNvGrpSpPr/>
            <p:nvPr/>
          </p:nvGrpSpPr>
          <p:grpSpPr>
            <a:xfrm>
              <a:off x="10339189" y="3429000"/>
              <a:ext cx="961245" cy="609600"/>
              <a:chOff x="9411453" y="3343594"/>
              <a:chExt cx="961245" cy="609600"/>
            </a:xfrm>
          </p:grpSpPr>
          <p:pic>
            <p:nvPicPr>
              <p:cNvPr id="10" name="Picture 4" descr="Goal ">
                <a:extLst>
                  <a:ext uri="{FF2B5EF4-FFF2-40B4-BE49-F238E27FC236}">
                    <a16:creationId xmlns:a16="http://schemas.microsoft.com/office/drawing/2014/main" id="{92875482-BD6F-AEBB-8101-4700A6E83D14}"/>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60BCC92A-46A3-C1B9-EB13-61EBE3B74CCF}"/>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7" name="TextBox 6">
              <a:extLst>
                <a:ext uri="{FF2B5EF4-FFF2-40B4-BE49-F238E27FC236}">
                  <a16:creationId xmlns:a16="http://schemas.microsoft.com/office/drawing/2014/main" id="{3BA06832-EFF0-7C30-1C9C-F76F186496BA}"/>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التأثير المستقبلي للذكاء الاصطناعي على الوظائف الحكومية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Tree>
    <p:extLst>
      <p:ext uri="{BB962C8B-B14F-4D97-AF65-F5344CB8AC3E}">
        <p14:creationId xmlns:p14="http://schemas.microsoft.com/office/powerpoint/2010/main" val="42341318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76CF097-4C0E-0234-99A4-0EB8F007B1D2}"/>
              </a:ext>
            </a:extLst>
          </p:cNvPr>
          <p:cNvSpPr txBox="1"/>
          <p:nvPr/>
        </p:nvSpPr>
        <p:spPr>
          <a:xfrm>
            <a:off x="4606723" y="2860827"/>
            <a:ext cx="6785369" cy="2003625"/>
          </a:xfrm>
          <a:prstGeom prst="rect">
            <a:avLst/>
          </a:prstGeom>
          <a:noFill/>
        </p:spPr>
        <p:txBody>
          <a:bodyPr wrap="square">
            <a:spAutoFit/>
          </a:bodyPr>
          <a:lstStyle>
            <a:defPPr>
              <a:defRPr lang="en-US"/>
            </a:defPPr>
            <a:lvl1pPr marR="0" algn="ctr" rtl="1">
              <a:lnSpc>
                <a:spcPct val="115000"/>
              </a:lnSpc>
              <a:spcBef>
                <a:spcPts val="0"/>
              </a:spcBef>
              <a:spcAft>
                <a:spcPts val="0"/>
              </a:spcAft>
              <a:defRPr sz="2400" b="1">
                <a:solidFill>
                  <a:srgbClr val="1E3D6A"/>
                </a:solidFill>
                <a:effectLst/>
                <a:latin typeface="Times New Roman" panose="02020603050405020304" pitchFamily="18" charset="0"/>
                <a:ea typeface="Calibri" panose="020F0502020204030204" pitchFamily="34" charset="0"/>
                <a:cs typeface="GE Dinar Two Medium" panose="020A0503020102020204" pitchFamily="18" charset="-78"/>
              </a:defRPr>
            </a:lvl1pPr>
          </a:lstStyle>
          <a:p>
            <a:r>
              <a:rPr lang="ar-SY" sz="3600" dirty="0">
                <a:solidFill>
                  <a:srgbClr val="168489"/>
                </a:solidFill>
                <a:latin typeface="Adobe Arabic" panose="02040503050201020203" pitchFamily="18" charset="-78"/>
                <a:cs typeface="Adobe Arabic" panose="02040503050201020203" pitchFamily="18" charset="-78"/>
              </a:rPr>
              <a:t>مقطع الفيديو الآتي يقدم معلومات </a:t>
            </a:r>
            <a:r>
              <a:rPr lang="ar-SA" sz="3600" dirty="0">
                <a:solidFill>
                  <a:srgbClr val="168489"/>
                </a:solidFill>
                <a:latin typeface="Adobe Arabic" panose="02040503050201020203" pitchFamily="18" charset="-78"/>
                <a:cs typeface="Adobe Arabic" panose="02040503050201020203" pitchFamily="18" charset="-78"/>
              </a:rPr>
              <a:t>هل ستحل الروبوتات مكان الإنسان؟</a:t>
            </a:r>
            <a:endParaRPr lang="en-US" sz="3600" dirty="0">
              <a:solidFill>
                <a:srgbClr val="168489"/>
              </a:solidFill>
              <a:latin typeface="Adobe Arabic" panose="02040503050201020203" pitchFamily="18" charset="-78"/>
              <a:cs typeface="Adobe Arabic" panose="02040503050201020203" pitchFamily="18" charset="-78"/>
            </a:endParaRPr>
          </a:p>
          <a:p>
            <a:endParaRPr lang="en-US" sz="3600" dirty="0">
              <a:solidFill>
                <a:srgbClr val="168489"/>
              </a:solidFill>
              <a:latin typeface="Adobe Arabic" panose="02040503050201020203" pitchFamily="18" charset="-78"/>
              <a:cs typeface="Adobe Arabic" panose="02040503050201020203" pitchFamily="18" charset="-78"/>
            </a:endParaRPr>
          </a:p>
        </p:txBody>
      </p:sp>
      <p:pic>
        <p:nvPicPr>
          <p:cNvPr id="4" name="Picture 3">
            <a:hlinkClick r:id="rId3"/>
            <a:extLst>
              <a:ext uri="{FF2B5EF4-FFF2-40B4-BE49-F238E27FC236}">
                <a16:creationId xmlns:a16="http://schemas.microsoft.com/office/drawing/2014/main" id="{E1604188-5956-FCF1-C826-EC5EA1D3B5B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608082" y="2608669"/>
            <a:ext cx="2255783" cy="2255783"/>
          </a:xfrm>
          <a:prstGeom prst="rect">
            <a:avLst/>
          </a:prstGeom>
        </p:spPr>
      </p:pic>
      <p:sp>
        <p:nvSpPr>
          <p:cNvPr id="6" name="TextBox 5">
            <a:extLst>
              <a:ext uri="{FF2B5EF4-FFF2-40B4-BE49-F238E27FC236}">
                <a16:creationId xmlns:a16="http://schemas.microsoft.com/office/drawing/2014/main" id="{EC8EDABF-2D5F-6B8E-F845-37C92321CBC9}"/>
              </a:ext>
            </a:extLst>
          </p:cNvPr>
          <p:cNvSpPr txBox="1"/>
          <p:nvPr/>
        </p:nvSpPr>
        <p:spPr>
          <a:xfrm>
            <a:off x="533020" y="2020816"/>
            <a:ext cx="4405906" cy="587853"/>
          </a:xfrm>
          <a:prstGeom prst="rect">
            <a:avLst/>
          </a:prstGeom>
          <a:noFill/>
        </p:spPr>
        <p:txBody>
          <a:bodyPr wrap="square">
            <a:spAutoFit/>
          </a:bodyPr>
          <a:lstStyle>
            <a:defPPr>
              <a:defRPr lang="en-US"/>
            </a:defPPr>
            <a:lvl1pPr marR="0" algn="ctr" rtl="1">
              <a:lnSpc>
                <a:spcPct val="115000"/>
              </a:lnSpc>
              <a:spcBef>
                <a:spcPts val="0"/>
              </a:spcBef>
              <a:spcAft>
                <a:spcPts val="0"/>
              </a:spcAft>
              <a:defRPr sz="2800" b="1" u="sng">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defRPr>
            </a:lvl1pPr>
          </a:lstStyle>
          <a:p>
            <a:r>
              <a:rPr lang="ar-SA" u="none" dirty="0">
                <a:solidFill>
                  <a:schemeClr val="tx1">
                    <a:lumMod val="95000"/>
                    <a:lumOff val="5000"/>
                  </a:schemeClr>
                </a:solidFill>
              </a:rPr>
              <a:t>اضغط للمشاهدة</a:t>
            </a:r>
            <a:endParaRPr lang="en-US" u="none" dirty="0">
              <a:solidFill>
                <a:schemeClr val="tx1">
                  <a:lumMod val="95000"/>
                  <a:lumOff val="5000"/>
                </a:schemeClr>
              </a:solidFill>
            </a:endParaRPr>
          </a:p>
        </p:txBody>
      </p:sp>
    </p:spTree>
    <p:extLst>
      <p:ext uri="{BB962C8B-B14F-4D97-AF65-F5344CB8AC3E}">
        <p14:creationId xmlns:p14="http://schemas.microsoft.com/office/powerpoint/2010/main" val="40822214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024878" y="700434"/>
            <a:ext cx="8303665" cy="943426"/>
            <a:chOff x="2024878" y="544522"/>
            <a:chExt cx="8303665" cy="943426"/>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024878" y="544522"/>
              <a:ext cx="8303665"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الذكاء الاصطناعي في تحسين الخدمات الحكومية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FF0DA242-E594-1FCE-518A-D35CCCF5891D}"/>
              </a:ext>
            </a:extLst>
          </p:cNvPr>
          <p:cNvSpPr txBox="1"/>
          <p:nvPr/>
        </p:nvSpPr>
        <p:spPr>
          <a:xfrm>
            <a:off x="4358169" y="2691135"/>
            <a:ext cx="6984831" cy="2262158"/>
          </a:xfrm>
          <a:prstGeom prst="rect">
            <a:avLst/>
          </a:prstGeom>
          <a:noFill/>
        </p:spPr>
        <p:txBody>
          <a:bodyPr wrap="square">
            <a:spAutoFit/>
          </a:bodyPr>
          <a:lstStyle/>
          <a:p>
            <a:pPr marL="342900" indent="-432000" algn="r"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أصبح الذكاء الاصطناعي</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(AI)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أداة حيوية للمساعدة في تحسين الخدمات الحكومية من خلال تعزيز الكفاءة، تقديم خدمات أكثر تخصيصاً، وتقليل التكاليف. استخدام تقنيات الذكاء الاصطناعي يمكن أن يساهم في تحسين العديد من الجوانب في العمل الحكومي، مما يؤدي إلى تجربة أفضل للمواطنين والموظفين على حد سواء</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16" name="Picture 15">
            <a:extLst>
              <a:ext uri="{FF2B5EF4-FFF2-40B4-BE49-F238E27FC236}">
                <a16:creationId xmlns:a16="http://schemas.microsoft.com/office/drawing/2014/main" id="{E87C3BA3-29B2-8E0E-5640-B08F73C02BD4}"/>
              </a:ext>
            </a:extLst>
          </p:cNvPr>
          <p:cNvPicPr>
            <a:picLocks noChangeAspect="1"/>
          </p:cNvPicPr>
          <p:nvPr/>
        </p:nvPicPr>
        <p:blipFill>
          <a:blip r:embed="rId4"/>
          <a:stretch>
            <a:fillRect/>
          </a:stretch>
        </p:blipFill>
        <p:spPr>
          <a:xfrm>
            <a:off x="849000" y="2547930"/>
            <a:ext cx="3664557" cy="2820503"/>
          </a:xfrm>
          <a:prstGeom prst="rect">
            <a:avLst/>
          </a:prstGeom>
        </p:spPr>
      </p:pic>
    </p:spTree>
    <p:extLst>
      <p:ext uri="{BB962C8B-B14F-4D97-AF65-F5344CB8AC3E}">
        <p14:creationId xmlns:p14="http://schemas.microsoft.com/office/powerpoint/2010/main" val="1617535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1000"/>
                                        <p:tgtEl>
                                          <p:spTgt spid="15">
                                            <p:txEl>
                                              <p:pRg st="0" end="0"/>
                                            </p:txEl>
                                          </p:spTgt>
                                        </p:tgtEl>
                                      </p:cBhvr>
                                    </p:animEffect>
                                    <p:anim calcmode="lin" valueType="num">
                                      <p:cBhvr>
                                        <p:cTn id="8" dur="1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1944167" y="689508"/>
            <a:ext cx="8303665" cy="954352"/>
            <a:chOff x="1944167" y="533596"/>
            <a:chExt cx="8303665" cy="9543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1944167" y="533596"/>
              <a:ext cx="8303665"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وسائل استخدام الذكاء الاصطناعي لتحسين الخدمات الحكومية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753D65BE-330E-4816-CE75-965A0F5F5740}"/>
              </a:ext>
            </a:extLst>
          </p:cNvPr>
          <p:cNvGrpSpPr/>
          <p:nvPr/>
        </p:nvGrpSpPr>
        <p:grpSpPr>
          <a:xfrm>
            <a:off x="2344803" y="2602169"/>
            <a:ext cx="2324899" cy="2328142"/>
            <a:chOff x="2496621" y="2600634"/>
            <a:chExt cx="2324899" cy="2328142"/>
          </a:xfrm>
        </p:grpSpPr>
        <p:sp>
          <p:nvSpPr>
            <p:cNvPr id="15" name="Oval 5">
              <a:extLst>
                <a:ext uri="{FF2B5EF4-FFF2-40B4-BE49-F238E27FC236}">
                  <a16:creationId xmlns:a16="http://schemas.microsoft.com/office/drawing/2014/main" id="{3D487C42-815F-EFE6-FB21-3837619047CF}"/>
                </a:ext>
              </a:extLst>
            </p:cNvPr>
            <p:cNvSpPr/>
            <p:nvPr/>
          </p:nvSpPr>
          <p:spPr>
            <a:xfrm>
              <a:off x="2981675" y="3054906"/>
              <a:ext cx="1739890" cy="1739890"/>
            </a:xfrm>
            <a:prstGeom prst="ellipse">
              <a:avLst/>
            </a:prstGeom>
            <a:solidFill>
              <a:srgbClr val="14757A"/>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sp>
          <p:nvSpPr>
            <p:cNvPr id="16" name="Freeform: Shape 8">
              <a:extLst>
                <a:ext uri="{FF2B5EF4-FFF2-40B4-BE49-F238E27FC236}">
                  <a16:creationId xmlns:a16="http://schemas.microsoft.com/office/drawing/2014/main" id="{01C9D1EF-94CC-0B97-CCB2-89C1117A64E1}"/>
                </a:ext>
              </a:extLst>
            </p:cNvPr>
            <p:cNvSpPr/>
            <p:nvPr/>
          </p:nvSpPr>
          <p:spPr>
            <a:xfrm>
              <a:off x="2496621"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lumMod val="65000"/>
                    <a:lumOff val="35000"/>
                  </a:schemeClr>
                </a:solidFill>
              </a:endParaRPr>
            </a:p>
          </p:txBody>
        </p:sp>
        <p:sp>
          <p:nvSpPr>
            <p:cNvPr id="17" name="TextBox 16">
              <a:extLst>
                <a:ext uri="{FF2B5EF4-FFF2-40B4-BE49-F238E27FC236}">
                  <a16:creationId xmlns:a16="http://schemas.microsoft.com/office/drawing/2014/main" id="{C2BCABF5-AF60-2941-426C-8AE8C1FDA89D}"/>
                </a:ext>
              </a:extLst>
            </p:cNvPr>
            <p:cNvSpPr txBox="1"/>
            <p:nvPr/>
          </p:nvSpPr>
          <p:spPr>
            <a:xfrm>
              <a:off x="3975331" y="4009014"/>
              <a:ext cx="649842"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3</a:t>
              </a:r>
              <a:endParaRPr lang="ko-KR" altLang="en-US" sz="2800" b="1" dirty="0">
                <a:solidFill>
                  <a:schemeClr val="bg1"/>
                </a:solidFill>
                <a:cs typeface="Arial" pitchFamily="34" charset="0"/>
              </a:endParaRPr>
            </a:p>
          </p:txBody>
        </p:sp>
        <p:sp>
          <p:nvSpPr>
            <p:cNvPr id="18" name="TextBox 17">
              <a:extLst>
                <a:ext uri="{FF2B5EF4-FFF2-40B4-BE49-F238E27FC236}">
                  <a16:creationId xmlns:a16="http://schemas.microsoft.com/office/drawing/2014/main" id="{3403880F-AF54-2F98-4682-B356123BABC5}"/>
                </a:ext>
              </a:extLst>
            </p:cNvPr>
            <p:cNvSpPr txBox="1"/>
            <p:nvPr/>
          </p:nvSpPr>
          <p:spPr>
            <a:xfrm>
              <a:off x="2564609" y="3199242"/>
              <a:ext cx="1765991" cy="1037592"/>
            </a:xfrm>
            <a:prstGeom prst="rect">
              <a:avLst/>
            </a:prstGeom>
            <a:noFill/>
          </p:spPr>
          <p:txBody>
            <a:bodyPr wrap="square">
              <a:spAutoFit/>
            </a:bodyPr>
            <a:lstStyle/>
            <a:p>
              <a:pPr algn="ctr">
                <a:lnSpc>
                  <a:spcPct val="115000"/>
                </a:lnSpc>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تحليل البيانات الضخمة لاتخاذ القرارات المستندة إلى البيانات</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9" name="Group 18">
            <a:extLst>
              <a:ext uri="{FF2B5EF4-FFF2-40B4-BE49-F238E27FC236}">
                <a16:creationId xmlns:a16="http://schemas.microsoft.com/office/drawing/2014/main" id="{329A004B-FA1B-08A4-FD98-98E661B4FEDA}"/>
              </a:ext>
            </a:extLst>
          </p:cNvPr>
          <p:cNvGrpSpPr/>
          <p:nvPr/>
        </p:nvGrpSpPr>
        <p:grpSpPr>
          <a:xfrm>
            <a:off x="7690460" y="2602169"/>
            <a:ext cx="2324899" cy="2328142"/>
            <a:chOff x="5173895" y="2600634"/>
            <a:chExt cx="2324899" cy="2328142"/>
          </a:xfrm>
        </p:grpSpPr>
        <p:sp>
          <p:nvSpPr>
            <p:cNvPr id="20" name="Oval 33">
              <a:extLst>
                <a:ext uri="{FF2B5EF4-FFF2-40B4-BE49-F238E27FC236}">
                  <a16:creationId xmlns:a16="http://schemas.microsoft.com/office/drawing/2014/main" id="{E0552211-F7DA-BDD3-F589-DF41B97E4EAB}"/>
                </a:ext>
              </a:extLst>
            </p:cNvPr>
            <p:cNvSpPr/>
            <p:nvPr/>
          </p:nvSpPr>
          <p:spPr>
            <a:xfrm>
              <a:off x="5658949" y="3054906"/>
              <a:ext cx="1739890" cy="1739890"/>
            </a:xfrm>
            <a:prstGeom prst="ellipse">
              <a:avLst/>
            </a:prstGeom>
            <a:solidFill>
              <a:srgbClr val="50A3A7"/>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21" name="Freeform: Shape 34">
              <a:extLst>
                <a:ext uri="{FF2B5EF4-FFF2-40B4-BE49-F238E27FC236}">
                  <a16:creationId xmlns:a16="http://schemas.microsoft.com/office/drawing/2014/main" id="{29A91E14-3DE1-C478-8402-36AE663AB35C}"/>
                </a:ext>
              </a:extLst>
            </p:cNvPr>
            <p:cNvSpPr/>
            <p:nvPr/>
          </p:nvSpPr>
          <p:spPr>
            <a:xfrm>
              <a:off x="5173895"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lumMod val="65000"/>
                    <a:lumOff val="35000"/>
                  </a:schemeClr>
                </a:solidFill>
              </a:endParaRPr>
            </a:p>
          </p:txBody>
        </p:sp>
        <p:sp>
          <p:nvSpPr>
            <p:cNvPr id="22" name="TextBox 21">
              <a:extLst>
                <a:ext uri="{FF2B5EF4-FFF2-40B4-BE49-F238E27FC236}">
                  <a16:creationId xmlns:a16="http://schemas.microsoft.com/office/drawing/2014/main" id="{CCE6904D-D851-E53C-7C1F-85097AA6E8CC}"/>
                </a:ext>
              </a:extLst>
            </p:cNvPr>
            <p:cNvSpPr txBox="1"/>
            <p:nvPr/>
          </p:nvSpPr>
          <p:spPr>
            <a:xfrm>
              <a:off x="6652605" y="4009014"/>
              <a:ext cx="649842"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1</a:t>
              </a:r>
              <a:endParaRPr lang="ko-KR" altLang="en-US" sz="2800" b="1" dirty="0">
                <a:solidFill>
                  <a:schemeClr val="bg1"/>
                </a:solidFill>
                <a:cs typeface="Arial" pitchFamily="34" charset="0"/>
              </a:endParaRPr>
            </a:p>
          </p:txBody>
        </p:sp>
        <p:sp>
          <p:nvSpPr>
            <p:cNvPr id="23" name="TextBox 22">
              <a:extLst>
                <a:ext uri="{FF2B5EF4-FFF2-40B4-BE49-F238E27FC236}">
                  <a16:creationId xmlns:a16="http://schemas.microsoft.com/office/drawing/2014/main" id="{50DA3C21-04FF-8493-8CB8-D00ED665973D}"/>
                </a:ext>
              </a:extLst>
            </p:cNvPr>
            <p:cNvSpPr txBox="1"/>
            <p:nvPr/>
          </p:nvSpPr>
          <p:spPr>
            <a:xfrm>
              <a:off x="5183346" y="3354463"/>
              <a:ext cx="1886631" cy="400494"/>
            </a:xfrm>
            <a:prstGeom prst="rect">
              <a:avLst/>
            </a:prstGeom>
            <a:noFill/>
          </p:spPr>
          <p:txBody>
            <a:bodyPr wrap="square">
              <a:spAutoFit/>
            </a:bodyPr>
            <a:lstStyle/>
            <a:p>
              <a:pPr algn="ctr">
                <a:lnSpc>
                  <a:spcPct val="115000"/>
                </a:lnSpc>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أتمتة العمليات الروتينية</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4" name="Group 23">
            <a:extLst>
              <a:ext uri="{FF2B5EF4-FFF2-40B4-BE49-F238E27FC236}">
                <a16:creationId xmlns:a16="http://schemas.microsoft.com/office/drawing/2014/main" id="{636E5AE7-6787-9686-8D87-364B97E7B769}"/>
              </a:ext>
            </a:extLst>
          </p:cNvPr>
          <p:cNvGrpSpPr/>
          <p:nvPr/>
        </p:nvGrpSpPr>
        <p:grpSpPr>
          <a:xfrm>
            <a:off x="5017631" y="2602169"/>
            <a:ext cx="2324899" cy="2328142"/>
            <a:chOff x="7851169" y="2600634"/>
            <a:chExt cx="2324899" cy="2328142"/>
          </a:xfrm>
        </p:grpSpPr>
        <p:sp>
          <p:nvSpPr>
            <p:cNvPr id="25" name="Oval 25">
              <a:extLst>
                <a:ext uri="{FF2B5EF4-FFF2-40B4-BE49-F238E27FC236}">
                  <a16:creationId xmlns:a16="http://schemas.microsoft.com/office/drawing/2014/main" id="{888B9E83-A010-80C4-F033-4E96BBCE547A}"/>
                </a:ext>
              </a:extLst>
            </p:cNvPr>
            <p:cNvSpPr/>
            <p:nvPr/>
          </p:nvSpPr>
          <p:spPr>
            <a:xfrm>
              <a:off x="8336223" y="3054906"/>
              <a:ext cx="1739890" cy="1739890"/>
            </a:xfrm>
            <a:prstGeom prst="ellipse">
              <a:avLst/>
            </a:prstGeom>
            <a:solidFill>
              <a:srgbClr val="FFCC5E"/>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6" name="Freeform: Shape 26">
              <a:extLst>
                <a:ext uri="{FF2B5EF4-FFF2-40B4-BE49-F238E27FC236}">
                  <a16:creationId xmlns:a16="http://schemas.microsoft.com/office/drawing/2014/main" id="{F2F6068F-E70A-A97C-CC08-E13B318F5A09}"/>
                </a:ext>
              </a:extLst>
            </p:cNvPr>
            <p:cNvSpPr/>
            <p:nvPr/>
          </p:nvSpPr>
          <p:spPr>
            <a:xfrm>
              <a:off x="7851169"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27" name="TextBox 26">
              <a:extLst>
                <a:ext uri="{FF2B5EF4-FFF2-40B4-BE49-F238E27FC236}">
                  <a16:creationId xmlns:a16="http://schemas.microsoft.com/office/drawing/2014/main" id="{1AA291E3-5006-BE90-2878-79C17F8E6FBE}"/>
                </a:ext>
              </a:extLst>
            </p:cNvPr>
            <p:cNvSpPr txBox="1"/>
            <p:nvPr/>
          </p:nvSpPr>
          <p:spPr>
            <a:xfrm>
              <a:off x="9329879" y="4009014"/>
              <a:ext cx="649842"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2</a:t>
              </a:r>
              <a:endParaRPr lang="ko-KR" altLang="en-US" sz="2800" b="1" dirty="0">
                <a:solidFill>
                  <a:schemeClr val="bg1"/>
                </a:solidFill>
                <a:cs typeface="Arial" pitchFamily="34" charset="0"/>
              </a:endParaRPr>
            </a:p>
          </p:txBody>
        </p:sp>
        <p:sp>
          <p:nvSpPr>
            <p:cNvPr id="28" name="TextBox 27">
              <a:extLst>
                <a:ext uri="{FF2B5EF4-FFF2-40B4-BE49-F238E27FC236}">
                  <a16:creationId xmlns:a16="http://schemas.microsoft.com/office/drawing/2014/main" id="{DE93B173-26AD-3A98-41DE-B43406E5565D}"/>
                </a:ext>
              </a:extLst>
            </p:cNvPr>
            <p:cNvSpPr txBox="1"/>
            <p:nvPr/>
          </p:nvSpPr>
          <p:spPr>
            <a:xfrm>
              <a:off x="7983848" y="3230544"/>
              <a:ext cx="1886631" cy="719043"/>
            </a:xfrm>
            <a:prstGeom prst="rect">
              <a:avLst/>
            </a:prstGeom>
            <a:noFill/>
          </p:spPr>
          <p:txBody>
            <a:bodyPr wrap="square">
              <a:spAutoFit/>
            </a:bodyPr>
            <a:lstStyle/>
            <a:p>
              <a:pPr algn="ctr">
                <a:lnSpc>
                  <a:spcPct val="115000"/>
                </a:lnSpc>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تحسين تجربة المواطن من خلال روبوتات المحادثة </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2740308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1000"/>
                                        <p:tgtEl>
                                          <p:spTgt spid="24"/>
                                        </p:tgtEl>
                                      </p:cBhvr>
                                    </p:animEffect>
                                    <p:anim calcmode="lin" valueType="num">
                                      <p:cBhvr>
                                        <p:cTn id="15" dur="1000" fill="hold"/>
                                        <p:tgtEl>
                                          <p:spTgt spid="24"/>
                                        </p:tgtEl>
                                        <p:attrNameLst>
                                          <p:attrName>ppt_x</p:attrName>
                                        </p:attrNameLst>
                                      </p:cBhvr>
                                      <p:tavLst>
                                        <p:tav tm="0">
                                          <p:val>
                                            <p:strVal val="#ppt_x"/>
                                          </p:val>
                                        </p:tav>
                                        <p:tav tm="100000">
                                          <p:val>
                                            <p:strVal val="#ppt_x"/>
                                          </p:val>
                                        </p:tav>
                                      </p:tavLst>
                                    </p:anim>
                                    <p:anim calcmode="lin" valueType="num">
                                      <p:cBhvr>
                                        <p:cTn id="1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024878" y="700434"/>
            <a:ext cx="8303665" cy="943426"/>
            <a:chOff x="2024878" y="544522"/>
            <a:chExt cx="8303665" cy="943426"/>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024878" y="544522"/>
              <a:ext cx="8303665"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وسائل استخدام الذكاء الاصطناعي لتحسين الخدمات الحكومية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30" name="Group 29">
            <a:extLst>
              <a:ext uri="{FF2B5EF4-FFF2-40B4-BE49-F238E27FC236}">
                <a16:creationId xmlns:a16="http://schemas.microsoft.com/office/drawing/2014/main" id="{F7DBC8DB-5691-5CCB-D330-9073C024A349}"/>
              </a:ext>
            </a:extLst>
          </p:cNvPr>
          <p:cNvGrpSpPr/>
          <p:nvPr/>
        </p:nvGrpSpPr>
        <p:grpSpPr>
          <a:xfrm>
            <a:off x="8095764" y="2743821"/>
            <a:ext cx="2324899" cy="2328142"/>
            <a:chOff x="5173895" y="2600634"/>
            <a:chExt cx="2324899" cy="2328142"/>
          </a:xfrm>
        </p:grpSpPr>
        <p:sp>
          <p:nvSpPr>
            <p:cNvPr id="31" name="Oval 33">
              <a:extLst>
                <a:ext uri="{FF2B5EF4-FFF2-40B4-BE49-F238E27FC236}">
                  <a16:creationId xmlns:a16="http://schemas.microsoft.com/office/drawing/2014/main" id="{ED56DE40-CCBA-9C22-4FB1-118EE4A25204}"/>
                </a:ext>
              </a:extLst>
            </p:cNvPr>
            <p:cNvSpPr/>
            <p:nvPr/>
          </p:nvSpPr>
          <p:spPr>
            <a:xfrm>
              <a:off x="5658949" y="3054906"/>
              <a:ext cx="1739890" cy="1739890"/>
            </a:xfrm>
            <a:prstGeom prst="ellipse">
              <a:avLst/>
            </a:prstGeom>
            <a:solidFill>
              <a:srgbClr val="50A3A7"/>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32" name="Freeform: Shape 34">
              <a:extLst>
                <a:ext uri="{FF2B5EF4-FFF2-40B4-BE49-F238E27FC236}">
                  <a16:creationId xmlns:a16="http://schemas.microsoft.com/office/drawing/2014/main" id="{9EA5A84D-BD44-0F29-B651-B240803E9BCF}"/>
                </a:ext>
              </a:extLst>
            </p:cNvPr>
            <p:cNvSpPr/>
            <p:nvPr/>
          </p:nvSpPr>
          <p:spPr>
            <a:xfrm>
              <a:off x="5173895"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33" name="TextBox 32">
              <a:extLst>
                <a:ext uri="{FF2B5EF4-FFF2-40B4-BE49-F238E27FC236}">
                  <a16:creationId xmlns:a16="http://schemas.microsoft.com/office/drawing/2014/main" id="{8C463834-6796-86D7-B5A8-7B194995BDFD}"/>
                </a:ext>
              </a:extLst>
            </p:cNvPr>
            <p:cNvSpPr txBox="1"/>
            <p:nvPr/>
          </p:nvSpPr>
          <p:spPr>
            <a:xfrm>
              <a:off x="6652605" y="4009014"/>
              <a:ext cx="649842"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4</a:t>
              </a:r>
              <a:endParaRPr lang="ko-KR" altLang="en-US" sz="2800" b="1" dirty="0">
                <a:solidFill>
                  <a:schemeClr val="bg1"/>
                </a:solidFill>
                <a:cs typeface="Arial" pitchFamily="34" charset="0"/>
              </a:endParaRPr>
            </a:p>
          </p:txBody>
        </p:sp>
        <p:sp>
          <p:nvSpPr>
            <p:cNvPr id="34" name="TextBox 33">
              <a:extLst>
                <a:ext uri="{FF2B5EF4-FFF2-40B4-BE49-F238E27FC236}">
                  <a16:creationId xmlns:a16="http://schemas.microsoft.com/office/drawing/2014/main" id="{78979B35-5FCF-0BA1-DDCE-BD3C71CDA9AE}"/>
                </a:ext>
              </a:extLst>
            </p:cNvPr>
            <p:cNvSpPr txBox="1"/>
            <p:nvPr/>
          </p:nvSpPr>
          <p:spPr>
            <a:xfrm>
              <a:off x="5173895" y="3370745"/>
              <a:ext cx="1886631" cy="719043"/>
            </a:xfrm>
            <a:prstGeom prst="rect">
              <a:avLst/>
            </a:prstGeom>
            <a:noFill/>
          </p:spPr>
          <p:txBody>
            <a:bodyPr wrap="square">
              <a:spAutoFit/>
            </a:bodyPr>
            <a:lstStyle/>
            <a:p>
              <a:pPr algn="ctr">
                <a:lnSpc>
                  <a:spcPct val="115000"/>
                </a:lnSpc>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الخدمات الشخصية والتخصيص</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5" name="Group 34">
            <a:extLst>
              <a:ext uri="{FF2B5EF4-FFF2-40B4-BE49-F238E27FC236}">
                <a16:creationId xmlns:a16="http://schemas.microsoft.com/office/drawing/2014/main" id="{BC601CDE-4279-BF12-1F82-9A4868432111}"/>
              </a:ext>
            </a:extLst>
          </p:cNvPr>
          <p:cNvGrpSpPr/>
          <p:nvPr/>
        </p:nvGrpSpPr>
        <p:grpSpPr>
          <a:xfrm>
            <a:off x="2232174" y="2750291"/>
            <a:ext cx="2324899" cy="2328142"/>
            <a:chOff x="2496621" y="2600634"/>
            <a:chExt cx="2324899" cy="2328142"/>
          </a:xfrm>
        </p:grpSpPr>
        <p:sp>
          <p:nvSpPr>
            <p:cNvPr id="36" name="Oval 5">
              <a:extLst>
                <a:ext uri="{FF2B5EF4-FFF2-40B4-BE49-F238E27FC236}">
                  <a16:creationId xmlns:a16="http://schemas.microsoft.com/office/drawing/2014/main" id="{45FE4409-644A-82FB-E856-C51A609F53A8}"/>
                </a:ext>
              </a:extLst>
            </p:cNvPr>
            <p:cNvSpPr/>
            <p:nvPr/>
          </p:nvSpPr>
          <p:spPr>
            <a:xfrm>
              <a:off x="2981675" y="3054906"/>
              <a:ext cx="1739890" cy="1739890"/>
            </a:xfrm>
            <a:prstGeom prst="ellipse">
              <a:avLst/>
            </a:prstGeom>
            <a:solidFill>
              <a:srgbClr val="9FCFD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sp>
          <p:nvSpPr>
            <p:cNvPr id="37" name="Freeform: Shape 8">
              <a:extLst>
                <a:ext uri="{FF2B5EF4-FFF2-40B4-BE49-F238E27FC236}">
                  <a16:creationId xmlns:a16="http://schemas.microsoft.com/office/drawing/2014/main" id="{61E8C781-6384-3971-B601-5B3065E93F44}"/>
                </a:ext>
              </a:extLst>
            </p:cNvPr>
            <p:cNvSpPr/>
            <p:nvPr/>
          </p:nvSpPr>
          <p:spPr>
            <a:xfrm>
              <a:off x="2496621"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lumMod val="65000"/>
                    <a:lumOff val="35000"/>
                  </a:schemeClr>
                </a:solidFill>
              </a:endParaRPr>
            </a:p>
          </p:txBody>
        </p:sp>
        <p:sp>
          <p:nvSpPr>
            <p:cNvPr id="38" name="TextBox 37">
              <a:extLst>
                <a:ext uri="{FF2B5EF4-FFF2-40B4-BE49-F238E27FC236}">
                  <a16:creationId xmlns:a16="http://schemas.microsoft.com/office/drawing/2014/main" id="{55B2A7D5-FC7F-E728-C896-CBF1A2CC7921}"/>
                </a:ext>
              </a:extLst>
            </p:cNvPr>
            <p:cNvSpPr txBox="1"/>
            <p:nvPr/>
          </p:nvSpPr>
          <p:spPr>
            <a:xfrm>
              <a:off x="3975331" y="4009014"/>
              <a:ext cx="649842"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6</a:t>
              </a:r>
              <a:endParaRPr lang="ko-KR" altLang="en-US" sz="2800" b="1" dirty="0">
                <a:solidFill>
                  <a:schemeClr val="bg1"/>
                </a:solidFill>
                <a:cs typeface="Arial" pitchFamily="34" charset="0"/>
              </a:endParaRPr>
            </a:p>
          </p:txBody>
        </p:sp>
        <p:sp>
          <p:nvSpPr>
            <p:cNvPr id="39" name="TextBox 38">
              <a:extLst>
                <a:ext uri="{FF2B5EF4-FFF2-40B4-BE49-F238E27FC236}">
                  <a16:creationId xmlns:a16="http://schemas.microsoft.com/office/drawing/2014/main" id="{84EE5138-4094-1BFA-B6D7-FF1CB184260A}"/>
                </a:ext>
              </a:extLst>
            </p:cNvPr>
            <p:cNvSpPr txBox="1"/>
            <p:nvPr/>
          </p:nvSpPr>
          <p:spPr>
            <a:xfrm>
              <a:off x="2543924" y="3345958"/>
              <a:ext cx="1886631" cy="400494"/>
            </a:xfrm>
            <a:prstGeom prst="rect">
              <a:avLst/>
            </a:prstGeom>
            <a:noFill/>
          </p:spPr>
          <p:txBody>
            <a:bodyPr wrap="square">
              <a:spAutoFit/>
            </a:bodyPr>
            <a:lstStyle/>
            <a:p>
              <a:pPr algn="ctr">
                <a:lnSpc>
                  <a:spcPct val="115000"/>
                </a:lnSpc>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التنبؤ بالمشكلات المستقبلية</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0" name="Group 39">
            <a:extLst>
              <a:ext uri="{FF2B5EF4-FFF2-40B4-BE49-F238E27FC236}">
                <a16:creationId xmlns:a16="http://schemas.microsoft.com/office/drawing/2014/main" id="{F776709D-D1B8-0E2E-C676-0DFE2826FA9F}"/>
              </a:ext>
            </a:extLst>
          </p:cNvPr>
          <p:cNvGrpSpPr/>
          <p:nvPr/>
        </p:nvGrpSpPr>
        <p:grpSpPr>
          <a:xfrm>
            <a:off x="5098703" y="2750291"/>
            <a:ext cx="2324899" cy="2328142"/>
            <a:chOff x="2543924" y="2600634"/>
            <a:chExt cx="2324899" cy="2328142"/>
          </a:xfrm>
        </p:grpSpPr>
        <p:sp>
          <p:nvSpPr>
            <p:cNvPr id="41" name="Oval 5">
              <a:extLst>
                <a:ext uri="{FF2B5EF4-FFF2-40B4-BE49-F238E27FC236}">
                  <a16:creationId xmlns:a16="http://schemas.microsoft.com/office/drawing/2014/main" id="{CFB6627B-F518-8BFA-2D2B-5A66CFF47C2C}"/>
                </a:ext>
              </a:extLst>
            </p:cNvPr>
            <p:cNvSpPr/>
            <p:nvPr/>
          </p:nvSpPr>
          <p:spPr>
            <a:xfrm>
              <a:off x="2981675" y="3054906"/>
              <a:ext cx="1739890" cy="1739890"/>
            </a:xfrm>
            <a:prstGeom prst="ellipse">
              <a:avLst/>
            </a:prstGeom>
            <a:solidFill>
              <a:srgbClr val="14757A"/>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sp>
          <p:nvSpPr>
            <p:cNvPr id="42" name="Freeform: Shape 8">
              <a:extLst>
                <a:ext uri="{FF2B5EF4-FFF2-40B4-BE49-F238E27FC236}">
                  <a16:creationId xmlns:a16="http://schemas.microsoft.com/office/drawing/2014/main" id="{A5B75142-A685-7604-2F6B-1CB00E352AD7}"/>
                </a:ext>
              </a:extLst>
            </p:cNvPr>
            <p:cNvSpPr/>
            <p:nvPr/>
          </p:nvSpPr>
          <p:spPr>
            <a:xfrm>
              <a:off x="2543924"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43" name="TextBox 42">
              <a:extLst>
                <a:ext uri="{FF2B5EF4-FFF2-40B4-BE49-F238E27FC236}">
                  <a16:creationId xmlns:a16="http://schemas.microsoft.com/office/drawing/2014/main" id="{1BA39BA3-7280-0022-4004-0DB8A68E4239}"/>
                </a:ext>
              </a:extLst>
            </p:cNvPr>
            <p:cNvSpPr txBox="1"/>
            <p:nvPr/>
          </p:nvSpPr>
          <p:spPr>
            <a:xfrm>
              <a:off x="3975331" y="4009014"/>
              <a:ext cx="649842"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5</a:t>
              </a:r>
              <a:endParaRPr lang="ko-KR" altLang="en-US" sz="2800" b="1" dirty="0">
                <a:solidFill>
                  <a:schemeClr val="bg1"/>
                </a:solidFill>
                <a:cs typeface="Arial" pitchFamily="34" charset="0"/>
              </a:endParaRPr>
            </a:p>
          </p:txBody>
        </p:sp>
        <p:sp>
          <p:nvSpPr>
            <p:cNvPr id="44" name="TextBox 43">
              <a:extLst>
                <a:ext uri="{FF2B5EF4-FFF2-40B4-BE49-F238E27FC236}">
                  <a16:creationId xmlns:a16="http://schemas.microsoft.com/office/drawing/2014/main" id="{B88D1000-30B5-0631-16A1-A3F21FC2225D}"/>
                </a:ext>
              </a:extLst>
            </p:cNvPr>
            <p:cNvSpPr txBox="1"/>
            <p:nvPr/>
          </p:nvSpPr>
          <p:spPr>
            <a:xfrm>
              <a:off x="2543924" y="3345958"/>
              <a:ext cx="1886631" cy="719043"/>
            </a:xfrm>
            <a:prstGeom prst="rect">
              <a:avLst/>
            </a:prstGeom>
            <a:noFill/>
          </p:spPr>
          <p:txBody>
            <a:bodyPr wrap="square">
              <a:spAutoFit/>
            </a:bodyPr>
            <a:lstStyle/>
            <a:p>
              <a:pPr algn="ctr">
                <a:lnSpc>
                  <a:spcPct val="115000"/>
                </a:lnSpc>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تحسين الشفافية ومكافحة الفساد</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135257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fade">
                                      <p:cBhvr>
                                        <p:cTn id="14" dur="1000"/>
                                        <p:tgtEl>
                                          <p:spTgt spid="40"/>
                                        </p:tgtEl>
                                      </p:cBhvr>
                                    </p:animEffect>
                                    <p:anim calcmode="lin" valueType="num">
                                      <p:cBhvr>
                                        <p:cTn id="15" dur="1000" fill="hold"/>
                                        <p:tgtEl>
                                          <p:spTgt spid="40"/>
                                        </p:tgtEl>
                                        <p:attrNameLst>
                                          <p:attrName>ppt_x</p:attrName>
                                        </p:attrNameLst>
                                      </p:cBhvr>
                                      <p:tavLst>
                                        <p:tav tm="0">
                                          <p:val>
                                            <p:strVal val="#ppt_x"/>
                                          </p:val>
                                        </p:tav>
                                        <p:tav tm="100000">
                                          <p:val>
                                            <p:strVal val="#ppt_x"/>
                                          </p:val>
                                        </p:tav>
                                      </p:tavLst>
                                    </p:anim>
                                    <p:anim calcmode="lin" valueType="num">
                                      <p:cBhvr>
                                        <p:cTn id="16"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1000"/>
                                        <p:tgtEl>
                                          <p:spTgt spid="35"/>
                                        </p:tgtEl>
                                      </p:cBhvr>
                                    </p:animEffect>
                                    <p:anim calcmode="lin" valueType="num">
                                      <p:cBhvr>
                                        <p:cTn id="22" dur="1000" fill="hold"/>
                                        <p:tgtEl>
                                          <p:spTgt spid="35"/>
                                        </p:tgtEl>
                                        <p:attrNameLst>
                                          <p:attrName>ppt_x</p:attrName>
                                        </p:attrNameLst>
                                      </p:cBhvr>
                                      <p:tavLst>
                                        <p:tav tm="0">
                                          <p:val>
                                            <p:strVal val="#ppt_x"/>
                                          </p:val>
                                        </p:tav>
                                        <p:tav tm="100000">
                                          <p:val>
                                            <p:strVal val="#ppt_x"/>
                                          </p:val>
                                        </p:tav>
                                      </p:tavLst>
                                    </p:anim>
                                    <p:anim calcmode="lin" valueType="num">
                                      <p:cBhvr>
                                        <p:cTn id="23"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5330E15-005C-EC53-51D5-4F209B165FB1}"/>
              </a:ext>
            </a:extLst>
          </p:cNvPr>
          <p:cNvSpPr txBox="1"/>
          <p:nvPr/>
        </p:nvSpPr>
        <p:spPr>
          <a:xfrm>
            <a:off x="901186" y="2668908"/>
            <a:ext cx="5958214" cy="2569934"/>
          </a:xfrm>
          <a:prstGeom prst="rect">
            <a:avLst/>
          </a:prstGeom>
          <a:noFill/>
        </p:spPr>
        <p:txBody>
          <a:bodyPr wrap="square">
            <a:spAutoFit/>
          </a:bodyPr>
          <a:lstStyle>
            <a:defPPr>
              <a:defRPr lang="en-US"/>
            </a:defPPr>
            <a:lvl1pPr algn="just" rtl="1">
              <a:lnSpc>
                <a:spcPct val="200000"/>
              </a:lnSpc>
              <a:defRPr>
                <a:solidFill>
                  <a:srgbClr val="000000"/>
                </a:solidFill>
                <a:effectLst/>
                <a:latin typeface="GE Dinar Two Medium" panose="020A0503020102020204" pitchFamily="18" charset="-78"/>
                <a:ea typeface="GE Dinar Two Medium" panose="020A0503020102020204" pitchFamily="18" charset="-78"/>
                <a:cs typeface="GE Dinar Two Medium" panose="020A0503020102020204" pitchFamily="18" charset="-78"/>
              </a:defRPr>
            </a:lvl1pPr>
          </a:lstStyle>
          <a:p>
            <a:r>
              <a:rPr lang="ar-SA" sz="2800" dirty="0">
                <a:latin typeface="Adobe Arabic" panose="02040503050201020203" pitchFamily="18" charset="-78"/>
                <a:cs typeface="Adobe Arabic" panose="02040503050201020203" pitchFamily="18" charset="-78"/>
              </a:rPr>
              <a:t>تزويد المشاركين بالمعرفة والمهارات اللازمة لفهم وتطبيق تقنيات الذكاء الاصطناعي في القطاع الحكومي، مع مراعاة الجوانب الأخلاقية والتنظيمية.</a:t>
            </a:r>
            <a:endParaRPr lang="en-US" sz="2800" dirty="0">
              <a:latin typeface="Adobe Arabic" panose="02040503050201020203" pitchFamily="18" charset="-78"/>
              <a:cs typeface="Adobe Arabic" panose="02040503050201020203" pitchFamily="18" charset="-78"/>
            </a:endParaRPr>
          </a:p>
        </p:txBody>
      </p:sp>
      <p:grpSp>
        <p:nvGrpSpPr>
          <p:cNvPr id="3" name="Group 2">
            <a:extLst>
              <a:ext uri="{FF2B5EF4-FFF2-40B4-BE49-F238E27FC236}">
                <a16:creationId xmlns:a16="http://schemas.microsoft.com/office/drawing/2014/main" id="{63BC139C-967C-9615-F062-256E82240A3B}"/>
              </a:ext>
            </a:extLst>
          </p:cNvPr>
          <p:cNvGrpSpPr/>
          <p:nvPr/>
        </p:nvGrpSpPr>
        <p:grpSpPr>
          <a:xfrm>
            <a:off x="2698136" y="675008"/>
            <a:ext cx="6957150" cy="968852"/>
            <a:chOff x="2698136" y="519096"/>
            <a:chExt cx="6957150" cy="968852"/>
          </a:xfrm>
        </p:grpSpPr>
        <p:grpSp>
          <p:nvGrpSpPr>
            <p:cNvPr id="4" name="Group 3">
              <a:extLst>
                <a:ext uri="{FF2B5EF4-FFF2-40B4-BE49-F238E27FC236}">
                  <a16:creationId xmlns:a16="http://schemas.microsoft.com/office/drawing/2014/main" id="{C4E636A0-3D97-3000-C2C0-340D186121AD}"/>
                </a:ext>
              </a:extLst>
            </p:cNvPr>
            <p:cNvGrpSpPr/>
            <p:nvPr/>
          </p:nvGrpSpPr>
          <p:grpSpPr>
            <a:xfrm>
              <a:off x="2698136" y="1333654"/>
              <a:ext cx="6957150" cy="154294"/>
              <a:chOff x="2941058" y="1479627"/>
              <a:chExt cx="6957150" cy="154294"/>
            </a:xfrm>
          </p:grpSpPr>
          <p:sp>
            <p:nvSpPr>
              <p:cNvPr id="6" name="Oval 5">
                <a:extLst>
                  <a:ext uri="{FF2B5EF4-FFF2-40B4-BE49-F238E27FC236}">
                    <a16:creationId xmlns:a16="http://schemas.microsoft.com/office/drawing/2014/main" id="{27AD411C-64EC-A0CA-03CD-711F571402A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7" name="Group 6">
                <a:extLst>
                  <a:ext uri="{FF2B5EF4-FFF2-40B4-BE49-F238E27FC236}">
                    <a16:creationId xmlns:a16="http://schemas.microsoft.com/office/drawing/2014/main" id="{B4A566CE-5ECE-693D-7BE8-D52AB82E1C82}"/>
                  </a:ext>
                </a:extLst>
              </p:cNvPr>
              <p:cNvGrpSpPr/>
              <p:nvPr/>
            </p:nvGrpSpPr>
            <p:grpSpPr>
              <a:xfrm>
                <a:off x="9256541" y="1479627"/>
                <a:ext cx="641667" cy="154294"/>
                <a:chOff x="9256541" y="1479627"/>
                <a:chExt cx="641667" cy="154294"/>
              </a:xfrm>
              <a:solidFill>
                <a:srgbClr val="627383"/>
              </a:solidFill>
            </p:grpSpPr>
            <p:sp>
              <p:nvSpPr>
                <p:cNvPr id="12" name="Arrow: Striped Right 11">
                  <a:extLst>
                    <a:ext uri="{FF2B5EF4-FFF2-40B4-BE49-F238E27FC236}">
                      <a16:creationId xmlns:a16="http://schemas.microsoft.com/office/drawing/2014/main" id="{C79B7D3D-5759-3847-1A4F-BA2C1D248B42}"/>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E2435CC3-A1EB-5922-6B41-694CE48E12F8}"/>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3">
                  <a:extLst>
                    <a:ext uri="{FF2B5EF4-FFF2-40B4-BE49-F238E27FC236}">
                      <a16:creationId xmlns:a16="http://schemas.microsoft.com/office/drawing/2014/main" id="{7EEBF345-92BD-09FB-EDB7-14AD3726264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7">
                <a:extLst>
                  <a:ext uri="{FF2B5EF4-FFF2-40B4-BE49-F238E27FC236}">
                    <a16:creationId xmlns:a16="http://schemas.microsoft.com/office/drawing/2014/main" id="{60A465AA-B31C-DB70-E99D-81EF53F67D79}"/>
                  </a:ext>
                </a:extLst>
              </p:cNvPr>
              <p:cNvGrpSpPr/>
              <p:nvPr/>
            </p:nvGrpSpPr>
            <p:grpSpPr>
              <a:xfrm>
                <a:off x="2941058" y="1479627"/>
                <a:ext cx="641667" cy="154294"/>
                <a:chOff x="9256541" y="1479627"/>
                <a:chExt cx="641667" cy="154294"/>
              </a:xfrm>
              <a:solidFill>
                <a:srgbClr val="627383"/>
              </a:solidFill>
            </p:grpSpPr>
            <p:sp>
              <p:nvSpPr>
                <p:cNvPr id="9" name="Arrow: Striped Right 8">
                  <a:extLst>
                    <a:ext uri="{FF2B5EF4-FFF2-40B4-BE49-F238E27FC236}">
                      <a16:creationId xmlns:a16="http://schemas.microsoft.com/office/drawing/2014/main" id="{88581962-1919-4AB4-D374-8E5ED92341C3}"/>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8FDDAD91-4B83-17CD-5AE7-8C88520444E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10">
                  <a:extLst>
                    <a:ext uri="{FF2B5EF4-FFF2-40B4-BE49-F238E27FC236}">
                      <a16:creationId xmlns:a16="http://schemas.microsoft.com/office/drawing/2014/main" id="{EB3525C4-766B-9F19-D4DF-A7B9C2D3BF5B}"/>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4">
              <a:extLst>
                <a:ext uri="{FF2B5EF4-FFF2-40B4-BE49-F238E27FC236}">
                  <a16:creationId xmlns:a16="http://schemas.microsoft.com/office/drawing/2014/main" id="{6EA64C39-20BF-442D-0551-E6839DE02BEE}"/>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الهدف العام</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Freeform 34">
            <a:extLst>
              <a:ext uri="{FF2B5EF4-FFF2-40B4-BE49-F238E27FC236}">
                <a16:creationId xmlns:a16="http://schemas.microsoft.com/office/drawing/2014/main" id="{5D49CA81-EAE5-EE8E-BCA7-D4804E3B94E7}"/>
              </a:ext>
            </a:extLst>
          </p:cNvPr>
          <p:cNvSpPr>
            <a:spLocks/>
          </p:cNvSpPr>
          <p:nvPr/>
        </p:nvSpPr>
        <p:spPr bwMode="auto">
          <a:xfrm>
            <a:off x="7105758" y="1939820"/>
            <a:ext cx="4185056" cy="4188732"/>
          </a:xfrm>
          <a:custGeom>
            <a:avLst/>
            <a:gdLst>
              <a:gd name="connsiteX0" fmla="*/ 2054012 w 4185056"/>
              <a:gd name="connsiteY0" fmla="*/ 327 h 4188732"/>
              <a:gd name="connsiteX1" fmla="*/ 3912689 w 4185056"/>
              <a:gd name="connsiteY1" fmla="*/ 1062981 h 4188732"/>
              <a:gd name="connsiteX2" fmla="*/ 3123008 w 4185056"/>
              <a:gd name="connsiteY2" fmla="*/ 3916125 h 4188732"/>
              <a:gd name="connsiteX3" fmla="*/ 272368 w 4185056"/>
              <a:gd name="connsiteY3" fmla="*/ 3125751 h 4188732"/>
              <a:gd name="connsiteX4" fmla="*/ 1062049 w 4185056"/>
              <a:gd name="connsiteY4" fmla="*/ 272607 h 4188732"/>
              <a:gd name="connsiteX5" fmla="*/ 2054012 w 4185056"/>
              <a:gd name="connsiteY5" fmla="*/ 327 h 4188732"/>
              <a:gd name="connsiteX6" fmla="*/ 2059991 w 4185056"/>
              <a:gd name="connsiteY6" fmla="*/ 365392 h 4188732"/>
              <a:gd name="connsiteX7" fmla="*/ 1239127 w 4185056"/>
              <a:gd name="connsiteY7" fmla="*/ 588383 h 4188732"/>
              <a:gd name="connsiteX8" fmla="*/ 587567 w 4185056"/>
              <a:gd name="connsiteY8" fmla="*/ 2948860 h 4188732"/>
              <a:gd name="connsiteX9" fmla="*/ 2945929 w 4185056"/>
              <a:gd name="connsiteY9" fmla="*/ 3601004 h 4188732"/>
              <a:gd name="connsiteX10" fmla="*/ 3597489 w 4185056"/>
              <a:gd name="connsiteY10" fmla="*/ 1244071 h 4188732"/>
              <a:gd name="connsiteX11" fmla="*/ 2059991 w 4185056"/>
              <a:gd name="connsiteY11" fmla="*/ 365392 h 4188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85056" h="4188732">
                <a:moveTo>
                  <a:pt x="2054012" y="327"/>
                </a:moveTo>
                <a:cubicBezTo>
                  <a:pt x="2795685" y="-12818"/>
                  <a:pt x="3520726" y="370961"/>
                  <a:pt x="3912689" y="1062981"/>
                </a:cubicBezTo>
                <a:cubicBezTo>
                  <a:pt x="4482817" y="2069556"/>
                  <a:pt x="4128700" y="3349041"/>
                  <a:pt x="3123008" y="3916125"/>
                </a:cubicBezTo>
                <a:cubicBezTo>
                  <a:pt x="2117317" y="4486754"/>
                  <a:pt x="842496" y="4132326"/>
                  <a:pt x="272368" y="3125751"/>
                </a:cubicBezTo>
                <a:cubicBezTo>
                  <a:pt x="-297760" y="2119176"/>
                  <a:pt x="56357" y="843236"/>
                  <a:pt x="1062049" y="272607"/>
                </a:cubicBezTo>
                <a:cubicBezTo>
                  <a:pt x="1376328" y="94286"/>
                  <a:pt x="1716888" y="6302"/>
                  <a:pt x="2054012" y="327"/>
                </a:cubicBezTo>
                <a:close/>
                <a:moveTo>
                  <a:pt x="2059991" y="365392"/>
                </a:moveTo>
                <a:cubicBezTo>
                  <a:pt x="1781010" y="370051"/>
                  <a:pt x="1499176" y="442182"/>
                  <a:pt x="1239127" y="588383"/>
                </a:cubicBezTo>
                <a:cubicBezTo>
                  <a:pt x="410513" y="1059770"/>
                  <a:pt x="116603" y="2115959"/>
                  <a:pt x="587567" y="2948860"/>
                </a:cubicBezTo>
                <a:cubicBezTo>
                  <a:pt x="1058532" y="3781761"/>
                  <a:pt x="2113775" y="4072390"/>
                  <a:pt x="2945929" y="3601004"/>
                </a:cubicBezTo>
                <a:cubicBezTo>
                  <a:pt x="3774543" y="3129617"/>
                  <a:pt x="4068453" y="2073428"/>
                  <a:pt x="3597489" y="1244071"/>
                </a:cubicBezTo>
                <a:cubicBezTo>
                  <a:pt x="3273701" y="671452"/>
                  <a:pt x="2673750" y="355140"/>
                  <a:pt x="2059991" y="365392"/>
                </a:cubicBezTo>
                <a:close/>
              </a:path>
            </a:pathLst>
          </a:custGeom>
          <a:solidFill>
            <a:srgbClr val="168489"/>
          </a:solidFill>
          <a:ln>
            <a:noFill/>
          </a:ln>
        </p:spPr>
        <p:txBody>
          <a:bodyPr wrap="square" lIns="91425" tIns="45700" rIns="91425" bIns="45700">
            <a:noAutofit/>
          </a:bodyPr>
          <a:lstStyle/>
          <a:p>
            <a:endParaRPr lang="en-US"/>
          </a:p>
        </p:txBody>
      </p:sp>
      <p:sp>
        <p:nvSpPr>
          <p:cNvPr id="17" name="Freeform 38">
            <a:extLst>
              <a:ext uri="{FF2B5EF4-FFF2-40B4-BE49-F238E27FC236}">
                <a16:creationId xmlns:a16="http://schemas.microsoft.com/office/drawing/2014/main" id="{53298E8C-C20D-DF61-DAAC-45F18765AABA}"/>
              </a:ext>
            </a:extLst>
          </p:cNvPr>
          <p:cNvSpPr>
            <a:spLocks/>
          </p:cNvSpPr>
          <p:nvPr/>
        </p:nvSpPr>
        <p:spPr bwMode="auto">
          <a:xfrm>
            <a:off x="7831561" y="2668908"/>
            <a:ext cx="2733453" cy="2734635"/>
          </a:xfrm>
          <a:custGeom>
            <a:avLst/>
            <a:gdLst>
              <a:gd name="connsiteX0" fmla="*/ 1341319 w 2733453"/>
              <a:gd name="connsiteY0" fmla="*/ 228 h 2734635"/>
              <a:gd name="connsiteX1" fmla="*/ 2556488 w 2733453"/>
              <a:gd name="connsiteY1" fmla="*/ 692061 h 2734635"/>
              <a:gd name="connsiteX2" fmla="*/ 2039509 w 2733453"/>
              <a:gd name="connsiteY2" fmla="*/ 2556718 h 2734635"/>
              <a:gd name="connsiteX3" fmla="*/ 176966 w 2733453"/>
              <a:gd name="connsiteY3" fmla="*/ 2039151 h 2734635"/>
              <a:gd name="connsiteX4" fmla="*/ 693945 w 2733453"/>
              <a:gd name="connsiteY4" fmla="*/ 178040 h 2734635"/>
              <a:gd name="connsiteX5" fmla="*/ 1341319 w 2733453"/>
              <a:gd name="connsiteY5" fmla="*/ 228 h 2734635"/>
              <a:gd name="connsiteX6" fmla="*/ 1348046 w 2733453"/>
              <a:gd name="connsiteY6" fmla="*/ 364420 h 2734635"/>
              <a:gd name="connsiteX7" fmla="*/ 871024 w 2733453"/>
              <a:gd name="connsiteY7" fmla="*/ 494471 h 2734635"/>
              <a:gd name="connsiteX8" fmla="*/ 495706 w 2733453"/>
              <a:gd name="connsiteY8" fmla="*/ 1862472 h 2734635"/>
              <a:gd name="connsiteX9" fmla="*/ 1862430 w 2733453"/>
              <a:gd name="connsiteY9" fmla="*/ 2241685 h 2734635"/>
              <a:gd name="connsiteX10" fmla="*/ 2237748 w 2733453"/>
              <a:gd name="connsiteY10" fmla="*/ 873683 h 2734635"/>
              <a:gd name="connsiteX11" fmla="*/ 1348046 w 2733453"/>
              <a:gd name="connsiteY11" fmla="*/ 364420 h 273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33453" h="2734635">
                <a:moveTo>
                  <a:pt x="1341319" y="228"/>
                </a:moveTo>
                <a:cubicBezTo>
                  <a:pt x="1826014" y="-8625"/>
                  <a:pt x="2300876" y="241185"/>
                  <a:pt x="2556488" y="692061"/>
                </a:cubicBezTo>
                <a:cubicBezTo>
                  <a:pt x="2928289" y="1351426"/>
                  <a:pt x="2694586" y="2184495"/>
                  <a:pt x="2039509" y="2556718"/>
                </a:cubicBezTo>
                <a:cubicBezTo>
                  <a:pt x="1384432" y="2928940"/>
                  <a:pt x="548766" y="2698517"/>
                  <a:pt x="176966" y="2039151"/>
                </a:cubicBezTo>
                <a:cubicBezTo>
                  <a:pt x="-194835" y="1383331"/>
                  <a:pt x="38868" y="550262"/>
                  <a:pt x="693945" y="178040"/>
                </a:cubicBezTo>
                <a:cubicBezTo>
                  <a:pt x="898657" y="61720"/>
                  <a:pt x="1121004" y="4253"/>
                  <a:pt x="1341319" y="228"/>
                </a:cubicBezTo>
                <a:close/>
                <a:moveTo>
                  <a:pt x="1348046" y="364420"/>
                </a:moveTo>
                <a:cubicBezTo>
                  <a:pt x="1186301" y="367176"/>
                  <a:pt x="1022612" y="409192"/>
                  <a:pt x="871024" y="494471"/>
                </a:cubicBezTo>
                <a:cubicBezTo>
                  <a:pt x="389484" y="767362"/>
                  <a:pt x="219528" y="1380482"/>
                  <a:pt x="495706" y="1862472"/>
                </a:cubicBezTo>
                <a:cubicBezTo>
                  <a:pt x="768342" y="2344462"/>
                  <a:pt x="1377349" y="2514576"/>
                  <a:pt x="1862430" y="2241685"/>
                </a:cubicBezTo>
                <a:cubicBezTo>
                  <a:pt x="2343970" y="1968793"/>
                  <a:pt x="2513925" y="1355674"/>
                  <a:pt x="2237748" y="873683"/>
                </a:cubicBezTo>
                <a:cubicBezTo>
                  <a:pt x="2050310" y="542315"/>
                  <a:pt x="1703885" y="358357"/>
                  <a:pt x="1348046" y="364420"/>
                </a:cubicBezTo>
                <a:close/>
              </a:path>
            </a:pathLst>
          </a:custGeom>
          <a:solidFill>
            <a:srgbClr val="50A3A7"/>
          </a:solidFill>
          <a:ln>
            <a:noFill/>
          </a:ln>
        </p:spPr>
        <p:txBody>
          <a:bodyPr wrap="square" lIns="91425" tIns="45700" rIns="91425" bIns="45700">
            <a:noAutofit/>
          </a:bodyPr>
          <a:lstStyle/>
          <a:p>
            <a:endParaRPr lang="en-US"/>
          </a:p>
        </p:txBody>
      </p:sp>
      <p:sp>
        <p:nvSpPr>
          <p:cNvPr id="18" name="Freeform 40">
            <a:extLst>
              <a:ext uri="{FF2B5EF4-FFF2-40B4-BE49-F238E27FC236}">
                <a16:creationId xmlns:a16="http://schemas.microsoft.com/office/drawing/2014/main" id="{6CBEC6C5-87FA-6379-7A07-6E7C725CDBF1}"/>
              </a:ext>
            </a:extLst>
          </p:cNvPr>
          <p:cNvSpPr>
            <a:spLocks/>
          </p:cNvSpPr>
          <p:nvPr/>
        </p:nvSpPr>
        <p:spPr bwMode="auto">
          <a:xfrm>
            <a:off x="8558629" y="3395183"/>
            <a:ext cx="1279314" cy="1281334"/>
          </a:xfrm>
          <a:custGeom>
            <a:avLst/>
            <a:gdLst>
              <a:gd name="connsiteX0" fmla="*/ 689798 w 1279314"/>
              <a:gd name="connsiteY0" fmla="*/ 1914 h 1281334"/>
              <a:gd name="connsiteX1" fmla="*/ 1196044 w 1279314"/>
              <a:gd name="connsiteY1" fmla="*/ 324089 h 1281334"/>
              <a:gd name="connsiteX2" fmla="*/ 955061 w 1279314"/>
              <a:gd name="connsiteY2" fmla="*/ 1198978 h 1281334"/>
              <a:gd name="connsiteX3" fmla="*/ 83271 w 1279314"/>
              <a:gd name="connsiteY3" fmla="*/ 954576 h 1281334"/>
              <a:gd name="connsiteX4" fmla="*/ 324254 w 1279314"/>
              <a:gd name="connsiteY4" fmla="*/ 83229 h 1281334"/>
              <a:gd name="connsiteX5" fmla="*/ 689798 w 1279314"/>
              <a:gd name="connsiteY5" fmla="*/ 1914 h 1281334"/>
              <a:gd name="connsiteX6" fmla="*/ 661001 w 1279314"/>
              <a:gd name="connsiteY6" fmla="*/ 363866 h 1281334"/>
              <a:gd name="connsiteX7" fmla="*/ 501329 w 1279314"/>
              <a:gd name="connsiteY7" fmla="*/ 398428 h 1281334"/>
              <a:gd name="connsiteX8" fmla="*/ 398470 w 1279314"/>
              <a:gd name="connsiteY8" fmla="*/ 777497 h 1281334"/>
              <a:gd name="connsiteX9" fmla="*/ 777986 w 1279314"/>
              <a:gd name="connsiteY9" fmla="*/ 880236 h 1281334"/>
              <a:gd name="connsiteX10" fmla="*/ 880845 w 1279314"/>
              <a:gd name="connsiteY10" fmla="*/ 504709 h 1281334"/>
              <a:gd name="connsiteX11" fmla="*/ 661001 w 1279314"/>
              <a:gd name="connsiteY11" fmla="*/ 363866 h 1281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79314" h="1281334">
                <a:moveTo>
                  <a:pt x="689798" y="1914"/>
                </a:moveTo>
                <a:cubicBezTo>
                  <a:pt x="894539" y="17756"/>
                  <a:pt x="1087513" y="131490"/>
                  <a:pt x="1196044" y="324089"/>
                </a:cubicBezTo>
                <a:cubicBezTo>
                  <a:pt x="1369693" y="632249"/>
                  <a:pt x="1263377" y="1021875"/>
                  <a:pt x="955061" y="1198978"/>
                </a:cubicBezTo>
                <a:cubicBezTo>
                  <a:pt x="646745" y="1372539"/>
                  <a:pt x="256921" y="1262735"/>
                  <a:pt x="83271" y="954576"/>
                </a:cubicBezTo>
                <a:cubicBezTo>
                  <a:pt x="-90378" y="646417"/>
                  <a:pt x="15938" y="256790"/>
                  <a:pt x="324254" y="83229"/>
                </a:cubicBezTo>
                <a:cubicBezTo>
                  <a:pt x="439873" y="18144"/>
                  <a:pt x="566953" y="-7592"/>
                  <a:pt x="689798" y="1914"/>
                </a:cubicBezTo>
                <a:close/>
                <a:moveTo>
                  <a:pt x="661001" y="363866"/>
                </a:moveTo>
                <a:cubicBezTo>
                  <a:pt x="607403" y="359569"/>
                  <a:pt x="551872" y="370529"/>
                  <a:pt x="501329" y="398428"/>
                </a:cubicBezTo>
                <a:cubicBezTo>
                  <a:pt x="370095" y="476367"/>
                  <a:pt x="323985" y="642874"/>
                  <a:pt x="398470" y="777497"/>
                </a:cubicBezTo>
                <a:cubicBezTo>
                  <a:pt x="472954" y="908577"/>
                  <a:pt x="643205" y="958175"/>
                  <a:pt x="777986" y="880236"/>
                </a:cubicBezTo>
                <a:cubicBezTo>
                  <a:pt x="909221" y="805839"/>
                  <a:pt x="955330" y="635789"/>
                  <a:pt x="880845" y="504709"/>
                </a:cubicBezTo>
                <a:cubicBezTo>
                  <a:pt x="834293" y="420570"/>
                  <a:pt x="750331" y="371027"/>
                  <a:pt x="661001" y="363866"/>
                </a:cubicBezTo>
                <a:close/>
              </a:path>
            </a:pathLst>
          </a:custGeom>
          <a:solidFill>
            <a:srgbClr val="8C103D"/>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25" tIns="45700" rIns="91425" bIns="45700">
            <a:noAutofit/>
          </a:bodyPr>
          <a:lstStyle/>
          <a:p>
            <a:endParaRPr lang="en-US"/>
          </a:p>
        </p:txBody>
      </p:sp>
      <p:grpSp>
        <p:nvGrpSpPr>
          <p:cNvPr id="31" name="Group 30">
            <a:extLst>
              <a:ext uri="{FF2B5EF4-FFF2-40B4-BE49-F238E27FC236}">
                <a16:creationId xmlns:a16="http://schemas.microsoft.com/office/drawing/2014/main" id="{7266A93E-72BB-D2D7-2623-9D66188FDF15}"/>
              </a:ext>
            </a:extLst>
          </p:cNvPr>
          <p:cNvGrpSpPr/>
          <p:nvPr/>
        </p:nvGrpSpPr>
        <p:grpSpPr>
          <a:xfrm rot="20909899">
            <a:off x="8919733" y="1769089"/>
            <a:ext cx="3155320" cy="2063417"/>
            <a:chOff x="6007100" y="1617663"/>
            <a:chExt cx="3578225" cy="2339975"/>
          </a:xfrm>
        </p:grpSpPr>
        <p:sp>
          <p:nvSpPr>
            <p:cNvPr id="2048" name="Google Shape;5245;p117">
              <a:extLst>
                <a:ext uri="{FF2B5EF4-FFF2-40B4-BE49-F238E27FC236}">
                  <a16:creationId xmlns:a16="http://schemas.microsoft.com/office/drawing/2014/main" id="{F1DD0A6C-A229-A5A9-7BB4-856D2AF2D06E}"/>
                </a:ext>
              </a:extLst>
            </p:cNvPr>
            <p:cNvSpPr>
              <a:spLocks/>
            </p:cNvSpPr>
            <p:nvPr/>
          </p:nvSpPr>
          <p:spPr bwMode="auto">
            <a:xfrm>
              <a:off x="6007100" y="2044700"/>
              <a:ext cx="3217863" cy="1912938"/>
            </a:xfrm>
            <a:custGeom>
              <a:avLst/>
              <a:gdLst>
                <a:gd name="T0" fmla="*/ 2147483646 w 801"/>
                <a:gd name="T1" fmla="*/ 2147483646 h 476"/>
                <a:gd name="T2" fmla="*/ 2147483646 w 801"/>
                <a:gd name="T3" fmla="*/ 2147483646 h 476"/>
                <a:gd name="T4" fmla="*/ 2147483646 w 801"/>
                <a:gd name="T5" fmla="*/ 2147483646 h 476"/>
                <a:gd name="T6" fmla="*/ 2147483646 w 801"/>
                <a:gd name="T7" fmla="*/ 2147483646 h 476"/>
                <a:gd name="T8" fmla="*/ 2147483646 w 801"/>
                <a:gd name="T9" fmla="*/ 2147483646 h 476"/>
                <a:gd name="T10" fmla="*/ 2147483646 w 801"/>
                <a:gd name="T11" fmla="*/ 2147483646 h 476"/>
                <a:gd name="T12" fmla="*/ 2147483646 w 801"/>
                <a:gd name="T13" fmla="*/ 2147483646 h 4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1" h="476" extrusionOk="0">
                  <a:moveTo>
                    <a:pt x="6" y="461"/>
                  </a:moveTo>
                  <a:cubicBezTo>
                    <a:pt x="0" y="450"/>
                    <a:pt x="3" y="436"/>
                    <a:pt x="14" y="430"/>
                  </a:cubicBezTo>
                  <a:cubicBezTo>
                    <a:pt x="763" y="6"/>
                    <a:pt x="763" y="6"/>
                    <a:pt x="763" y="6"/>
                  </a:cubicBezTo>
                  <a:cubicBezTo>
                    <a:pt x="774" y="0"/>
                    <a:pt x="788" y="4"/>
                    <a:pt x="794" y="15"/>
                  </a:cubicBezTo>
                  <a:cubicBezTo>
                    <a:pt x="801" y="26"/>
                    <a:pt x="797" y="40"/>
                    <a:pt x="786" y="46"/>
                  </a:cubicBezTo>
                  <a:cubicBezTo>
                    <a:pt x="37" y="470"/>
                    <a:pt x="37" y="470"/>
                    <a:pt x="37" y="470"/>
                  </a:cubicBezTo>
                  <a:cubicBezTo>
                    <a:pt x="26" y="476"/>
                    <a:pt x="12" y="472"/>
                    <a:pt x="6" y="461"/>
                  </a:cubicBezTo>
                  <a:close/>
                </a:path>
              </a:pathLst>
            </a:custGeom>
            <a:solidFill>
              <a:srgbClr val="9C6741"/>
            </a:solidFill>
            <a:ln w="60325" cap="flat" cmpd="sng">
              <a:solidFill>
                <a:srgbClr val="FFFFFF"/>
              </a:solidFill>
              <a:prstDash val="solid"/>
              <a:miter lim="524287"/>
              <a:headEnd type="none" w="sm" len="sm"/>
              <a:tailEnd type="none" w="sm" len="sm"/>
            </a:ln>
          </p:spPr>
          <p:txBody>
            <a:bodyPr lIns="91425" tIns="45700" rIns="91425" bIns="45700"/>
            <a:lstStyle/>
            <a:p>
              <a:endParaRPr lang="en-US"/>
            </a:p>
          </p:txBody>
        </p:sp>
        <p:sp>
          <p:nvSpPr>
            <p:cNvPr id="2049" name="Google Shape;5246;p117">
              <a:extLst>
                <a:ext uri="{FF2B5EF4-FFF2-40B4-BE49-F238E27FC236}">
                  <a16:creationId xmlns:a16="http://schemas.microsoft.com/office/drawing/2014/main" id="{90EE4DDE-1DE4-E835-203C-B6038C9B69BF}"/>
                </a:ext>
              </a:extLst>
            </p:cNvPr>
            <p:cNvSpPr>
              <a:spLocks/>
            </p:cNvSpPr>
            <p:nvPr/>
          </p:nvSpPr>
          <p:spPr bwMode="auto">
            <a:xfrm>
              <a:off x="8516938" y="2257425"/>
              <a:ext cx="1068387" cy="433388"/>
            </a:xfrm>
            <a:custGeom>
              <a:avLst/>
              <a:gdLst>
                <a:gd name="T0" fmla="*/ 0 w 673"/>
                <a:gd name="T1" fmla="*/ 2147483646 h 273"/>
                <a:gd name="T2" fmla="*/ 2147483646 w 673"/>
                <a:gd name="T3" fmla="*/ 2147483646 h 273"/>
                <a:gd name="T4" fmla="*/ 2147483646 w 673"/>
                <a:gd name="T5" fmla="*/ 2147483646 h 273"/>
                <a:gd name="T6" fmla="*/ 2147483646 w 673"/>
                <a:gd name="T7" fmla="*/ 0 h 273"/>
                <a:gd name="T8" fmla="*/ 0 w 673"/>
                <a:gd name="T9" fmla="*/ 2147483646 h 2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3" h="273" extrusionOk="0">
                  <a:moveTo>
                    <a:pt x="0" y="190"/>
                  </a:moveTo>
                  <a:lnTo>
                    <a:pt x="218" y="273"/>
                  </a:lnTo>
                  <a:lnTo>
                    <a:pt x="673" y="91"/>
                  </a:lnTo>
                  <a:lnTo>
                    <a:pt x="337" y="0"/>
                  </a:lnTo>
                  <a:lnTo>
                    <a:pt x="0" y="190"/>
                  </a:lnTo>
                  <a:close/>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a:p>
          </p:txBody>
        </p:sp>
        <p:sp>
          <p:nvSpPr>
            <p:cNvPr id="2051" name="Google Shape;5247;p117">
              <a:extLst>
                <a:ext uri="{FF2B5EF4-FFF2-40B4-BE49-F238E27FC236}">
                  <a16:creationId xmlns:a16="http://schemas.microsoft.com/office/drawing/2014/main" id="{3EAE3309-1642-5B21-AE3F-5C3BB137D049}"/>
                </a:ext>
              </a:extLst>
            </p:cNvPr>
            <p:cNvSpPr>
              <a:spLocks/>
            </p:cNvSpPr>
            <p:nvPr/>
          </p:nvSpPr>
          <p:spPr bwMode="auto">
            <a:xfrm>
              <a:off x="8456613" y="1617663"/>
              <a:ext cx="687387" cy="836612"/>
            </a:xfrm>
            <a:custGeom>
              <a:avLst/>
              <a:gdLst>
                <a:gd name="T0" fmla="*/ 0 w 433"/>
                <a:gd name="T1" fmla="*/ 2147483646 h 527"/>
                <a:gd name="T2" fmla="*/ 2147483646 w 433"/>
                <a:gd name="T3" fmla="*/ 2147483646 h 527"/>
                <a:gd name="T4" fmla="*/ 2147483646 w 433"/>
                <a:gd name="T5" fmla="*/ 0 h 527"/>
                <a:gd name="T6" fmla="*/ 2147483646 w 433"/>
                <a:gd name="T7" fmla="*/ 2147483646 h 527"/>
                <a:gd name="T8" fmla="*/ 0 w 433"/>
                <a:gd name="T9" fmla="*/ 2147483646 h 5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3" h="527" extrusionOk="0">
                  <a:moveTo>
                    <a:pt x="0" y="527"/>
                  </a:moveTo>
                  <a:lnTo>
                    <a:pt x="41" y="297"/>
                  </a:lnTo>
                  <a:lnTo>
                    <a:pt x="433" y="0"/>
                  </a:lnTo>
                  <a:lnTo>
                    <a:pt x="337" y="337"/>
                  </a:lnTo>
                  <a:lnTo>
                    <a:pt x="0" y="527"/>
                  </a:lnTo>
                  <a:close/>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a:p>
          </p:txBody>
        </p:sp>
      </p:grpSp>
    </p:spTree>
    <p:extLst>
      <p:ext uri="{BB962C8B-B14F-4D97-AF65-F5344CB8AC3E}">
        <p14:creationId xmlns:p14="http://schemas.microsoft.com/office/powerpoint/2010/main" val="22824407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1" fill="hold" grpId="0" nodeType="withEffect" p14:presetBounceEnd="50000">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14:bounceEnd="50000">
                                          <p:cBhvr additive="base">
                                            <p:cTn id="12" dur="10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3" dur="1000" fill="hold"/>
                                            <p:tgtEl>
                                              <p:spTgt spid="16"/>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14:presetBounceEnd="50000">
                                      <p:stCondLst>
                                        <p:cond delay="200"/>
                                      </p:stCondLst>
                                      <p:childTnLst>
                                        <p:set>
                                          <p:cBhvr>
                                            <p:cTn id="15" dur="1" fill="hold">
                                              <p:stCondLst>
                                                <p:cond delay="0"/>
                                              </p:stCondLst>
                                            </p:cTn>
                                            <p:tgtEl>
                                              <p:spTgt spid="17"/>
                                            </p:tgtEl>
                                            <p:attrNameLst>
                                              <p:attrName>style.visibility</p:attrName>
                                            </p:attrNameLst>
                                          </p:cBhvr>
                                          <p:to>
                                            <p:strVal val="visible"/>
                                          </p:to>
                                        </p:set>
                                        <p:anim calcmode="lin" valueType="num" p14:bounceEnd="50000">
                                          <p:cBhvr additive="base">
                                            <p:cTn id="16" dur="10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17" dur="1000" fill="hold"/>
                                            <p:tgtEl>
                                              <p:spTgt spid="17"/>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14:presetBounceEnd="50000">
                                      <p:stCondLst>
                                        <p:cond delay="400"/>
                                      </p:stCondLst>
                                      <p:childTnLst>
                                        <p:set>
                                          <p:cBhvr>
                                            <p:cTn id="19" dur="1" fill="hold">
                                              <p:stCondLst>
                                                <p:cond delay="0"/>
                                              </p:stCondLst>
                                            </p:cTn>
                                            <p:tgtEl>
                                              <p:spTgt spid="18"/>
                                            </p:tgtEl>
                                            <p:attrNameLst>
                                              <p:attrName>style.visibility</p:attrName>
                                            </p:attrNameLst>
                                          </p:cBhvr>
                                          <p:to>
                                            <p:strVal val="visible"/>
                                          </p:to>
                                        </p:set>
                                        <p:anim calcmode="lin" valueType="num" p14:bounceEnd="50000">
                                          <p:cBhvr additive="base">
                                            <p:cTn id="20" dur="10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21" dur="1000" fill="hold"/>
                                            <p:tgtEl>
                                              <p:spTgt spid="18"/>
                                            </p:tgtEl>
                                            <p:attrNameLst>
                                              <p:attrName>ppt_y</p:attrName>
                                            </p:attrNameLst>
                                          </p:cBhvr>
                                          <p:tavLst>
                                            <p:tav tm="0">
                                              <p:val>
                                                <p:strVal val="0-#ppt_h/2"/>
                                              </p:val>
                                            </p:tav>
                                            <p:tav tm="100000">
                                              <p:val>
                                                <p:strVal val="#ppt_y"/>
                                              </p:val>
                                            </p:tav>
                                          </p:tavLst>
                                        </p:anim>
                                      </p:childTnLst>
                                    </p:cTn>
                                  </p:par>
                                  <p:par>
                                    <p:cTn id="22" presetID="2" presetClass="entr" presetSubtype="3" fill="hold" nodeType="withEffect" p14:presetBounceEnd="50000">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14:bounceEnd="50000">
                                          <p:cBhvr additive="base">
                                            <p:cTn id="24" dur="1000" fill="hold"/>
                                            <p:tgtEl>
                                              <p:spTgt spid="31"/>
                                            </p:tgtEl>
                                            <p:attrNameLst>
                                              <p:attrName>ppt_x</p:attrName>
                                            </p:attrNameLst>
                                          </p:cBhvr>
                                          <p:tavLst>
                                            <p:tav tm="0">
                                              <p:val>
                                                <p:strVal val="1+#ppt_w/2"/>
                                              </p:val>
                                            </p:tav>
                                            <p:tav tm="100000">
                                              <p:val>
                                                <p:strVal val="#ppt_x"/>
                                              </p:val>
                                            </p:tav>
                                          </p:tavLst>
                                        </p:anim>
                                        <p:anim calcmode="lin" valueType="num" p14:bounceEnd="50000">
                                          <p:cBhvr additive="base">
                                            <p:cTn id="25" dur="1000" fill="hold"/>
                                            <p:tgtEl>
                                              <p:spTgt spid="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animBg="1"/>
          <p:bldP spid="17" grpId="0" animBg="1"/>
          <p:bldP spid="1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1"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1000" fill="hold"/>
                                            <p:tgtEl>
                                              <p:spTgt spid="16"/>
                                            </p:tgtEl>
                                            <p:attrNameLst>
                                              <p:attrName>ppt_x</p:attrName>
                                            </p:attrNameLst>
                                          </p:cBhvr>
                                          <p:tavLst>
                                            <p:tav tm="0">
                                              <p:val>
                                                <p:strVal val="#ppt_x"/>
                                              </p:val>
                                            </p:tav>
                                            <p:tav tm="100000">
                                              <p:val>
                                                <p:strVal val="#ppt_x"/>
                                              </p:val>
                                            </p:tav>
                                          </p:tavLst>
                                        </p:anim>
                                        <p:anim calcmode="lin" valueType="num">
                                          <p:cBhvr additive="base">
                                            <p:cTn id="13" dur="1000" fill="hold"/>
                                            <p:tgtEl>
                                              <p:spTgt spid="16"/>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stCondLst>
                                        <p:cond delay="20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1000" fill="hold"/>
                                            <p:tgtEl>
                                              <p:spTgt spid="17"/>
                                            </p:tgtEl>
                                            <p:attrNameLst>
                                              <p:attrName>ppt_x</p:attrName>
                                            </p:attrNameLst>
                                          </p:cBhvr>
                                          <p:tavLst>
                                            <p:tav tm="0">
                                              <p:val>
                                                <p:strVal val="#ppt_x"/>
                                              </p:val>
                                            </p:tav>
                                            <p:tav tm="100000">
                                              <p:val>
                                                <p:strVal val="#ppt_x"/>
                                              </p:val>
                                            </p:tav>
                                          </p:tavLst>
                                        </p:anim>
                                        <p:anim calcmode="lin" valueType="num">
                                          <p:cBhvr additive="base">
                                            <p:cTn id="17" dur="1000" fill="hold"/>
                                            <p:tgtEl>
                                              <p:spTgt spid="17"/>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40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1000" fill="hold"/>
                                            <p:tgtEl>
                                              <p:spTgt spid="18"/>
                                            </p:tgtEl>
                                            <p:attrNameLst>
                                              <p:attrName>ppt_x</p:attrName>
                                            </p:attrNameLst>
                                          </p:cBhvr>
                                          <p:tavLst>
                                            <p:tav tm="0">
                                              <p:val>
                                                <p:strVal val="#ppt_x"/>
                                              </p:val>
                                            </p:tav>
                                            <p:tav tm="100000">
                                              <p:val>
                                                <p:strVal val="#ppt_x"/>
                                              </p:val>
                                            </p:tav>
                                          </p:tavLst>
                                        </p:anim>
                                        <p:anim calcmode="lin" valueType="num">
                                          <p:cBhvr additive="base">
                                            <p:cTn id="21" dur="1000" fill="hold"/>
                                            <p:tgtEl>
                                              <p:spTgt spid="18"/>
                                            </p:tgtEl>
                                            <p:attrNameLst>
                                              <p:attrName>ppt_y</p:attrName>
                                            </p:attrNameLst>
                                          </p:cBhvr>
                                          <p:tavLst>
                                            <p:tav tm="0">
                                              <p:val>
                                                <p:strVal val="0-#ppt_h/2"/>
                                              </p:val>
                                            </p:tav>
                                            <p:tav tm="100000">
                                              <p:val>
                                                <p:strVal val="#ppt_y"/>
                                              </p:val>
                                            </p:tav>
                                          </p:tavLst>
                                        </p:anim>
                                      </p:childTnLst>
                                    </p:cTn>
                                  </p:par>
                                  <p:par>
                                    <p:cTn id="22" presetID="2" presetClass="entr" presetSubtype="3" fill="hold" nodeType="with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1000" fill="hold"/>
                                            <p:tgtEl>
                                              <p:spTgt spid="31"/>
                                            </p:tgtEl>
                                            <p:attrNameLst>
                                              <p:attrName>ppt_x</p:attrName>
                                            </p:attrNameLst>
                                          </p:cBhvr>
                                          <p:tavLst>
                                            <p:tav tm="0">
                                              <p:val>
                                                <p:strVal val="1+#ppt_w/2"/>
                                              </p:val>
                                            </p:tav>
                                            <p:tav tm="100000">
                                              <p:val>
                                                <p:strVal val="#ppt_x"/>
                                              </p:val>
                                            </p:tav>
                                          </p:tavLst>
                                        </p:anim>
                                        <p:anim calcmode="lin" valueType="num">
                                          <p:cBhvr additive="base">
                                            <p:cTn id="25" dur="1000" fill="hold"/>
                                            <p:tgtEl>
                                              <p:spTgt spid="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animBg="1"/>
          <p:bldP spid="17" grpId="0" animBg="1"/>
          <p:bldP spid="18" grpId="0" animBg="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024878" y="700434"/>
            <a:ext cx="8303665" cy="943426"/>
            <a:chOff x="2024878" y="544522"/>
            <a:chExt cx="8303665" cy="943426"/>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024878" y="544522"/>
              <a:ext cx="8303665"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وسائل استخدام الذكاء الاصطناعي لتحسين الخدمات الحكومية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C9CDC2C3-04AB-E565-DD42-165A46F12115}"/>
              </a:ext>
            </a:extLst>
          </p:cNvPr>
          <p:cNvGrpSpPr/>
          <p:nvPr/>
        </p:nvGrpSpPr>
        <p:grpSpPr>
          <a:xfrm>
            <a:off x="4769634" y="2619005"/>
            <a:ext cx="2324899" cy="2328142"/>
            <a:chOff x="2496621" y="2600634"/>
            <a:chExt cx="2324899" cy="2328142"/>
          </a:xfrm>
        </p:grpSpPr>
        <p:sp>
          <p:nvSpPr>
            <p:cNvPr id="15" name="Oval 5">
              <a:extLst>
                <a:ext uri="{FF2B5EF4-FFF2-40B4-BE49-F238E27FC236}">
                  <a16:creationId xmlns:a16="http://schemas.microsoft.com/office/drawing/2014/main" id="{1D803B41-D0A1-88A8-2ADA-9254BD883807}"/>
                </a:ext>
              </a:extLst>
            </p:cNvPr>
            <p:cNvSpPr/>
            <p:nvPr/>
          </p:nvSpPr>
          <p:spPr>
            <a:xfrm>
              <a:off x="2981675" y="3054906"/>
              <a:ext cx="1739890" cy="1739890"/>
            </a:xfrm>
            <a:prstGeom prst="ellipse">
              <a:avLst/>
            </a:prstGeom>
            <a:solidFill>
              <a:srgbClr val="50A3A7"/>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sp>
          <p:nvSpPr>
            <p:cNvPr id="16" name="Freeform: Shape 8">
              <a:extLst>
                <a:ext uri="{FF2B5EF4-FFF2-40B4-BE49-F238E27FC236}">
                  <a16:creationId xmlns:a16="http://schemas.microsoft.com/office/drawing/2014/main" id="{5AB5BA90-C911-B89D-EEDB-7D5FCB18296B}"/>
                </a:ext>
              </a:extLst>
            </p:cNvPr>
            <p:cNvSpPr/>
            <p:nvPr/>
          </p:nvSpPr>
          <p:spPr>
            <a:xfrm>
              <a:off x="2496621"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lumMod val="65000"/>
                    <a:lumOff val="35000"/>
                  </a:schemeClr>
                </a:solidFill>
              </a:endParaRPr>
            </a:p>
          </p:txBody>
        </p:sp>
        <p:sp>
          <p:nvSpPr>
            <p:cNvPr id="17" name="TextBox 16">
              <a:extLst>
                <a:ext uri="{FF2B5EF4-FFF2-40B4-BE49-F238E27FC236}">
                  <a16:creationId xmlns:a16="http://schemas.microsoft.com/office/drawing/2014/main" id="{A6058C97-AE7D-40C7-5E8C-91EF2BAE5DD2}"/>
                </a:ext>
              </a:extLst>
            </p:cNvPr>
            <p:cNvSpPr txBox="1"/>
            <p:nvPr/>
          </p:nvSpPr>
          <p:spPr>
            <a:xfrm>
              <a:off x="3975331" y="4009014"/>
              <a:ext cx="649842"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8</a:t>
              </a:r>
              <a:endParaRPr lang="ko-KR" altLang="en-US" sz="2800" b="1" dirty="0">
                <a:solidFill>
                  <a:schemeClr val="bg1"/>
                </a:solidFill>
                <a:cs typeface="Arial" pitchFamily="34" charset="0"/>
              </a:endParaRPr>
            </a:p>
          </p:txBody>
        </p:sp>
        <p:sp>
          <p:nvSpPr>
            <p:cNvPr id="18" name="TextBox 17">
              <a:extLst>
                <a:ext uri="{FF2B5EF4-FFF2-40B4-BE49-F238E27FC236}">
                  <a16:creationId xmlns:a16="http://schemas.microsoft.com/office/drawing/2014/main" id="{F7E56158-3EDB-2E5F-1366-13CC6A296A0A}"/>
                </a:ext>
              </a:extLst>
            </p:cNvPr>
            <p:cNvSpPr txBox="1"/>
            <p:nvPr/>
          </p:nvSpPr>
          <p:spPr>
            <a:xfrm>
              <a:off x="2543924" y="3345958"/>
              <a:ext cx="1886631" cy="400494"/>
            </a:xfrm>
            <a:prstGeom prst="rect">
              <a:avLst/>
            </a:prstGeom>
            <a:noFill/>
          </p:spPr>
          <p:txBody>
            <a:bodyPr wrap="square">
              <a:spAutoFit/>
            </a:bodyPr>
            <a:lstStyle/>
            <a:p>
              <a:pPr algn="ctr">
                <a:lnSpc>
                  <a:spcPct val="115000"/>
                </a:lnSpc>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إدارة الأزمات والكوارث</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9" name="Group 18">
            <a:extLst>
              <a:ext uri="{FF2B5EF4-FFF2-40B4-BE49-F238E27FC236}">
                <a16:creationId xmlns:a16="http://schemas.microsoft.com/office/drawing/2014/main" id="{90E771E8-3BA7-A084-542A-24D49E1C1B0C}"/>
              </a:ext>
            </a:extLst>
          </p:cNvPr>
          <p:cNvGrpSpPr/>
          <p:nvPr/>
        </p:nvGrpSpPr>
        <p:grpSpPr>
          <a:xfrm>
            <a:off x="7567709" y="2619005"/>
            <a:ext cx="2324899" cy="2328142"/>
            <a:chOff x="2496621" y="2600634"/>
            <a:chExt cx="2324899" cy="2328142"/>
          </a:xfrm>
        </p:grpSpPr>
        <p:sp>
          <p:nvSpPr>
            <p:cNvPr id="20" name="Oval 5">
              <a:extLst>
                <a:ext uri="{FF2B5EF4-FFF2-40B4-BE49-F238E27FC236}">
                  <a16:creationId xmlns:a16="http://schemas.microsoft.com/office/drawing/2014/main" id="{F292A5A5-B1E3-C77F-DA12-26EE98602700}"/>
                </a:ext>
              </a:extLst>
            </p:cNvPr>
            <p:cNvSpPr/>
            <p:nvPr/>
          </p:nvSpPr>
          <p:spPr>
            <a:xfrm>
              <a:off x="2981675" y="3054906"/>
              <a:ext cx="1739890" cy="1739890"/>
            </a:xfrm>
            <a:prstGeom prst="ellipse">
              <a:avLst/>
            </a:prstGeom>
            <a:solidFill>
              <a:srgbClr val="FFD96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sp>
          <p:nvSpPr>
            <p:cNvPr id="21" name="Freeform: Shape 8">
              <a:extLst>
                <a:ext uri="{FF2B5EF4-FFF2-40B4-BE49-F238E27FC236}">
                  <a16:creationId xmlns:a16="http://schemas.microsoft.com/office/drawing/2014/main" id="{0A07B00E-E818-DF7C-4E69-865956DFF6C6}"/>
                </a:ext>
              </a:extLst>
            </p:cNvPr>
            <p:cNvSpPr/>
            <p:nvPr/>
          </p:nvSpPr>
          <p:spPr>
            <a:xfrm>
              <a:off x="2496621"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lumMod val="65000"/>
                    <a:lumOff val="35000"/>
                  </a:schemeClr>
                </a:solidFill>
              </a:endParaRPr>
            </a:p>
          </p:txBody>
        </p:sp>
        <p:sp>
          <p:nvSpPr>
            <p:cNvPr id="22" name="TextBox 21">
              <a:extLst>
                <a:ext uri="{FF2B5EF4-FFF2-40B4-BE49-F238E27FC236}">
                  <a16:creationId xmlns:a16="http://schemas.microsoft.com/office/drawing/2014/main" id="{83851092-9EFA-F7DF-DE86-62A0ABFDDAF6}"/>
                </a:ext>
              </a:extLst>
            </p:cNvPr>
            <p:cNvSpPr txBox="1"/>
            <p:nvPr/>
          </p:nvSpPr>
          <p:spPr>
            <a:xfrm>
              <a:off x="3975331" y="4009014"/>
              <a:ext cx="649842"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7</a:t>
              </a:r>
              <a:endParaRPr lang="ko-KR" altLang="en-US" sz="2800" b="1" dirty="0">
                <a:solidFill>
                  <a:schemeClr val="bg1"/>
                </a:solidFill>
                <a:cs typeface="Arial" pitchFamily="34" charset="0"/>
              </a:endParaRPr>
            </a:p>
          </p:txBody>
        </p:sp>
        <p:sp>
          <p:nvSpPr>
            <p:cNvPr id="23" name="TextBox 22">
              <a:extLst>
                <a:ext uri="{FF2B5EF4-FFF2-40B4-BE49-F238E27FC236}">
                  <a16:creationId xmlns:a16="http://schemas.microsoft.com/office/drawing/2014/main" id="{BE115C79-A650-6454-86ED-0A4CB578712D}"/>
                </a:ext>
              </a:extLst>
            </p:cNvPr>
            <p:cNvSpPr txBox="1"/>
            <p:nvPr/>
          </p:nvSpPr>
          <p:spPr>
            <a:xfrm>
              <a:off x="2543924" y="3345958"/>
              <a:ext cx="1886631" cy="400494"/>
            </a:xfrm>
            <a:prstGeom prst="rect">
              <a:avLst/>
            </a:prstGeom>
            <a:noFill/>
          </p:spPr>
          <p:txBody>
            <a:bodyPr wrap="square">
              <a:spAutoFit/>
            </a:bodyPr>
            <a:lstStyle/>
            <a:p>
              <a:pPr algn="ctr">
                <a:lnSpc>
                  <a:spcPct val="115000"/>
                </a:lnSpc>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تحسين قطاع الصحة العامة</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4" name="Group 23">
            <a:extLst>
              <a:ext uri="{FF2B5EF4-FFF2-40B4-BE49-F238E27FC236}">
                <a16:creationId xmlns:a16="http://schemas.microsoft.com/office/drawing/2014/main" id="{4DAB047A-8BE1-0F00-C8B3-084E03EF55D3}"/>
              </a:ext>
            </a:extLst>
          </p:cNvPr>
          <p:cNvGrpSpPr/>
          <p:nvPr/>
        </p:nvGrpSpPr>
        <p:grpSpPr>
          <a:xfrm>
            <a:off x="1971558" y="2619005"/>
            <a:ext cx="2324899" cy="2328142"/>
            <a:chOff x="2496621" y="2600634"/>
            <a:chExt cx="2324899" cy="2328142"/>
          </a:xfrm>
        </p:grpSpPr>
        <p:sp>
          <p:nvSpPr>
            <p:cNvPr id="25" name="Oval 5">
              <a:extLst>
                <a:ext uri="{FF2B5EF4-FFF2-40B4-BE49-F238E27FC236}">
                  <a16:creationId xmlns:a16="http://schemas.microsoft.com/office/drawing/2014/main" id="{29FB321D-A33C-9150-8AEE-47FF962CA4E5}"/>
                </a:ext>
              </a:extLst>
            </p:cNvPr>
            <p:cNvSpPr/>
            <p:nvPr/>
          </p:nvSpPr>
          <p:spPr>
            <a:xfrm>
              <a:off x="2981675" y="3054906"/>
              <a:ext cx="1739890" cy="1739890"/>
            </a:xfrm>
            <a:prstGeom prst="ellipse">
              <a:avLst/>
            </a:prstGeom>
            <a:solidFill>
              <a:srgbClr val="14757A"/>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sp>
          <p:nvSpPr>
            <p:cNvPr id="26" name="Freeform: Shape 8">
              <a:extLst>
                <a:ext uri="{FF2B5EF4-FFF2-40B4-BE49-F238E27FC236}">
                  <a16:creationId xmlns:a16="http://schemas.microsoft.com/office/drawing/2014/main" id="{B85C466E-45AD-111D-263A-C0A8AD7BEC34}"/>
                </a:ext>
              </a:extLst>
            </p:cNvPr>
            <p:cNvSpPr/>
            <p:nvPr/>
          </p:nvSpPr>
          <p:spPr>
            <a:xfrm>
              <a:off x="2496621"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lumMod val="65000"/>
                    <a:lumOff val="35000"/>
                  </a:schemeClr>
                </a:solidFill>
              </a:endParaRPr>
            </a:p>
          </p:txBody>
        </p:sp>
        <p:sp>
          <p:nvSpPr>
            <p:cNvPr id="27" name="TextBox 26">
              <a:extLst>
                <a:ext uri="{FF2B5EF4-FFF2-40B4-BE49-F238E27FC236}">
                  <a16:creationId xmlns:a16="http://schemas.microsoft.com/office/drawing/2014/main" id="{8E5380CE-1D8E-51C1-C73D-83A3A0619492}"/>
                </a:ext>
              </a:extLst>
            </p:cNvPr>
            <p:cNvSpPr txBox="1"/>
            <p:nvPr/>
          </p:nvSpPr>
          <p:spPr>
            <a:xfrm>
              <a:off x="3975331" y="4009014"/>
              <a:ext cx="649842"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9</a:t>
              </a:r>
              <a:endParaRPr lang="ko-KR" altLang="en-US" sz="2800" b="1" dirty="0">
                <a:solidFill>
                  <a:schemeClr val="bg1"/>
                </a:solidFill>
                <a:cs typeface="Arial" pitchFamily="34" charset="0"/>
              </a:endParaRPr>
            </a:p>
          </p:txBody>
        </p:sp>
        <p:sp>
          <p:nvSpPr>
            <p:cNvPr id="28" name="TextBox 27">
              <a:extLst>
                <a:ext uri="{FF2B5EF4-FFF2-40B4-BE49-F238E27FC236}">
                  <a16:creationId xmlns:a16="http://schemas.microsoft.com/office/drawing/2014/main" id="{C7B54EE3-461A-1C4E-A7FB-19E9D6B71419}"/>
                </a:ext>
              </a:extLst>
            </p:cNvPr>
            <p:cNvSpPr txBox="1"/>
            <p:nvPr/>
          </p:nvSpPr>
          <p:spPr>
            <a:xfrm>
              <a:off x="2543924" y="3345958"/>
              <a:ext cx="1886631" cy="400494"/>
            </a:xfrm>
            <a:prstGeom prst="rect">
              <a:avLst/>
            </a:prstGeom>
            <a:noFill/>
          </p:spPr>
          <p:txBody>
            <a:bodyPr wrap="square">
              <a:spAutoFit/>
            </a:bodyPr>
            <a:lstStyle/>
            <a:p>
              <a:pPr algn="ctr">
                <a:lnSpc>
                  <a:spcPct val="115000"/>
                </a:lnSpc>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تحسين قطاع التعليم</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620125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1000"/>
                                        <p:tgtEl>
                                          <p:spTgt spid="24"/>
                                        </p:tgtEl>
                                      </p:cBhvr>
                                    </p:animEffect>
                                    <p:anim calcmode="lin" valueType="num">
                                      <p:cBhvr>
                                        <p:cTn id="22" dur="1000" fill="hold"/>
                                        <p:tgtEl>
                                          <p:spTgt spid="24"/>
                                        </p:tgtEl>
                                        <p:attrNameLst>
                                          <p:attrName>ppt_x</p:attrName>
                                        </p:attrNameLst>
                                      </p:cBhvr>
                                      <p:tavLst>
                                        <p:tav tm="0">
                                          <p:val>
                                            <p:strVal val="#ppt_x"/>
                                          </p:val>
                                        </p:tav>
                                        <p:tav tm="100000">
                                          <p:val>
                                            <p:strVal val="#ppt_x"/>
                                          </p:val>
                                        </p:tav>
                                      </p:tavLst>
                                    </p:anim>
                                    <p:anim calcmode="lin" valueType="num">
                                      <p:cBhvr>
                                        <p:cTn id="23"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024878" y="700434"/>
            <a:ext cx="8303665" cy="943426"/>
            <a:chOff x="2024878" y="544522"/>
            <a:chExt cx="8303665" cy="943426"/>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024878" y="544522"/>
              <a:ext cx="8303665"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تحسين اتخاذ القرارات في القطاع الحكومي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FF0DA242-E594-1FCE-518A-D35CCCF5891D}"/>
              </a:ext>
            </a:extLst>
          </p:cNvPr>
          <p:cNvSpPr txBox="1"/>
          <p:nvPr/>
        </p:nvSpPr>
        <p:spPr>
          <a:xfrm>
            <a:off x="4109014" y="2549004"/>
            <a:ext cx="7373389" cy="2816156"/>
          </a:xfrm>
          <a:prstGeom prst="rect">
            <a:avLst/>
          </a:prstGeom>
          <a:noFill/>
        </p:spPr>
        <p:txBody>
          <a:bodyPr wrap="square">
            <a:spAutoFit/>
          </a:bodyPr>
          <a:lstStyle/>
          <a:p>
            <a:pPr marL="342900" indent="-432000" algn="r"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يُعتبر تحسين اتخاذ القرارات في القطاع الحكومي أحد أهم الفوائد التي يمكن أن يحققها الذكاء الاصطناعي (</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AI</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الحكومات تواجه تحديات كبيرة في اتخاذ قرارات دقيقة وفعّالة نتيجة لوجود كميات ضخمة من البيانات، التعقيدات التنظيمية، وضغوط الوقت. الذكاء الاصطناعي يوفر أدوات قوية لتحليل البيانات، التنبؤ بالاتجاهات، وتقديم توصيات مستنيرة تساعد صناع القرار في الحكومات على اتخاذ قرارات أكثر دقة وفعالية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16" name="Picture 15">
            <a:extLst>
              <a:ext uri="{FF2B5EF4-FFF2-40B4-BE49-F238E27FC236}">
                <a16:creationId xmlns:a16="http://schemas.microsoft.com/office/drawing/2014/main" id="{F306D0E2-82D9-E2B9-74B4-676A04149E4E}"/>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879718" y="2549004"/>
            <a:ext cx="2979937" cy="2897448"/>
          </a:xfrm>
          <a:prstGeom prst="rect">
            <a:avLst/>
          </a:prstGeom>
        </p:spPr>
      </p:pic>
    </p:spTree>
    <p:extLst>
      <p:ext uri="{BB962C8B-B14F-4D97-AF65-F5344CB8AC3E}">
        <p14:creationId xmlns:p14="http://schemas.microsoft.com/office/powerpoint/2010/main" val="3211103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024878" y="700434"/>
            <a:ext cx="9287404" cy="943426"/>
            <a:chOff x="2024878" y="544522"/>
            <a:chExt cx="9287404" cy="943426"/>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024878" y="544522"/>
              <a:ext cx="9287404"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الطرق التي يمكن للذكاء الاصطناعي تحسين عملية اتخاذ القرارات </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A415B88D-0AF4-3A86-8DD8-60240A1F30E1}"/>
              </a:ext>
            </a:extLst>
          </p:cNvPr>
          <p:cNvGrpSpPr/>
          <p:nvPr/>
        </p:nvGrpSpPr>
        <p:grpSpPr>
          <a:xfrm>
            <a:off x="6728987" y="2154035"/>
            <a:ext cx="3987408" cy="1020378"/>
            <a:chOff x="6206863" y="1227390"/>
            <a:chExt cx="3987408" cy="1020378"/>
          </a:xfrm>
        </p:grpSpPr>
        <p:grpSp>
          <p:nvGrpSpPr>
            <p:cNvPr id="16" name="Group 15">
              <a:extLst>
                <a:ext uri="{FF2B5EF4-FFF2-40B4-BE49-F238E27FC236}">
                  <a16:creationId xmlns:a16="http://schemas.microsoft.com/office/drawing/2014/main" id="{9F7A7679-835D-E5E7-1CC5-79B47255261A}"/>
                </a:ext>
              </a:extLst>
            </p:cNvPr>
            <p:cNvGrpSpPr/>
            <p:nvPr/>
          </p:nvGrpSpPr>
          <p:grpSpPr>
            <a:xfrm flipH="1">
              <a:off x="6206863" y="1227390"/>
              <a:ext cx="3987408" cy="1020378"/>
              <a:chOff x="1383722" y="350911"/>
              <a:chExt cx="4859221" cy="1243475"/>
            </a:xfrm>
          </p:grpSpPr>
          <p:sp>
            <p:nvSpPr>
              <p:cNvPr id="18" name="Freeform 584">
                <a:extLst>
                  <a:ext uri="{FF2B5EF4-FFF2-40B4-BE49-F238E27FC236}">
                    <a16:creationId xmlns:a16="http://schemas.microsoft.com/office/drawing/2014/main" id="{D996EE09-6DC5-985A-CDAE-85EA69414ED8}"/>
                  </a:ext>
                </a:extLst>
              </p:cNvPr>
              <p:cNvSpPr>
                <a:spLocks/>
              </p:cNvSpPr>
              <p:nvPr/>
            </p:nvSpPr>
            <p:spPr bwMode="auto">
              <a:xfrm>
                <a:off x="1383722" y="449008"/>
                <a:ext cx="4859221" cy="1145378"/>
              </a:xfrm>
              <a:custGeom>
                <a:avLst/>
                <a:gdLst>
                  <a:gd name="T0" fmla="*/ 13835 w 14066"/>
                  <a:gd name="T1" fmla="*/ 744 h 3315"/>
                  <a:gd name="T2" fmla="*/ 13713 w 14066"/>
                  <a:gd name="T3" fmla="*/ 454 h 3315"/>
                  <a:gd name="T4" fmla="*/ 13456 w 14066"/>
                  <a:gd name="T5" fmla="*/ 280 h 3315"/>
                  <a:gd name="T6" fmla="*/ 2543 w 14066"/>
                  <a:gd name="T7" fmla="*/ 257 h 3315"/>
                  <a:gd name="T8" fmla="*/ 2291 w 14066"/>
                  <a:gd name="T9" fmla="*/ 124 h 3315"/>
                  <a:gd name="T10" fmla="*/ 1956 w 14066"/>
                  <a:gd name="T11" fmla="*/ 26 h 3315"/>
                  <a:gd name="T12" fmla="*/ 1658 w 14066"/>
                  <a:gd name="T13" fmla="*/ 0 h 3315"/>
                  <a:gd name="T14" fmla="*/ 1243 w 14066"/>
                  <a:gd name="T15" fmla="*/ 52 h 3315"/>
                  <a:gd name="T16" fmla="*/ 798 w 14066"/>
                  <a:gd name="T17" fmla="*/ 240 h 3315"/>
                  <a:gd name="T18" fmla="*/ 431 w 14066"/>
                  <a:gd name="T19" fmla="*/ 543 h 3315"/>
                  <a:gd name="T20" fmla="*/ 162 w 14066"/>
                  <a:gd name="T21" fmla="*/ 938 h 3315"/>
                  <a:gd name="T22" fmla="*/ 19 w 14066"/>
                  <a:gd name="T23" fmla="*/ 1405 h 3315"/>
                  <a:gd name="T24" fmla="*/ 0 w 14066"/>
                  <a:gd name="T25" fmla="*/ 1720 h 3315"/>
                  <a:gd name="T26" fmla="*/ 54 w 14066"/>
                  <a:gd name="T27" fmla="*/ 2076 h 3315"/>
                  <a:gd name="T28" fmla="*/ 177 w 14066"/>
                  <a:gd name="T29" fmla="*/ 2404 h 3315"/>
                  <a:gd name="T30" fmla="*/ 365 w 14066"/>
                  <a:gd name="T31" fmla="*/ 2696 h 3315"/>
                  <a:gd name="T32" fmla="*/ 607 w 14066"/>
                  <a:gd name="T33" fmla="*/ 2941 h 3315"/>
                  <a:gd name="T34" fmla="*/ 896 w 14066"/>
                  <a:gd name="T35" fmla="*/ 3130 h 3315"/>
                  <a:gd name="T36" fmla="*/ 1199 w 14066"/>
                  <a:gd name="T37" fmla="*/ 3252 h 3315"/>
                  <a:gd name="T38" fmla="*/ 1658 w 14066"/>
                  <a:gd name="T39" fmla="*/ 3315 h 3315"/>
                  <a:gd name="T40" fmla="*/ 1700 w 14066"/>
                  <a:gd name="T41" fmla="*/ 3315 h 3315"/>
                  <a:gd name="T42" fmla="*/ 1766 w 14066"/>
                  <a:gd name="T43" fmla="*/ 3312 h 3315"/>
                  <a:gd name="T44" fmla="*/ 1834 w 14066"/>
                  <a:gd name="T45" fmla="*/ 3306 h 3315"/>
                  <a:gd name="T46" fmla="*/ 1899 w 14066"/>
                  <a:gd name="T47" fmla="*/ 3297 h 3315"/>
                  <a:gd name="T48" fmla="*/ 1954 w 14066"/>
                  <a:gd name="T49" fmla="*/ 3288 h 3315"/>
                  <a:gd name="T50" fmla="*/ 2011 w 14066"/>
                  <a:gd name="T51" fmla="*/ 3278 h 3315"/>
                  <a:gd name="T52" fmla="*/ 2070 w 14066"/>
                  <a:gd name="T53" fmla="*/ 3264 h 3315"/>
                  <a:gd name="T54" fmla="*/ 2125 w 14066"/>
                  <a:gd name="T55" fmla="*/ 3248 h 3315"/>
                  <a:gd name="T56" fmla="*/ 2178 w 14066"/>
                  <a:gd name="T57" fmla="*/ 3231 h 3315"/>
                  <a:gd name="T58" fmla="*/ 2241 w 14066"/>
                  <a:gd name="T59" fmla="*/ 3209 h 3315"/>
                  <a:gd name="T60" fmla="*/ 2328 w 14066"/>
                  <a:gd name="T61" fmla="*/ 3174 h 3315"/>
                  <a:gd name="T62" fmla="*/ 2790 w 14066"/>
                  <a:gd name="T63" fmla="*/ 2870 h 3315"/>
                  <a:gd name="T64" fmla="*/ 2855 w 14066"/>
                  <a:gd name="T65" fmla="*/ 2805 h 3315"/>
                  <a:gd name="T66" fmla="*/ 2869 w 14066"/>
                  <a:gd name="T67" fmla="*/ 2789 h 3315"/>
                  <a:gd name="T68" fmla="*/ 2896 w 14066"/>
                  <a:gd name="T69" fmla="*/ 2759 h 3315"/>
                  <a:gd name="T70" fmla="*/ 2901 w 14066"/>
                  <a:gd name="T71" fmla="*/ 2754 h 3315"/>
                  <a:gd name="T72" fmla="*/ 2931 w 14066"/>
                  <a:gd name="T73" fmla="*/ 2719 h 3315"/>
                  <a:gd name="T74" fmla="*/ 2934 w 14066"/>
                  <a:gd name="T75" fmla="*/ 2717 h 3315"/>
                  <a:gd name="T76" fmla="*/ 2943 w 14066"/>
                  <a:gd name="T77" fmla="*/ 2706 h 3315"/>
                  <a:gd name="T78" fmla="*/ 2966 w 14066"/>
                  <a:gd name="T79" fmla="*/ 2676 h 3315"/>
                  <a:gd name="T80" fmla="*/ 2985 w 14066"/>
                  <a:gd name="T81" fmla="*/ 2651 h 3315"/>
                  <a:gd name="T82" fmla="*/ 3317 w 14066"/>
                  <a:gd name="T83" fmla="*/ 2985 h 3315"/>
                  <a:gd name="T84" fmla="*/ 3825 w 14066"/>
                  <a:gd name="T85" fmla="*/ 3244 h 3315"/>
                  <a:gd name="T86" fmla="*/ 4313 w 14066"/>
                  <a:gd name="T87" fmla="*/ 3315 h 3315"/>
                  <a:gd name="T88" fmla="*/ 13693 w 14066"/>
                  <a:gd name="T89" fmla="*/ 3292 h 3315"/>
                  <a:gd name="T90" fmla="*/ 13745 w 14066"/>
                  <a:gd name="T91" fmla="*/ 3273 h 3315"/>
                  <a:gd name="T92" fmla="*/ 13804 w 14066"/>
                  <a:gd name="T93" fmla="*/ 3243 h 3315"/>
                  <a:gd name="T94" fmla="*/ 13909 w 14066"/>
                  <a:gd name="T95" fmla="*/ 3161 h 3315"/>
                  <a:gd name="T96" fmla="*/ 14003 w 14066"/>
                  <a:gd name="T97" fmla="*/ 3038 h 3315"/>
                  <a:gd name="T98" fmla="*/ 14066 w 14066"/>
                  <a:gd name="T99" fmla="*/ 2784 h 3315"/>
                  <a:gd name="T100" fmla="*/ 14066 w 14066"/>
                  <a:gd name="T101" fmla="*/ 2654 h 3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066" h="3315">
                    <a:moveTo>
                      <a:pt x="13837" y="2654"/>
                    </a:moveTo>
                    <a:lnTo>
                      <a:pt x="13837" y="800"/>
                    </a:lnTo>
                    <a:lnTo>
                      <a:pt x="13835" y="744"/>
                    </a:lnTo>
                    <a:lnTo>
                      <a:pt x="13813" y="638"/>
                    </a:lnTo>
                    <a:lnTo>
                      <a:pt x="13772" y="540"/>
                    </a:lnTo>
                    <a:lnTo>
                      <a:pt x="13713" y="454"/>
                    </a:lnTo>
                    <a:lnTo>
                      <a:pt x="13640" y="380"/>
                    </a:lnTo>
                    <a:lnTo>
                      <a:pt x="13553" y="321"/>
                    </a:lnTo>
                    <a:lnTo>
                      <a:pt x="13456" y="280"/>
                    </a:lnTo>
                    <a:lnTo>
                      <a:pt x="13349" y="258"/>
                    </a:lnTo>
                    <a:lnTo>
                      <a:pt x="13294" y="257"/>
                    </a:lnTo>
                    <a:lnTo>
                      <a:pt x="2543" y="257"/>
                    </a:lnTo>
                    <a:lnTo>
                      <a:pt x="2494" y="227"/>
                    </a:lnTo>
                    <a:lnTo>
                      <a:pt x="2394" y="172"/>
                    </a:lnTo>
                    <a:lnTo>
                      <a:pt x="2291" y="124"/>
                    </a:lnTo>
                    <a:lnTo>
                      <a:pt x="2182" y="84"/>
                    </a:lnTo>
                    <a:lnTo>
                      <a:pt x="2070" y="52"/>
                    </a:lnTo>
                    <a:lnTo>
                      <a:pt x="1956" y="26"/>
                    </a:lnTo>
                    <a:lnTo>
                      <a:pt x="1838" y="9"/>
                    </a:lnTo>
                    <a:lnTo>
                      <a:pt x="1719" y="0"/>
                    </a:lnTo>
                    <a:lnTo>
                      <a:pt x="1658" y="0"/>
                    </a:lnTo>
                    <a:lnTo>
                      <a:pt x="1573" y="1"/>
                    </a:lnTo>
                    <a:lnTo>
                      <a:pt x="1405" y="18"/>
                    </a:lnTo>
                    <a:lnTo>
                      <a:pt x="1243" y="52"/>
                    </a:lnTo>
                    <a:lnTo>
                      <a:pt x="1088" y="100"/>
                    </a:lnTo>
                    <a:lnTo>
                      <a:pt x="939" y="163"/>
                    </a:lnTo>
                    <a:lnTo>
                      <a:pt x="798" y="240"/>
                    </a:lnTo>
                    <a:lnTo>
                      <a:pt x="665" y="329"/>
                    </a:lnTo>
                    <a:lnTo>
                      <a:pt x="542" y="430"/>
                    </a:lnTo>
                    <a:lnTo>
                      <a:pt x="431" y="543"/>
                    </a:lnTo>
                    <a:lnTo>
                      <a:pt x="328" y="665"/>
                    </a:lnTo>
                    <a:lnTo>
                      <a:pt x="239" y="797"/>
                    </a:lnTo>
                    <a:lnTo>
                      <a:pt x="162" y="938"/>
                    </a:lnTo>
                    <a:lnTo>
                      <a:pt x="100" y="1087"/>
                    </a:lnTo>
                    <a:lnTo>
                      <a:pt x="51" y="1243"/>
                    </a:lnTo>
                    <a:lnTo>
                      <a:pt x="19" y="1405"/>
                    </a:lnTo>
                    <a:lnTo>
                      <a:pt x="2" y="1572"/>
                    </a:lnTo>
                    <a:lnTo>
                      <a:pt x="0" y="1658"/>
                    </a:lnTo>
                    <a:lnTo>
                      <a:pt x="0" y="1720"/>
                    </a:lnTo>
                    <a:lnTo>
                      <a:pt x="10" y="1842"/>
                    </a:lnTo>
                    <a:lnTo>
                      <a:pt x="28" y="1961"/>
                    </a:lnTo>
                    <a:lnTo>
                      <a:pt x="54" y="2076"/>
                    </a:lnTo>
                    <a:lnTo>
                      <a:pt x="87" y="2190"/>
                    </a:lnTo>
                    <a:lnTo>
                      <a:pt x="129" y="2299"/>
                    </a:lnTo>
                    <a:lnTo>
                      <a:pt x="177" y="2404"/>
                    </a:lnTo>
                    <a:lnTo>
                      <a:pt x="234" y="2507"/>
                    </a:lnTo>
                    <a:lnTo>
                      <a:pt x="296" y="2604"/>
                    </a:lnTo>
                    <a:lnTo>
                      <a:pt x="365" y="2696"/>
                    </a:lnTo>
                    <a:lnTo>
                      <a:pt x="440" y="2783"/>
                    </a:lnTo>
                    <a:lnTo>
                      <a:pt x="520" y="2864"/>
                    </a:lnTo>
                    <a:lnTo>
                      <a:pt x="607" y="2941"/>
                    </a:lnTo>
                    <a:lnTo>
                      <a:pt x="699" y="3010"/>
                    </a:lnTo>
                    <a:lnTo>
                      <a:pt x="795" y="3073"/>
                    </a:lnTo>
                    <a:lnTo>
                      <a:pt x="896" y="3130"/>
                    </a:lnTo>
                    <a:lnTo>
                      <a:pt x="948" y="3156"/>
                    </a:lnTo>
                    <a:lnTo>
                      <a:pt x="1030" y="3192"/>
                    </a:lnTo>
                    <a:lnTo>
                      <a:pt x="1199" y="3252"/>
                    </a:lnTo>
                    <a:lnTo>
                      <a:pt x="1378" y="3293"/>
                    </a:lnTo>
                    <a:lnTo>
                      <a:pt x="1564" y="3314"/>
                    </a:lnTo>
                    <a:lnTo>
                      <a:pt x="1658" y="3315"/>
                    </a:lnTo>
                    <a:lnTo>
                      <a:pt x="1658" y="3315"/>
                    </a:lnTo>
                    <a:lnTo>
                      <a:pt x="1659" y="3315"/>
                    </a:lnTo>
                    <a:lnTo>
                      <a:pt x="1700" y="3315"/>
                    </a:lnTo>
                    <a:lnTo>
                      <a:pt x="1740" y="3313"/>
                    </a:lnTo>
                    <a:lnTo>
                      <a:pt x="1753" y="3313"/>
                    </a:lnTo>
                    <a:lnTo>
                      <a:pt x="1766" y="3312"/>
                    </a:lnTo>
                    <a:lnTo>
                      <a:pt x="1793" y="3310"/>
                    </a:lnTo>
                    <a:lnTo>
                      <a:pt x="1820" y="3308"/>
                    </a:lnTo>
                    <a:lnTo>
                      <a:pt x="1834" y="3306"/>
                    </a:lnTo>
                    <a:lnTo>
                      <a:pt x="1850" y="3304"/>
                    </a:lnTo>
                    <a:lnTo>
                      <a:pt x="1875" y="3301"/>
                    </a:lnTo>
                    <a:lnTo>
                      <a:pt x="1899" y="3297"/>
                    </a:lnTo>
                    <a:lnTo>
                      <a:pt x="1915" y="3296"/>
                    </a:lnTo>
                    <a:lnTo>
                      <a:pt x="1932" y="3292"/>
                    </a:lnTo>
                    <a:lnTo>
                      <a:pt x="1954" y="3288"/>
                    </a:lnTo>
                    <a:lnTo>
                      <a:pt x="1977" y="3284"/>
                    </a:lnTo>
                    <a:lnTo>
                      <a:pt x="1994" y="3282"/>
                    </a:lnTo>
                    <a:lnTo>
                      <a:pt x="2011" y="3278"/>
                    </a:lnTo>
                    <a:lnTo>
                      <a:pt x="2031" y="3273"/>
                    </a:lnTo>
                    <a:lnTo>
                      <a:pt x="2052" y="3268"/>
                    </a:lnTo>
                    <a:lnTo>
                      <a:pt x="2070" y="3264"/>
                    </a:lnTo>
                    <a:lnTo>
                      <a:pt x="2089" y="3258"/>
                    </a:lnTo>
                    <a:lnTo>
                      <a:pt x="2107" y="3253"/>
                    </a:lnTo>
                    <a:lnTo>
                      <a:pt x="2125" y="3248"/>
                    </a:lnTo>
                    <a:lnTo>
                      <a:pt x="2146" y="3243"/>
                    </a:lnTo>
                    <a:lnTo>
                      <a:pt x="2165" y="3236"/>
                    </a:lnTo>
                    <a:lnTo>
                      <a:pt x="2178" y="3231"/>
                    </a:lnTo>
                    <a:lnTo>
                      <a:pt x="2191" y="3227"/>
                    </a:lnTo>
                    <a:lnTo>
                      <a:pt x="2217" y="3218"/>
                    </a:lnTo>
                    <a:lnTo>
                      <a:pt x="2241" y="3209"/>
                    </a:lnTo>
                    <a:lnTo>
                      <a:pt x="2241" y="3209"/>
                    </a:lnTo>
                    <a:lnTo>
                      <a:pt x="2241" y="3209"/>
                    </a:lnTo>
                    <a:lnTo>
                      <a:pt x="2328" y="3174"/>
                    </a:lnTo>
                    <a:lnTo>
                      <a:pt x="2494" y="3090"/>
                    </a:lnTo>
                    <a:lnTo>
                      <a:pt x="2648" y="2989"/>
                    </a:lnTo>
                    <a:lnTo>
                      <a:pt x="2790" y="2870"/>
                    </a:lnTo>
                    <a:lnTo>
                      <a:pt x="2855" y="2805"/>
                    </a:lnTo>
                    <a:lnTo>
                      <a:pt x="2855" y="2805"/>
                    </a:lnTo>
                    <a:lnTo>
                      <a:pt x="2855" y="2805"/>
                    </a:lnTo>
                    <a:lnTo>
                      <a:pt x="2858" y="2801"/>
                    </a:lnTo>
                    <a:lnTo>
                      <a:pt x="2862" y="2797"/>
                    </a:lnTo>
                    <a:lnTo>
                      <a:pt x="2869" y="2789"/>
                    </a:lnTo>
                    <a:lnTo>
                      <a:pt x="2875" y="2783"/>
                    </a:lnTo>
                    <a:lnTo>
                      <a:pt x="2886" y="2771"/>
                    </a:lnTo>
                    <a:lnTo>
                      <a:pt x="2896" y="2759"/>
                    </a:lnTo>
                    <a:lnTo>
                      <a:pt x="2896" y="2759"/>
                    </a:lnTo>
                    <a:lnTo>
                      <a:pt x="2896" y="2759"/>
                    </a:lnTo>
                    <a:lnTo>
                      <a:pt x="2901" y="2754"/>
                    </a:lnTo>
                    <a:lnTo>
                      <a:pt x="2906" y="2748"/>
                    </a:lnTo>
                    <a:lnTo>
                      <a:pt x="2919" y="2734"/>
                    </a:lnTo>
                    <a:lnTo>
                      <a:pt x="2931" y="2719"/>
                    </a:lnTo>
                    <a:lnTo>
                      <a:pt x="2931" y="2719"/>
                    </a:lnTo>
                    <a:lnTo>
                      <a:pt x="2932" y="2718"/>
                    </a:lnTo>
                    <a:lnTo>
                      <a:pt x="2934" y="2717"/>
                    </a:lnTo>
                    <a:lnTo>
                      <a:pt x="2935" y="2715"/>
                    </a:lnTo>
                    <a:lnTo>
                      <a:pt x="2939" y="2710"/>
                    </a:lnTo>
                    <a:lnTo>
                      <a:pt x="2943" y="2706"/>
                    </a:lnTo>
                    <a:lnTo>
                      <a:pt x="2947" y="2701"/>
                    </a:lnTo>
                    <a:lnTo>
                      <a:pt x="2950" y="2696"/>
                    </a:lnTo>
                    <a:lnTo>
                      <a:pt x="2966" y="2676"/>
                    </a:lnTo>
                    <a:lnTo>
                      <a:pt x="2980" y="2658"/>
                    </a:lnTo>
                    <a:lnTo>
                      <a:pt x="2983" y="2654"/>
                    </a:lnTo>
                    <a:lnTo>
                      <a:pt x="2985" y="2651"/>
                    </a:lnTo>
                    <a:lnTo>
                      <a:pt x="3044" y="2726"/>
                    </a:lnTo>
                    <a:lnTo>
                      <a:pt x="3173" y="2863"/>
                    </a:lnTo>
                    <a:lnTo>
                      <a:pt x="3317" y="2985"/>
                    </a:lnTo>
                    <a:lnTo>
                      <a:pt x="3475" y="3090"/>
                    </a:lnTo>
                    <a:lnTo>
                      <a:pt x="3645" y="3177"/>
                    </a:lnTo>
                    <a:lnTo>
                      <a:pt x="3825" y="3244"/>
                    </a:lnTo>
                    <a:lnTo>
                      <a:pt x="4015" y="3290"/>
                    </a:lnTo>
                    <a:lnTo>
                      <a:pt x="4212" y="3313"/>
                    </a:lnTo>
                    <a:lnTo>
                      <a:pt x="4313" y="3315"/>
                    </a:lnTo>
                    <a:lnTo>
                      <a:pt x="13535" y="3315"/>
                    </a:lnTo>
                    <a:lnTo>
                      <a:pt x="13589" y="3314"/>
                    </a:lnTo>
                    <a:lnTo>
                      <a:pt x="13693" y="3292"/>
                    </a:lnTo>
                    <a:lnTo>
                      <a:pt x="13741" y="3274"/>
                    </a:lnTo>
                    <a:lnTo>
                      <a:pt x="13743" y="3273"/>
                    </a:lnTo>
                    <a:lnTo>
                      <a:pt x="13745" y="3273"/>
                    </a:lnTo>
                    <a:lnTo>
                      <a:pt x="13755" y="3268"/>
                    </a:lnTo>
                    <a:lnTo>
                      <a:pt x="13765" y="3264"/>
                    </a:lnTo>
                    <a:lnTo>
                      <a:pt x="13804" y="3243"/>
                    </a:lnTo>
                    <a:lnTo>
                      <a:pt x="13877" y="3192"/>
                    </a:lnTo>
                    <a:lnTo>
                      <a:pt x="13908" y="3161"/>
                    </a:lnTo>
                    <a:lnTo>
                      <a:pt x="13909" y="3161"/>
                    </a:lnTo>
                    <a:lnTo>
                      <a:pt x="13910" y="3160"/>
                    </a:lnTo>
                    <a:lnTo>
                      <a:pt x="13945" y="3122"/>
                    </a:lnTo>
                    <a:lnTo>
                      <a:pt x="14003" y="3038"/>
                    </a:lnTo>
                    <a:lnTo>
                      <a:pt x="14043" y="2942"/>
                    </a:lnTo>
                    <a:lnTo>
                      <a:pt x="14063" y="2839"/>
                    </a:lnTo>
                    <a:lnTo>
                      <a:pt x="14066" y="2784"/>
                    </a:lnTo>
                    <a:lnTo>
                      <a:pt x="14066" y="2784"/>
                    </a:lnTo>
                    <a:lnTo>
                      <a:pt x="14066" y="2654"/>
                    </a:lnTo>
                    <a:lnTo>
                      <a:pt x="14066" y="2654"/>
                    </a:lnTo>
                    <a:lnTo>
                      <a:pt x="13837" y="2654"/>
                    </a:lnTo>
                    <a:close/>
                  </a:path>
                </a:pathLst>
              </a:custGeom>
              <a:solidFill>
                <a:schemeClr val="bg2">
                  <a:lumMod val="9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9" name="Freeform 586">
                <a:extLst>
                  <a:ext uri="{FF2B5EF4-FFF2-40B4-BE49-F238E27FC236}">
                    <a16:creationId xmlns:a16="http://schemas.microsoft.com/office/drawing/2014/main" id="{DB18BC8D-CFD7-F8A3-C150-9E01F4EE1A05}"/>
                  </a:ext>
                </a:extLst>
              </p:cNvPr>
              <p:cNvSpPr>
                <a:spLocks/>
              </p:cNvSpPr>
              <p:nvPr/>
            </p:nvSpPr>
            <p:spPr bwMode="auto">
              <a:xfrm>
                <a:off x="2243394" y="439336"/>
                <a:ext cx="3900364" cy="899447"/>
              </a:xfrm>
              <a:custGeom>
                <a:avLst/>
                <a:gdLst>
                  <a:gd name="T0" fmla="*/ 0 w 11294"/>
                  <a:gd name="T1" fmla="*/ 0 h 2604"/>
                  <a:gd name="T2" fmla="*/ 86 w 11294"/>
                  <a:gd name="T3" fmla="*/ 56 h 2604"/>
                  <a:gd name="T4" fmla="*/ 244 w 11294"/>
                  <a:gd name="T5" fmla="*/ 187 h 2604"/>
                  <a:gd name="T6" fmla="*/ 385 w 11294"/>
                  <a:gd name="T7" fmla="*/ 336 h 2604"/>
                  <a:gd name="T8" fmla="*/ 509 w 11294"/>
                  <a:gd name="T9" fmla="*/ 500 h 2604"/>
                  <a:gd name="T10" fmla="*/ 585 w 11294"/>
                  <a:gd name="T11" fmla="*/ 634 h 2604"/>
                  <a:gd name="T12" fmla="*/ 630 w 11294"/>
                  <a:gd name="T13" fmla="*/ 727 h 2604"/>
                  <a:gd name="T14" fmla="*/ 671 w 11294"/>
                  <a:gd name="T15" fmla="*/ 824 h 2604"/>
                  <a:gd name="T16" fmla="*/ 703 w 11294"/>
                  <a:gd name="T17" fmla="*/ 923 h 2604"/>
                  <a:gd name="T18" fmla="*/ 730 w 11294"/>
                  <a:gd name="T19" fmla="*/ 1025 h 2604"/>
                  <a:gd name="T20" fmla="*/ 751 w 11294"/>
                  <a:gd name="T21" fmla="*/ 1130 h 2604"/>
                  <a:gd name="T22" fmla="*/ 765 w 11294"/>
                  <a:gd name="T23" fmla="*/ 1236 h 2604"/>
                  <a:gd name="T24" fmla="*/ 772 w 11294"/>
                  <a:gd name="T25" fmla="*/ 1345 h 2604"/>
                  <a:gd name="T26" fmla="*/ 773 w 11294"/>
                  <a:gd name="T27" fmla="*/ 1401 h 2604"/>
                  <a:gd name="T28" fmla="*/ 773 w 11294"/>
                  <a:gd name="T29" fmla="*/ 1407 h 2604"/>
                  <a:gd name="T30" fmla="*/ 773 w 11294"/>
                  <a:gd name="T31" fmla="*/ 1414 h 2604"/>
                  <a:gd name="T32" fmla="*/ 774 w 11294"/>
                  <a:gd name="T33" fmla="*/ 1466 h 2604"/>
                  <a:gd name="T34" fmla="*/ 786 w 11294"/>
                  <a:gd name="T35" fmla="*/ 1564 h 2604"/>
                  <a:gd name="T36" fmla="*/ 807 w 11294"/>
                  <a:gd name="T37" fmla="*/ 1660 h 2604"/>
                  <a:gd name="T38" fmla="*/ 836 w 11294"/>
                  <a:gd name="T39" fmla="*/ 1754 h 2604"/>
                  <a:gd name="T40" fmla="*/ 874 w 11294"/>
                  <a:gd name="T41" fmla="*/ 1842 h 2604"/>
                  <a:gd name="T42" fmla="*/ 921 w 11294"/>
                  <a:gd name="T43" fmla="*/ 1925 h 2604"/>
                  <a:gd name="T44" fmla="*/ 975 w 11294"/>
                  <a:gd name="T45" fmla="*/ 2004 h 2604"/>
                  <a:gd name="T46" fmla="*/ 1036 w 11294"/>
                  <a:gd name="T47" fmla="*/ 2076 h 2604"/>
                  <a:gd name="T48" fmla="*/ 1103 w 11294"/>
                  <a:gd name="T49" fmla="*/ 2144 h 2604"/>
                  <a:gd name="T50" fmla="*/ 1177 w 11294"/>
                  <a:gd name="T51" fmla="*/ 2203 h 2604"/>
                  <a:gd name="T52" fmla="*/ 1256 w 11294"/>
                  <a:gd name="T53" fmla="*/ 2256 h 2604"/>
                  <a:gd name="T54" fmla="*/ 1341 w 11294"/>
                  <a:gd name="T55" fmla="*/ 2302 h 2604"/>
                  <a:gd name="T56" fmla="*/ 1429 w 11294"/>
                  <a:gd name="T57" fmla="*/ 2338 h 2604"/>
                  <a:gd name="T58" fmla="*/ 1522 w 11294"/>
                  <a:gd name="T59" fmla="*/ 2368 h 2604"/>
                  <a:gd name="T60" fmla="*/ 1619 w 11294"/>
                  <a:gd name="T61" fmla="*/ 2387 h 2604"/>
                  <a:gd name="T62" fmla="*/ 1719 w 11294"/>
                  <a:gd name="T63" fmla="*/ 2396 h 2604"/>
                  <a:gd name="T64" fmla="*/ 1770 w 11294"/>
                  <a:gd name="T65" fmla="*/ 2398 h 2604"/>
                  <a:gd name="T66" fmla="*/ 1770 w 11294"/>
                  <a:gd name="T67" fmla="*/ 2604 h 2604"/>
                  <a:gd name="T68" fmla="*/ 11294 w 11294"/>
                  <a:gd name="T69" fmla="*/ 2604 h 2604"/>
                  <a:gd name="T70" fmla="*/ 11294 w 11294"/>
                  <a:gd name="T71" fmla="*/ 543 h 2604"/>
                  <a:gd name="T72" fmla="*/ 11292 w 11294"/>
                  <a:gd name="T73" fmla="*/ 487 h 2604"/>
                  <a:gd name="T74" fmla="*/ 11270 w 11294"/>
                  <a:gd name="T75" fmla="*/ 381 h 2604"/>
                  <a:gd name="T76" fmla="*/ 11229 w 11294"/>
                  <a:gd name="T77" fmla="*/ 284 h 2604"/>
                  <a:gd name="T78" fmla="*/ 11170 w 11294"/>
                  <a:gd name="T79" fmla="*/ 197 h 2604"/>
                  <a:gd name="T80" fmla="*/ 11097 w 11294"/>
                  <a:gd name="T81" fmla="*/ 123 h 2604"/>
                  <a:gd name="T82" fmla="*/ 11010 w 11294"/>
                  <a:gd name="T83" fmla="*/ 65 h 2604"/>
                  <a:gd name="T84" fmla="*/ 10913 w 11294"/>
                  <a:gd name="T85" fmla="*/ 23 h 2604"/>
                  <a:gd name="T86" fmla="*/ 10806 w 11294"/>
                  <a:gd name="T87" fmla="*/ 1 h 2604"/>
                  <a:gd name="T88" fmla="*/ 10751 w 11294"/>
                  <a:gd name="T89" fmla="*/ 0 h 2604"/>
                  <a:gd name="T90" fmla="*/ 0 w 11294"/>
                  <a:gd name="T91" fmla="*/ 0 h 2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294" h="2604">
                    <a:moveTo>
                      <a:pt x="0" y="0"/>
                    </a:moveTo>
                    <a:lnTo>
                      <a:pt x="86" y="56"/>
                    </a:lnTo>
                    <a:lnTo>
                      <a:pt x="244" y="187"/>
                    </a:lnTo>
                    <a:lnTo>
                      <a:pt x="385" y="336"/>
                    </a:lnTo>
                    <a:lnTo>
                      <a:pt x="509" y="500"/>
                    </a:lnTo>
                    <a:lnTo>
                      <a:pt x="585" y="634"/>
                    </a:lnTo>
                    <a:lnTo>
                      <a:pt x="630" y="727"/>
                    </a:lnTo>
                    <a:lnTo>
                      <a:pt x="671" y="824"/>
                    </a:lnTo>
                    <a:lnTo>
                      <a:pt x="703" y="923"/>
                    </a:lnTo>
                    <a:lnTo>
                      <a:pt x="730" y="1025"/>
                    </a:lnTo>
                    <a:lnTo>
                      <a:pt x="751" y="1130"/>
                    </a:lnTo>
                    <a:lnTo>
                      <a:pt x="765" y="1236"/>
                    </a:lnTo>
                    <a:lnTo>
                      <a:pt x="772" y="1345"/>
                    </a:lnTo>
                    <a:lnTo>
                      <a:pt x="773" y="1401"/>
                    </a:lnTo>
                    <a:lnTo>
                      <a:pt x="773" y="1407"/>
                    </a:lnTo>
                    <a:lnTo>
                      <a:pt x="773" y="1414"/>
                    </a:lnTo>
                    <a:lnTo>
                      <a:pt x="774" y="1466"/>
                    </a:lnTo>
                    <a:lnTo>
                      <a:pt x="786" y="1564"/>
                    </a:lnTo>
                    <a:lnTo>
                      <a:pt x="807" y="1660"/>
                    </a:lnTo>
                    <a:lnTo>
                      <a:pt x="836" y="1754"/>
                    </a:lnTo>
                    <a:lnTo>
                      <a:pt x="874" y="1842"/>
                    </a:lnTo>
                    <a:lnTo>
                      <a:pt x="921" y="1925"/>
                    </a:lnTo>
                    <a:lnTo>
                      <a:pt x="975" y="2004"/>
                    </a:lnTo>
                    <a:lnTo>
                      <a:pt x="1036" y="2076"/>
                    </a:lnTo>
                    <a:lnTo>
                      <a:pt x="1103" y="2144"/>
                    </a:lnTo>
                    <a:lnTo>
                      <a:pt x="1177" y="2203"/>
                    </a:lnTo>
                    <a:lnTo>
                      <a:pt x="1256" y="2256"/>
                    </a:lnTo>
                    <a:lnTo>
                      <a:pt x="1341" y="2302"/>
                    </a:lnTo>
                    <a:lnTo>
                      <a:pt x="1429" y="2338"/>
                    </a:lnTo>
                    <a:lnTo>
                      <a:pt x="1522" y="2368"/>
                    </a:lnTo>
                    <a:lnTo>
                      <a:pt x="1619" y="2387"/>
                    </a:lnTo>
                    <a:lnTo>
                      <a:pt x="1719" y="2396"/>
                    </a:lnTo>
                    <a:lnTo>
                      <a:pt x="1770" y="2398"/>
                    </a:lnTo>
                    <a:lnTo>
                      <a:pt x="1770" y="2604"/>
                    </a:lnTo>
                    <a:lnTo>
                      <a:pt x="11294" y="2604"/>
                    </a:lnTo>
                    <a:lnTo>
                      <a:pt x="11294" y="543"/>
                    </a:lnTo>
                    <a:lnTo>
                      <a:pt x="11292" y="487"/>
                    </a:lnTo>
                    <a:lnTo>
                      <a:pt x="11270" y="381"/>
                    </a:lnTo>
                    <a:lnTo>
                      <a:pt x="11229" y="284"/>
                    </a:lnTo>
                    <a:lnTo>
                      <a:pt x="11170" y="197"/>
                    </a:lnTo>
                    <a:lnTo>
                      <a:pt x="11097" y="123"/>
                    </a:lnTo>
                    <a:lnTo>
                      <a:pt x="11010" y="65"/>
                    </a:lnTo>
                    <a:lnTo>
                      <a:pt x="10913" y="23"/>
                    </a:lnTo>
                    <a:lnTo>
                      <a:pt x="10806" y="1"/>
                    </a:lnTo>
                    <a:lnTo>
                      <a:pt x="10751" y="0"/>
                    </a:lnTo>
                    <a:lnTo>
                      <a:pt x="0" y="0"/>
                    </a:lnTo>
                    <a:close/>
                  </a:path>
                </a:pathLst>
              </a:custGeom>
              <a:solidFill>
                <a:srgbClr val="9FCFD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0" name="Freeform 588">
                <a:extLst>
                  <a:ext uri="{FF2B5EF4-FFF2-40B4-BE49-F238E27FC236}">
                    <a16:creationId xmlns:a16="http://schemas.microsoft.com/office/drawing/2014/main" id="{E12CCC5B-2FBE-418F-6D0D-AB8FA2156721}"/>
                  </a:ext>
                </a:extLst>
              </p:cNvPr>
              <p:cNvSpPr>
                <a:spLocks/>
              </p:cNvSpPr>
              <p:nvPr/>
            </p:nvSpPr>
            <p:spPr bwMode="auto">
              <a:xfrm>
                <a:off x="1383722" y="350911"/>
                <a:ext cx="1145378" cy="1143996"/>
              </a:xfrm>
              <a:custGeom>
                <a:avLst/>
                <a:gdLst>
                  <a:gd name="T0" fmla="*/ 1573 w 3316"/>
                  <a:gd name="T1" fmla="*/ 2 h 3316"/>
                  <a:gd name="T2" fmla="*/ 1243 w 3316"/>
                  <a:gd name="T3" fmla="*/ 52 h 3316"/>
                  <a:gd name="T4" fmla="*/ 939 w 3316"/>
                  <a:gd name="T5" fmla="*/ 162 h 3316"/>
                  <a:gd name="T6" fmla="*/ 665 w 3316"/>
                  <a:gd name="T7" fmla="*/ 328 h 3316"/>
                  <a:gd name="T8" fmla="*/ 431 w 3316"/>
                  <a:gd name="T9" fmla="*/ 542 h 3316"/>
                  <a:gd name="T10" fmla="*/ 240 w 3316"/>
                  <a:gd name="T11" fmla="*/ 797 h 3316"/>
                  <a:gd name="T12" fmla="*/ 100 w 3316"/>
                  <a:gd name="T13" fmla="*/ 1088 h 3316"/>
                  <a:gd name="T14" fmla="*/ 19 w 3316"/>
                  <a:gd name="T15" fmla="*/ 1405 h 3316"/>
                  <a:gd name="T16" fmla="*/ 0 w 3316"/>
                  <a:gd name="T17" fmla="*/ 1658 h 3316"/>
                  <a:gd name="T18" fmla="*/ 19 w 3316"/>
                  <a:gd name="T19" fmla="*/ 1911 h 3316"/>
                  <a:gd name="T20" fmla="*/ 100 w 3316"/>
                  <a:gd name="T21" fmla="*/ 2228 h 3316"/>
                  <a:gd name="T22" fmla="*/ 240 w 3316"/>
                  <a:gd name="T23" fmla="*/ 2517 h 3316"/>
                  <a:gd name="T24" fmla="*/ 431 w 3316"/>
                  <a:gd name="T25" fmla="*/ 2773 h 3316"/>
                  <a:gd name="T26" fmla="*/ 665 w 3316"/>
                  <a:gd name="T27" fmla="*/ 2987 h 3316"/>
                  <a:gd name="T28" fmla="*/ 939 w 3316"/>
                  <a:gd name="T29" fmla="*/ 3152 h 3316"/>
                  <a:gd name="T30" fmla="*/ 1243 w 3316"/>
                  <a:gd name="T31" fmla="*/ 3264 h 3316"/>
                  <a:gd name="T32" fmla="*/ 1573 w 3316"/>
                  <a:gd name="T33" fmla="*/ 3314 h 3316"/>
                  <a:gd name="T34" fmla="*/ 1744 w 3316"/>
                  <a:gd name="T35" fmla="*/ 3314 h 3316"/>
                  <a:gd name="T36" fmla="*/ 2073 w 3316"/>
                  <a:gd name="T37" fmla="*/ 3264 h 3316"/>
                  <a:gd name="T38" fmla="*/ 2378 w 3316"/>
                  <a:gd name="T39" fmla="*/ 3152 h 3316"/>
                  <a:gd name="T40" fmla="*/ 2650 w 3316"/>
                  <a:gd name="T41" fmla="*/ 2987 h 3316"/>
                  <a:gd name="T42" fmla="*/ 2886 w 3316"/>
                  <a:gd name="T43" fmla="*/ 2773 h 3316"/>
                  <a:gd name="T44" fmla="*/ 3076 w 3316"/>
                  <a:gd name="T45" fmla="*/ 2517 h 3316"/>
                  <a:gd name="T46" fmla="*/ 3216 w 3316"/>
                  <a:gd name="T47" fmla="*/ 2228 h 3316"/>
                  <a:gd name="T48" fmla="*/ 3298 w 3316"/>
                  <a:gd name="T49" fmla="*/ 1911 h 3316"/>
                  <a:gd name="T50" fmla="*/ 3316 w 3316"/>
                  <a:gd name="T51" fmla="*/ 1658 h 3316"/>
                  <a:gd name="T52" fmla="*/ 3298 w 3316"/>
                  <a:gd name="T53" fmla="*/ 1405 h 3316"/>
                  <a:gd name="T54" fmla="*/ 3216 w 3316"/>
                  <a:gd name="T55" fmla="*/ 1088 h 3316"/>
                  <a:gd name="T56" fmla="*/ 3076 w 3316"/>
                  <a:gd name="T57" fmla="*/ 797 h 3316"/>
                  <a:gd name="T58" fmla="*/ 2886 w 3316"/>
                  <a:gd name="T59" fmla="*/ 542 h 3316"/>
                  <a:gd name="T60" fmla="*/ 2650 w 3316"/>
                  <a:gd name="T61" fmla="*/ 328 h 3316"/>
                  <a:gd name="T62" fmla="*/ 2378 w 3316"/>
                  <a:gd name="T63" fmla="*/ 162 h 3316"/>
                  <a:gd name="T64" fmla="*/ 2073 w 3316"/>
                  <a:gd name="T65" fmla="*/ 52 h 3316"/>
                  <a:gd name="T66" fmla="*/ 1744 w 3316"/>
                  <a:gd name="T67" fmla="*/ 2 h 3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16" h="3316">
                    <a:moveTo>
                      <a:pt x="1658" y="0"/>
                    </a:moveTo>
                    <a:lnTo>
                      <a:pt x="1573" y="2"/>
                    </a:lnTo>
                    <a:lnTo>
                      <a:pt x="1405" y="18"/>
                    </a:lnTo>
                    <a:lnTo>
                      <a:pt x="1243" y="52"/>
                    </a:lnTo>
                    <a:lnTo>
                      <a:pt x="1088" y="100"/>
                    </a:lnTo>
                    <a:lnTo>
                      <a:pt x="939" y="162"/>
                    </a:lnTo>
                    <a:lnTo>
                      <a:pt x="798" y="239"/>
                    </a:lnTo>
                    <a:lnTo>
                      <a:pt x="665" y="328"/>
                    </a:lnTo>
                    <a:lnTo>
                      <a:pt x="542" y="431"/>
                    </a:lnTo>
                    <a:lnTo>
                      <a:pt x="431" y="542"/>
                    </a:lnTo>
                    <a:lnTo>
                      <a:pt x="328" y="665"/>
                    </a:lnTo>
                    <a:lnTo>
                      <a:pt x="240" y="797"/>
                    </a:lnTo>
                    <a:lnTo>
                      <a:pt x="162" y="939"/>
                    </a:lnTo>
                    <a:lnTo>
                      <a:pt x="100" y="1088"/>
                    </a:lnTo>
                    <a:lnTo>
                      <a:pt x="52" y="1243"/>
                    </a:lnTo>
                    <a:lnTo>
                      <a:pt x="19" y="1405"/>
                    </a:lnTo>
                    <a:lnTo>
                      <a:pt x="2" y="1572"/>
                    </a:lnTo>
                    <a:lnTo>
                      <a:pt x="0" y="1658"/>
                    </a:lnTo>
                    <a:lnTo>
                      <a:pt x="2" y="1744"/>
                    </a:lnTo>
                    <a:lnTo>
                      <a:pt x="19" y="1911"/>
                    </a:lnTo>
                    <a:lnTo>
                      <a:pt x="52" y="2073"/>
                    </a:lnTo>
                    <a:lnTo>
                      <a:pt x="100" y="2228"/>
                    </a:lnTo>
                    <a:lnTo>
                      <a:pt x="162" y="2377"/>
                    </a:lnTo>
                    <a:lnTo>
                      <a:pt x="240" y="2517"/>
                    </a:lnTo>
                    <a:lnTo>
                      <a:pt x="328" y="2650"/>
                    </a:lnTo>
                    <a:lnTo>
                      <a:pt x="431" y="2773"/>
                    </a:lnTo>
                    <a:lnTo>
                      <a:pt x="542" y="2885"/>
                    </a:lnTo>
                    <a:lnTo>
                      <a:pt x="665" y="2987"/>
                    </a:lnTo>
                    <a:lnTo>
                      <a:pt x="798" y="3076"/>
                    </a:lnTo>
                    <a:lnTo>
                      <a:pt x="939" y="3152"/>
                    </a:lnTo>
                    <a:lnTo>
                      <a:pt x="1088" y="3216"/>
                    </a:lnTo>
                    <a:lnTo>
                      <a:pt x="1243" y="3264"/>
                    </a:lnTo>
                    <a:lnTo>
                      <a:pt x="1405" y="3298"/>
                    </a:lnTo>
                    <a:lnTo>
                      <a:pt x="1573" y="3314"/>
                    </a:lnTo>
                    <a:lnTo>
                      <a:pt x="1658" y="3316"/>
                    </a:lnTo>
                    <a:lnTo>
                      <a:pt x="1744" y="3314"/>
                    </a:lnTo>
                    <a:lnTo>
                      <a:pt x="1911" y="3298"/>
                    </a:lnTo>
                    <a:lnTo>
                      <a:pt x="2073" y="3264"/>
                    </a:lnTo>
                    <a:lnTo>
                      <a:pt x="2228" y="3216"/>
                    </a:lnTo>
                    <a:lnTo>
                      <a:pt x="2378" y="3152"/>
                    </a:lnTo>
                    <a:lnTo>
                      <a:pt x="2518" y="3076"/>
                    </a:lnTo>
                    <a:lnTo>
                      <a:pt x="2650" y="2987"/>
                    </a:lnTo>
                    <a:lnTo>
                      <a:pt x="2773" y="2885"/>
                    </a:lnTo>
                    <a:lnTo>
                      <a:pt x="2886" y="2773"/>
                    </a:lnTo>
                    <a:lnTo>
                      <a:pt x="2987" y="2650"/>
                    </a:lnTo>
                    <a:lnTo>
                      <a:pt x="3076" y="2517"/>
                    </a:lnTo>
                    <a:lnTo>
                      <a:pt x="3153" y="2377"/>
                    </a:lnTo>
                    <a:lnTo>
                      <a:pt x="3216" y="2228"/>
                    </a:lnTo>
                    <a:lnTo>
                      <a:pt x="3264" y="2073"/>
                    </a:lnTo>
                    <a:lnTo>
                      <a:pt x="3298" y="1911"/>
                    </a:lnTo>
                    <a:lnTo>
                      <a:pt x="3315" y="1744"/>
                    </a:lnTo>
                    <a:lnTo>
                      <a:pt x="3316" y="1658"/>
                    </a:lnTo>
                    <a:lnTo>
                      <a:pt x="3315" y="1572"/>
                    </a:lnTo>
                    <a:lnTo>
                      <a:pt x="3298" y="1405"/>
                    </a:lnTo>
                    <a:lnTo>
                      <a:pt x="3264" y="1243"/>
                    </a:lnTo>
                    <a:lnTo>
                      <a:pt x="3216" y="1088"/>
                    </a:lnTo>
                    <a:lnTo>
                      <a:pt x="3153" y="939"/>
                    </a:lnTo>
                    <a:lnTo>
                      <a:pt x="3076" y="797"/>
                    </a:lnTo>
                    <a:lnTo>
                      <a:pt x="2987" y="665"/>
                    </a:lnTo>
                    <a:lnTo>
                      <a:pt x="2886" y="542"/>
                    </a:lnTo>
                    <a:lnTo>
                      <a:pt x="2773" y="431"/>
                    </a:lnTo>
                    <a:lnTo>
                      <a:pt x="2650" y="328"/>
                    </a:lnTo>
                    <a:lnTo>
                      <a:pt x="2518" y="239"/>
                    </a:lnTo>
                    <a:lnTo>
                      <a:pt x="2378" y="162"/>
                    </a:lnTo>
                    <a:lnTo>
                      <a:pt x="2228" y="100"/>
                    </a:lnTo>
                    <a:lnTo>
                      <a:pt x="2073" y="52"/>
                    </a:lnTo>
                    <a:lnTo>
                      <a:pt x="1911" y="18"/>
                    </a:lnTo>
                    <a:lnTo>
                      <a:pt x="1744" y="2"/>
                    </a:lnTo>
                    <a:lnTo>
                      <a:pt x="1658" y="0"/>
                    </a:lnTo>
                  </a:path>
                </a:pathLst>
              </a:custGeom>
              <a:solidFill>
                <a:srgbClr val="3D8E9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1" name="Freeform 587">
                <a:extLst>
                  <a:ext uri="{FF2B5EF4-FFF2-40B4-BE49-F238E27FC236}">
                    <a16:creationId xmlns:a16="http://schemas.microsoft.com/office/drawing/2014/main" id="{FCF633F7-9636-458A-2DCA-ABB48E2E83F6}"/>
                  </a:ext>
                </a:extLst>
              </p:cNvPr>
              <p:cNvSpPr>
                <a:spLocks/>
              </p:cNvSpPr>
              <p:nvPr/>
            </p:nvSpPr>
            <p:spPr bwMode="auto">
              <a:xfrm>
                <a:off x="1611692" y="577500"/>
                <a:ext cx="689438" cy="689438"/>
              </a:xfrm>
              <a:custGeom>
                <a:avLst/>
                <a:gdLst>
                  <a:gd name="T0" fmla="*/ 946 w 1995"/>
                  <a:gd name="T1" fmla="*/ 1993 h 1995"/>
                  <a:gd name="T2" fmla="*/ 748 w 1995"/>
                  <a:gd name="T3" fmla="*/ 1964 h 1995"/>
                  <a:gd name="T4" fmla="*/ 565 w 1995"/>
                  <a:gd name="T5" fmla="*/ 1898 h 1995"/>
                  <a:gd name="T6" fmla="*/ 401 w 1995"/>
                  <a:gd name="T7" fmla="*/ 1798 h 1995"/>
                  <a:gd name="T8" fmla="*/ 259 w 1995"/>
                  <a:gd name="T9" fmla="*/ 1668 h 1995"/>
                  <a:gd name="T10" fmla="*/ 145 w 1995"/>
                  <a:gd name="T11" fmla="*/ 1515 h 1995"/>
                  <a:gd name="T12" fmla="*/ 61 w 1995"/>
                  <a:gd name="T13" fmla="*/ 1340 h 1995"/>
                  <a:gd name="T14" fmla="*/ 12 w 1995"/>
                  <a:gd name="T15" fmla="*/ 1150 h 1995"/>
                  <a:gd name="T16" fmla="*/ 0 w 1995"/>
                  <a:gd name="T17" fmla="*/ 998 h 1995"/>
                  <a:gd name="T18" fmla="*/ 12 w 1995"/>
                  <a:gd name="T19" fmla="*/ 846 h 1995"/>
                  <a:gd name="T20" fmla="*/ 61 w 1995"/>
                  <a:gd name="T21" fmla="*/ 655 h 1995"/>
                  <a:gd name="T22" fmla="*/ 145 w 1995"/>
                  <a:gd name="T23" fmla="*/ 481 h 1995"/>
                  <a:gd name="T24" fmla="*/ 259 w 1995"/>
                  <a:gd name="T25" fmla="*/ 327 h 1995"/>
                  <a:gd name="T26" fmla="*/ 401 w 1995"/>
                  <a:gd name="T27" fmla="*/ 198 h 1995"/>
                  <a:gd name="T28" fmla="*/ 565 w 1995"/>
                  <a:gd name="T29" fmla="*/ 98 h 1995"/>
                  <a:gd name="T30" fmla="*/ 748 w 1995"/>
                  <a:gd name="T31" fmla="*/ 31 h 1995"/>
                  <a:gd name="T32" fmla="*/ 946 w 1995"/>
                  <a:gd name="T33" fmla="*/ 1 h 1995"/>
                  <a:gd name="T34" fmla="*/ 1049 w 1995"/>
                  <a:gd name="T35" fmla="*/ 1 h 1995"/>
                  <a:gd name="T36" fmla="*/ 1247 w 1995"/>
                  <a:gd name="T37" fmla="*/ 31 h 1995"/>
                  <a:gd name="T38" fmla="*/ 1431 w 1995"/>
                  <a:gd name="T39" fmla="*/ 98 h 1995"/>
                  <a:gd name="T40" fmla="*/ 1594 w 1995"/>
                  <a:gd name="T41" fmla="*/ 198 h 1995"/>
                  <a:gd name="T42" fmla="*/ 1737 w 1995"/>
                  <a:gd name="T43" fmla="*/ 327 h 1995"/>
                  <a:gd name="T44" fmla="*/ 1851 w 1995"/>
                  <a:gd name="T45" fmla="*/ 481 h 1995"/>
                  <a:gd name="T46" fmla="*/ 1935 w 1995"/>
                  <a:gd name="T47" fmla="*/ 655 h 1995"/>
                  <a:gd name="T48" fmla="*/ 1985 w 1995"/>
                  <a:gd name="T49" fmla="*/ 846 h 1995"/>
                  <a:gd name="T50" fmla="*/ 1995 w 1995"/>
                  <a:gd name="T51" fmla="*/ 998 h 1995"/>
                  <a:gd name="T52" fmla="*/ 1985 w 1995"/>
                  <a:gd name="T53" fmla="*/ 1150 h 1995"/>
                  <a:gd name="T54" fmla="*/ 1935 w 1995"/>
                  <a:gd name="T55" fmla="*/ 1340 h 1995"/>
                  <a:gd name="T56" fmla="*/ 1851 w 1995"/>
                  <a:gd name="T57" fmla="*/ 1515 h 1995"/>
                  <a:gd name="T58" fmla="*/ 1737 w 1995"/>
                  <a:gd name="T59" fmla="*/ 1668 h 1995"/>
                  <a:gd name="T60" fmla="*/ 1594 w 1995"/>
                  <a:gd name="T61" fmla="*/ 1798 h 1995"/>
                  <a:gd name="T62" fmla="*/ 1431 w 1995"/>
                  <a:gd name="T63" fmla="*/ 1898 h 1995"/>
                  <a:gd name="T64" fmla="*/ 1247 w 1995"/>
                  <a:gd name="T65" fmla="*/ 1964 h 1995"/>
                  <a:gd name="T66" fmla="*/ 1049 w 1995"/>
                  <a:gd name="T67" fmla="*/ 1993 h 1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95" h="1995">
                    <a:moveTo>
                      <a:pt x="998" y="1995"/>
                    </a:moveTo>
                    <a:lnTo>
                      <a:pt x="946" y="1993"/>
                    </a:lnTo>
                    <a:lnTo>
                      <a:pt x="847" y="1984"/>
                    </a:lnTo>
                    <a:lnTo>
                      <a:pt x="748" y="1964"/>
                    </a:lnTo>
                    <a:lnTo>
                      <a:pt x="655" y="1935"/>
                    </a:lnTo>
                    <a:lnTo>
                      <a:pt x="565" y="1898"/>
                    </a:lnTo>
                    <a:lnTo>
                      <a:pt x="481" y="1851"/>
                    </a:lnTo>
                    <a:lnTo>
                      <a:pt x="401" y="1798"/>
                    </a:lnTo>
                    <a:lnTo>
                      <a:pt x="327" y="1735"/>
                    </a:lnTo>
                    <a:lnTo>
                      <a:pt x="259" y="1668"/>
                    </a:lnTo>
                    <a:lnTo>
                      <a:pt x="198" y="1594"/>
                    </a:lnTo>
                    <a:lnTo>
                      <a:pt x="145" y="1515"/>
                    </a:lnTo>
                    <a:lnTo>
                      <a:pt x="99" y="1430"/>
                    </a:lnTo>
                    <a:lnTo>
                      <a:pt x="61" y="1340"/>
                    </a:lnTo>
                    <a:lnTo>
                      <a:pt x="31" y="1247"/>
                    </a:lnTo>
                    <a:lnTo>
                      <a:pt x="12" y="1150"/>
                    </a:lnTo>
                    <a:lnTo>
                      <a:pt x="1" y="1049"/>
                    </a:lnTo>
                    <a:lnTo>
                      <a:pt x="0" y="998"/>
                    </a:lnTo>
                    <a:lnTo>
                      <a:pt x="1" y="946"/>
                    </a:lnTo>
                    <a:lnTo>
                      <a:pt x="12" y="846"/>
                    </a:lnTo>
                    <a:lnTo>
                      <a:pt x="31" y="748"/>
                    </a:lnTo>
                    <a:lnTo>
                      <a:pt x="61" y="655"/>
                    </a:lnTo>
                    <a:lnTo>
                      <a:pt x="99" y="565"/>
                    </a:lnTo>
                    <a:lnTo>
                      <a:pt x="145" y="481"/>
                    </a:lnTo>
                    <a:lnTo>
                      <a:pt x="198" y="400"/>
                    </a:lnTo>
                    <a:lnTo>
                      <a:pt x="259" y="327"/>
                    </a:lnTo>
                    <a:lnTo>
                      <a:pt x="327" y="259"/>
                    </a:lnTo>
                    <a:lnTo>
                      <a:pt x="401" y="198"/>
                    </a:lnTo>
                    <a:lnTo>
                      <a:pt x="481" y="145"/>
                    </a:lnTo>
                    <a:lnTo>
                      <a:pt x="565" y="98"/>
                    </a:lnTo>
                    <a:lnTo>
                      <a:pt x="655" y="61"/>
                    </a:lnTo>
                    <a:lnTo>
                      <a:pt x="748" y="31"/>
                    </a:lnTo>
                    <a:lnTo>
                      <a:pt x="847" y="12"/>
                    </a:lnTo>
                    <a:lnTo>
                      <a:pt x="946" y="1"/>
                    </a:lnTo>
                    <a:lnTo>
                      <a:pt x="998" y="0"/>
                    </a:lnTo>
                    <a:lnTo>
                      <a:pt x="1049" y="1"/>
                    </a:lnTo>
                    <a:lnTo>
                      <a:pt x="1150" y="12"/>
                    </a:lnTo>
                    <a:lnTo>
                      <a:pt x="1247" y="31"/>
                    </a:lnTo>
                    <a:lnTo>
                      <a:pt x="1340" y="61"/>
                    </a:lnTo>
                    <a:lnTo>
                      <a:pt x="1431" y="98"/>
                    </a:lnTo>
                    <a:lnTo>
                      <a:pt x="1515" y="145"/>
                    </a:lnTo>
                    <a:lnTo>
                      <a:pt x="1594" y="198"/>
                    </a:lnTo>
                    <a:lnTo>
                      <a:pt x="1668" y="259"/>
                    </a:lnTo>
                    <a:lnTo>
                      <a:pt x="1737" y="327"/>
                    </a:lnTo>
                    <a:lnTo>
                      <a:pt x="1798" y="400"/>
                    </a:lnTo>
                    <a:lnTo>
                      <a:pt x="1851" y="481"/>
                    </a:lnTo>
                    <a:lnTo>
                      <a:pt x="1898" y="565"/>
                    </a:lnTo>
                    <a:lnTo>
                      <a:pt x="1935" y="655"/>
                    </a:lnTo>
                    <a:lnTo>
                      <a:pt x="1964" y="748"/>
                    </a:lnTo>
                    <a:lnTo>
                      <a:pt x="1985" y="846"/>
                    </a:lnTo>
                    <a:lnTo>
                      <a:pt x="1995" y="946"/>
                    </a:lnTo>
                    <a:lnTo>
                      <a:pt x="1995" y="998"/>
                    </a:lnTo>
                    <a:lnTo>
                      <a:pt x="1995" y="1049"/>
                    </a:lnTo>
                    <a:lnTo>
                      <a:pt x="1985" y="1150"/>
                    </a:lnTo>
                    <a:lnTo>
                      <a:pt x="1964" y="1247"/>
                    </a:lnTo>
                    <a:lnTo>
                      <a:pt x="1935" y="1340"/>
                    </a:lnTo>
                    <a:lnTo>
                      <a:pt x="1898" y="1430"/>
                    </a:lnTo>
                    <a:lnTo>
                      <a:pt x="1851" y="1515"/>
                    </a:lnTo>
                    <a:lnTo>
                      <a:pt x="1798" y="1594"/>
                    </a:lnTo>
                    <a:lnTo>
                      <a:pt x="1737" y="1668"/>
                    </a:lnTo>
                    <a:lnTo>
                      <a:pt x="1668" y="1735"/>
                    </a:lnTo>
                    <a:lnTo>
                      <a:pt x="1594" y="1798"/>
                    </a:lnTo>
                    <a:lnTo>
                      <a:pt x="1515" y="1851"/>
                    </a:lnTo>
                    <a:lnTo>
                      <a:pt x="1431" y="1898"/>
                    </a:lnTo>
                    <a:lnTo>
                      <a:pt x="1340" y="1935"/>
                    </a:lnTo>
                    <a:lnTo>
                      <a:pt x="1247" y="1964"/>
                    </a:lnTo>
                    <a:lnTo>
                      <a:pt x="1150" y="1984"/>
                    </a:lnTo>
                    <a:lnTo>
                      <a:pt x="1049" y="1993"/>
                    </a:lnTo>
                    <a:lnTo>
                      <a:pt x="998" y="199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589">
                <a:extLst>
                  <a:ext uri="{FF2B5EF4-FFF2-40B4-BE49-F238E27FC236}">
                    <a16:creationId xmlns:a16="http://schemas.microsoft.com/office/drawing/2014/main" id="{605B09D7-4F1C-7580-D1F2-72DE2313BA33}"/>
                  </a:ext>
                </a:extLst>
              </p:cNvPr>
              <p:cNvSpPr>
                <a:spLocks/>
              </p:cNvSpPr>
              <p:nvPr/>
            </p:nvSpPr>
            <p:spPr bwMode="auto">
              <a:xfrm>
                <a:off x="2255535" y="927055"/>
                <a:ext cx="160270" cy="392385"/>
              </a:xfrm>
              <a:custGeom>
                <a:avLst/>
                <a:gdLst>
                  <a:gd name="T0" fmla="*/ 462 w 462"/>
                  <a:gd name="T1" fmla="*/ 981 h 1135"/>
                  <a:gd name="T2" fmla="*/ 460 w 462"/>
                  <a:gd name="T3" fmla="*/ 985 h 1135"/>
                  <a:gd name="T4" fmla="*/ 457 w 462"/>
                  <a:gd name="T5" fmla="*/ 989 h 1135"/>
                  <a:gd name="T6" fmla="*/ 443 w 462"/>
                  <a:gd name="T7" fmla="*/ 1007 h 1135"/>
                  <a:gd name="T8" fmla="*/ 427 w 462"/>
                  <a:gd name="T9" fmla="*/ 1025 h 1135"/>
                  <a:gd name="T10" fmla="*/ 418 w 462"/>
                  <a:gd name="T11" fmla="*/ 1037 h 1135"/>
                  <a:gd name="T12" fmla="*/ 409 w 462"/>
                  <a:gd name="T13" fmla="*/ 1048 h 1135"/>
                  <a:gd name="T14" fmla="*/ 408 w 462"/>
                  <a:gd name="T15" fmla="*/ 1050 h 1135"/>
                  <a:gd name="T16" fmla="*/ 408 w 462"/>
                  <a:gd name="T17" fmla="*/ 1050 h 1135"/>
                  <a:gd name="T18" fmla="*/ 396 w 462"/>
                  <a:gd name="T19" fmla="*/ 1064 h 1135"/>
                  <a:gd name="T20" fmla="*/ 383 w 462"/>
                  <a:gd name="T21" fmla="*/ 1078 h 1135"/>
                  <a:gd name="T22" fmla="*/ 369 w 462"/>
                  <a:gd name="T23" fmla="*/ 1095 h 1135"/>
                  <a:gd name="T24" fmla="*/ 355 w 462"/>
                  <a:gd name="T25" fmla="*/ 1110 h 1135"/>
                  <a:gd name="T26" fmla="*/ 343 w 462"/>
                  <a:gd name="T27" fmla="*/ 1123 h 1135"/>
                  <a:gd name="T28" fmla="*/ 332 w 462"/>
                  <a:gd name="T29" fmla="*/ 1135 h 1135"/>
                  <a:gd name="T30" fmla="*/ 276 w 462"/>
                  <a:gd name="T31" fmla="*/ 1062 h 1135"/>
                  <a:gd name="T32" fmla="*/ 177 w 462"/>
                  <a:gd name="T33" fmla="*/ 908 h 1135"/>
                  <a:gd name="T34" fmla="*/ 94 w 462"/>
                  <a:gd name="T35" fmla="*/ 745 h 1135"/>
                  <a:gd name="T36" fmla="*/ 27 w 462"/>
                  <a:gd name="T37" fmla="*/ 573 h 1135"/>
                  <a:gd name="T38" fmla="*/ 0 w 462"/>
                  <a:gd name="T39" fmla="*/ 483 h 1135"/>
                  <a:gd name="T40" fmla="*/ 36 w 462"/>
                  <a:gd name="T41" fmla="*/ 417 h 1135"/>
                  <a:gd name="T42" fmla="*/ 65 w 462"/>
                  <a:gd name="T43" fmla="*/ 348 h 1135"/>
                  <a:gd name="T44" fmla="*/ 68 w 462"/>
                  <a:gd name="T45" fmla="*/ 341 h 1135"/>
                  <a:gd name="T46" fmla="*/ 71 w 462"/>
                  <a:gd name="T47" fmla="*/ 333 h 1135"/>
                  <a:gd name="T48" fmla="*/ 81 w 462"/>
                  <a:gd name="T49" fmla="*/ 303 h 1135"/>
                  <a:gd name="T50" fmla="*/ 90 w 462"/>
                  <a:gd name="T51" fmla="*/ 273 h 1135"/>
                  <a:gd name="T52" fmla="*/ 94 w 462"/>
                  <a:gd name="T53" fmla="*/ 263 h 1135"/>
                  <a:gd name="T54" fmla="*/ 97 w 462"/>
                  <a:gd name="T55" fmla="*/ 252 h 1135"/>
                  <a:gd name="T56" fmla="*/ 100 w 462"/>
                  <a:gd name="T57" fmla="*/ 242 h 1135"/>
                  <a:gd name="T58" fmla="*/ 102 w 462"/>
                  <a:gd name="T59" fmla="*/ 232 h 1135"/>
                  <a:gd name="T60" fmla="*/ 105 w 462"/>
                  <a:gd name="T61" fmla="*/ 223 h 1135"/>
                  <a:gd name="T62" fmla="*/ 106 w 462"/>
                  <a:gd name="T63" fmla="*/ 214 h 1135"/>
                  <a:gd name="T64" fmla="*/ 110 w 462"/>
                  <a:gd name="T65" fmla="*/ 201 h 1135"/>
                  <a:gd name="T66" fmla="*/ 112 w 462"/>
                  <a:gd name="T67" fmla="*/ 189 h 1135"/>
                  <a:gd name="T68" fmla="*/ 112 w 462"/>
                  <a:gd name="T69" fmla="*/ 182 h 1135"/>
                  <a:gd name="T70" fmla="*/ 114 w 462"/>
                  <a:gd name="T71" fmla="*/ 177 h 1135"/>
                  <a:gd name="T72" fmla="*/ 116 w 462"/>
                  <a:gd name="T73" fmla="*/ 166 h 1135"/>
                  <a:gd name="T74" fmla="*/ 119 w 462"/>
                  <a:gd name="T75" fmla="*/ 153 h 1135"/>
                  <a:gd name="T76" fmla="*/ 125 w 462"/>
                  <a:gd name="T77" fmla="*/ 109 h 1135"/>
                  <a:gd name="T78" fmla="*/ 129 w 462"/>
                  <a:gd name="T79" fmla="*/ 64 h 1135"/>
                  <a:gd name="T80" fmla="*/ 131 w 462"/>
                  <a:gd name="T81" fmla="*/ 53 h 1135"/>
                  <a:gd name="T82" fmla="*/ 131 w 462"/>
                  <a:gd name="T83" fmla="*/ 41 h 1135"/>
                  <a:gd name="T84" fmla="*/ 131 w 462"/>
                  <a:gd name="T85" fmla="*/ 39 h 1135"/>
                  <a:gd name="T86" fmla="*/ 131 w 462"/>
                  <a:gd name="T87" fmla="*/ 35 h 1135"/>
                  <a:gd name="T88" fmla="*/ 132 w 462"/>
                  <a:gd name="T89" fmla="*/ 26 h 1135"/>
                  <a:gd name="T90" fmla="*/ 132 w 462"/>
                  <a:gd name="T91" fmla="*/ 17 h 1135"/>
                  <a:gd name="T92" fmla="*/ 132 w 462"/>
                  <a:gd name="T93" fmla="*/ 7 h 1135"/>
                  <a:gd name="T94" fmla="*/ 132 w 462"/>
                  <a:gd name="T95" fmla="*/ 0 h 1135"/>
                  <a:gd name="T96" fmla="*/ 133 w 462"/>
                  <a:gd name="T97" fmla="*/ 68 h 1135"/>
                  <a:gd name="T98" fmla="*/ 145 w 462"/>
                  <a:gd name="T99" fmla="*/ 204 h 1135"/>
                  <a:gd name="T100" fmla="*/ 168 w 462"/>
                  <a:gd name="T101" fmla="*/ 335 h 1135"/>
                  <a:gd name="T102" fmla="*/ 201 w 462"/>
                  <a:gd name="T103" fmla="*/ 464 h 1135"/>
                  <a:gd name="T104" fmla="*/ 243 w 462"/>
                  <a:gd name="T105" fmla="*/ 587 h 1135"/>
                  <a:gd name="T106" fmla="*/ 295 w 462"/>
                  <a:gd name="T107" fmla="*/ 706 h 1135"/>
                  <a:gd name="T108" fmla="*/ 355 w 462"/>
                  <a:gd name="T109" fmla="*/ 820 h 1135"/>
                  <a:gd name="T110" fmla="*/ 425 w 462"/>
                  <a:gd name="T111" fmla="*/ 929 h 1135"/>
                  <a:gd name="T112" fmla="*/ 462 w 462"/>
                  <a:gd name="T113" fmla="*/ 981 h 1135"/>
                  <a:gd name="T114" fmla="*/ 462 w 462"/>
                  <a:gd name="T115" fmla="*/ 981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62" h="1135">
                    <a:moveTo>
                      <a:pt x="462" y="981"/>
                    </a:moveTo>
                    <a:lnTo>
                      <a:pt x="460" y="985"/>
                    </a:lnTo>
                    <a:lnTo>
                      <a:pt x="457" y="989"/>
                    </a:lnTo>
                    <a:lnTo>
                      <a:pt x="443" y="1007"/>
                    </a:lnTo>
                    <a:lnTo>
                      <a:pt x="427" y="1025"/>
                    </a:lnTo>
                    <a:lnTo>
                      <a:pt x="418" y="1037"/>
                    </a:lnTo>
                    <a:lnTo>
                      <a:pt x="409" y="1048"/>
                    </a:lnTo>
                    <a:lnTo>
                      <a:pt x="408" y="1050"/>
                    </a:lnTo>
                    <a:lnTo>
                      <a:pt x="408" y="1050"/>
                    </a:lnTo>
                    <a:lnTo>
                      <a:pt x="396" y="1064"/>
                    </a:lnTo>
                    <a:lnTo>
                      <a:pt x="383" y="1078"/>
                    </a:lnTo>
                    <a:lnTo>
                      <a:pt x="369" y="1095"/>
                    </a:lnTo>
                    <a:lnTo>
                      <a:pt x="355" y="1110"/>
                    </a:lnTo>
                    <a:lnTo>
                      <a:pt x="343" y="1123"/>
                    </a:lnTo>
                    <a:lnTo>
                      <a:pt x="332" y="1135"/>
                    </a:lnTo>
                    <a:lnTo>
                      <a:pt x="276" y="1062"/>
                    </a:lnTo>
                    <a:lnTo>
                      <a:pt x="177" y="908"/>
                    </a:lnTo>
                    <a:lnTo>
                      <a:pt x="94" y="745"/>
                    </a:lnTo>
                    <a:lnTo>
                      <a:pt x="27" y="573"/>
                    </a:lnTo>
                    <a:lnTo>
                      <a:pt x="0" y="483"/>
                    </a:lnTo>
                    <a:lnTo>
                      <a:pt x="36" y="417"/>
                    </a:lnTo>
                    <a:lnTo>
                      <a:pt x="65" y="348"/>
                    </a:lnTo>
                    <a:lnTo>
                      <a:pt x="68" y="341"/>
                    </a:lnTo>
                    <a:lnTo>
                      <a:pt x="71" y="333"/>
                    </a:lnTo>
                    <a:lnTo>
                      <a:pt x="81" y="303"/>
                    </a:lnTo>
                    <a:lnTo>
                      <a:pt x="90" y="273"/>
                    </a:lnTo>
                    <a:lnTo>
                      <a:pt x="94" y="263"/>
                    </a:lnTo>
                    <a:lnTo>
                      <a:pt x="97" y="252"/>
                    </a:lnTo>
                    <a:lnTo>
                      <a:pt x="100" y="242"/>
                    </a:lnTo>
                    <a:lnTo>
                      <a:pt x="102" y="232"/>
                    </a:lnTo>
                    <a:lnTo>
                      <a:pt x="105" y="223"/>
                    </a:lnTo>
                    <a:lnTo>
                      <a:pt x="106" y="214"/>
                    </a:lnTo>
                    <a:lnTo>
                      <a:pt x="110" y="201"/>
                    </a:lnTo>
                    <a:lnTo>
                      <a:pt x="112" y="189"/>
                    </a:lnTo>
                    <a:lnTo>
                      <a:pt x="112" y="182"/>
                    </a:lnTo>
                    <a:lnTo>
                      <a:pt x="114" y="177"/>
                    </a:lnTo>
                    <a:lnTo>
                      <a:pt x="116" y="166"/>
                    </a:lnTo>
                    <a:lnTo>
                      <a:pt x="119" y="153"/>
                    </a:lnTo>
                    <a:lnTo>
                      <a:pt x="125" y="109"/>
                    </a:lnTo>
                    <a:lnTo>
                      <a:pt x="129" y="64"/>
                    </a:lnTo>
                    <a:lnTo>
                      <a:pt x="131" y="53"/>
                    </a:lnTo>
                    <a:lnTo>
                      <a:pt x="131" y="41"/>
                    </a:lnTo>
                    <a:lnTo>
                      <a:pt x="131" y="39"/>
                    </a:lnTo>
                    <a:lnTo>
                      <a:pt x="131" y="35"/>
                    </a:lnTo>
                    <a:lnTo>
                      <a:pt x="132" y="26"/>
                    </a:lnTo>
                    <a:lnTo>
                      <a:pt x="132" y="17"/>
                    </a:lnTo>
                    <a:lnTo>
                      <a:pt x="132" y="7"/>
                    </a:lnTo>
                    <a:lnTo>
                      <a:pt x="132" y="0"/>
                    </a:lnTo>
                    <a:lnTo>
                      <a:pt x="133" y="68"/>
                    </a:lnTo>
                    <a:lnTo>
                      <a:pt x="145" y="204"/>
                    </a:lnTo>
                    <a:lnTo>
                      <a:pt x="168" y="335"/>
                    </a:lnTo>
                    <a:lnTo>
                      <a:pt x="201" y="464"/>
                    </a:lnTo>
                    <a:lnTo>
                      <a:pt x="243" y="587"/>
                    </a:lnTo>
                    <a:lnTo>
                      <a:pt x="295" y="706"/>
                    </a:lnTo>
                    <a:lnTo>
                      <a:pt x="355" y="820"/>
                    </a:lnTo>
                    <a:lnTo>
                      <a:pt x="425" y="929"/>
                    </a:lnTo>
                    <a:lnTo>
                      <a:pt x="462" y="981"/>
                    </a:lnTo>
                    <a:lnTo>
                      <a:pt x="462" y="981"/>
                    </a:ln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3" name="Freeform 590">
                <a:extLst>
                  <a:ext uri="{FF2B5EF4-FFF2-40B4-BE49-F238E27FC236}">
                    <a16:creationId xmlns:a16="http://schemas.microsoft.com/office/drawing/2014/main" id="{04686EEB-07DF-0A74-E37D-7FFC663858C2}"/>
                  </a:ext>
                </a:extLst>
              </p:cNvPr>
              <p:cNvSpPr>
                <a:spLocks/>
              </p:cNvSpPr>
              <p:nvPr/>
            </p:nvSpPr>
            <p:spPr bwMode="auto">
              <a:xfrm>
                <a:off x="2255535" y="927055"/>
                <a:ext cx="160270" cy="392385"/>
              </a:xfrm>
              <a:custGeom>
                <a:avLst/>
                <a:gdLst>
                  <a:gd name="T0" fmla="*/ 132 w 462"/>
                  <a:gd name="T1" fmla="*/ 0 h 1135"/>
                  <a:gd name="T2" fmla="*/ 132 w 462"/>
                  <a:gd name="T3" fmla="*/ 7 h 1135"/>
                  <a:gd name="T4" fmla="*/ 132 w 462"/>
                  <a:gd name="T5" fmla="*/ 17 h 1135"/>
                  <a:gd name="T6" fmla="*/ 132 w 462"/>
                  <a:gd name="T7" fmla="*/ 26 h 1135"/>
                  <a:gd name="T8" fmla="*/ 131 w 462"/>
                  <a:gd name="T9" fmla="*/ 35 h 1135"/>
                  <a:gd name="T10" fmla="*/ 131 w 462"/>
                  <a:gd name="T11" fmla="*/ 39 h 1135"/>
                  <a:gd name="T12" fmla="*/ 131 w 462"/>
                  <a:gd name="T13" fmla="*/ 41 h 1135"/>
                  <a:gd name="T14" fmla="*/ 131 w 462"/>
                  <a:gd name="T15" fmla="*/ 53 h 1135"/>
                  <a:gd name="T16" fmla="*/ 129 w 462"/>
                  <a:gd name="T17" fmla="*/ 64 h 1135"/>
                  <a:gd name="T18" fmla="*/ 125 w 462"/>
                  <a:gd name="T19" fmla="*/ 109 h 1135"/>
                  <a:gd name="T20" fmla="*/ 119 w 462"/>
                  <a:gd name="T21" fmla="*/ 153 h 1135"/>
                  <a:gd name="T22" fmla="*/ 116 w 462"/>
                  <a:gd name="T23" fmla="*/ 166 h 1135"/>
                  <a:gd name="T24" fmla="*/ 114 w 462"/>
                  <a:gd name="T25" fmla="*/ 177 h 1135"/>
                  <a:gd name="T26" fmla="*/ 112 w 462"/>
                  <a:gd name="T27" fmla="*/ 182 h 1135"/>
                  <a:gd name="T28" fmla="*/ 112 w 462"/>
                  <a:gd name="T29" fmla="*/ 189 h 1135"/>
                  <a:gd name="T30" fmla="*/ 110 w 462"/>
                  <a:gd name="T31" fmla="*/ 201 h 1135"/>
                  <a:gd name="T32" fmla="*/ 106 w 462"/>
                  <a:gd name="T33" fmla="*/ 214 h 1135"/>
                  <a:gd name="T34" fmla="*/ 105 w 462"/>
                  <a:gd name="T35" fmla="*/ 223 h 1135"/>
                  <a:gd name="T36" fmla="*/ 102 w 462"/>
                  <a:gd name="T37" fmla="*/ 232 h 1135"/>
                  <a:gd name="T38" fmla="*/ 100 w 462"/>
                  <a:gd name="T39" fmla="*/ 242 h 1135"/>
                  <a:gd name="T40" fmla="*/ 97 w 462"/>
                  <a:gd name="T41" fmla="*/ 252 h 1135"/>
                  <a:gd name="T42" fmla="*/ 94 w 462"/>
                  <a:gd name="T43" fmla="*/ 263 h 1135"/>
                  <a:gd name="T44" fmla="*/ 90 w 462"/>
                  <a:gd name="T45" fmla="*/ 273 h 1135"/>
                  <a:gd name="T46" fmla="*/ 81 w 462"/>
                  <a:gd name="T47" fmla="*/ 303 h 1135"/>
                  <a:gd name="T48" fmla="*/ 71 w 462"/>
                  <a:gd name="T49" fmla="*/ 333 h 1135"/>
                  <a:gd name="T50" fmla="*/ 65 w 462"/>
                  <a:gd name="T51" fmla="*/ 348 h 1135"/>
                  <a:gd name="T52" fmla="*/ 36 w 462"/>
                  <a:gd name="T53" fmla="*/ 417 h 1135"/>
                  <a:gd name="T54" fmla="*/ 0 w 462"/>
                  <a:gd name="T55" fmla="*/ 483 h 1135"/>
                  <a:gd name="T56" fmla="*/ 27 w 462"/>
                  <a:gd name="T57" fmla="*/ 573 h 1135"/>
                  <a:gd name="T58" fmla="*/ 94 w 462"/>
                  <a:gd name="T59" fmla="*/ 745 h 1135"/>
                  <a:gd name="T60" fmla="*/ 177 w 462"/>
                  <a:gd name="T61" fmla="*/ 908 h 1135"/>
                  <a:gd name="T62" fmla="*/ 276 w 462"/>
                  <a:gd name="T63" fmla="*/ 1062 h 1135"/>
                  <a:gd name="T64" fmla="*/ 332 w 462"/>
                  <a:gd name="T65" fmla="*/ 1135 h 1135"/>
                  <a:gd name="T66" fmla="*/ 343 w 462"/>
                  <a:gd name="T67" fmla="*/ 1123 h 1135"/>
                  <a:gd name="T68" fmla="*/ 355 w 462"/>
                  <a:gd name="T69" fmla="*/ 1110 h 1135"/>
                  <a:gd name="T70" fmla="*/ 369 w 462"/>
                  <a:gd name="T71" fmla="*/ 1095 h 1135"/>
                  <a:gd name="T72" fmla="*/ 383 w 462"/>
                  <a:gd name="T73" fmla="*/ 1078 h 1135"/>
                  <a:gd name="T74" fmla="*/ 396 w 462"/>
                  <a:gd name="T75" fmla="*/ 1064 h 1135"/>
                  <a:gd name="T76" fmla="*/ 408 w 462"/>
                  <a:gd name="T77" fmla="*/ 1050 h 1135"/>
                  <a:gd name="T78" fmla="*/ 408 w 462"/>
                  <a:gd name="T79" fmla="*/ 1050 h 1135"/>
                  <a:gd name="T80" fmla="*/ 409 w 462"/>
                  <a:gd name="T81" fmla="*/ 1048 h 1135"/>
                  <a:gd name="T82" fmla="*/ 418 w 462"/>
                  <a:gd name="T83" fmla="*/ 1037 h 1135"/>
                  <a:gd name="T84" fmla="*/ 427 w 462"/>
                  <a:gd name="T85" fmla="*/ 1025 h 1135"/>
                  <a:gd name="T86" fmla="*/ 443 w 462"/>
                  <a:gd name="T87" fmla="*/ 1007 h 1135"/>
                  <a:gd name="T88" fmla="*/ 457 w 462"/>
                  <a:gd name="T89" fmla="*/ 989 h 1135"/>
                  <a:gd name="T90" fmla="*/ 460 w 462"/>
                  <a:gd name="T91" fmla="*/ 985 h 1135"/>
                  <a:gd name="T92" fmla="*/ 462 w 462"/>
                  <a:gd name="T93" fmla="*/ 981 h 1135"/>
                  <a:gd name="T94" fmla="*/ 425 w 462"/>
                  <a:gd name="T95" fmla="*/ 929 h 1135"/>
                  <a:gd name="T96" fmla="*/ 355 w 462"/>
                  <a:gd name="T97" fmla="*/ 820 h 1135"/>
                  <a:gd name="T98" fmla="*/ 295 w 462"/>
                  <a:gd name="T99" fmla="*/ 706 h 1135"/>
                  <a:gd name="T100" fmla="*/ 243 w 462"/>
                  <a:gd name="T101" fmla="*/ 587 h 1135"/>
                  <a:gd name="T102" fmla="*/ 201 w 462"/>
                  <a:gd name="T103" fmla="*/ 464 h 1135"/>
                  <a:gd name="T104" fmla="*/ 168 w 462"/>
                  <a:gd name="T105" fmla="*/ 335 h 1135"/>
                  <a:gd name="T106" fmla="*/ 145 w 462"/>
                  <a:gd name="T107" fmla="*/ 204 h 1135"/>
                  <a:gd name="T108" fmla="*/ 133 w 462"/>
                  <a:gd name="T109" fmla="*/ 68 h 1135"/>
                  <a:gd name="T110" fmla="*/ 132 w 462"/>
                  <a:gd name="T111" fmla="*/ 0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2" h="1135">
                    <a:moveTo>
                      <a:pt x="132" y="0"/>
                    </a:moveTo>
                    <a:lnTo>
                      <a:pt x="132" y="7"/>
                    </a:lnTo>
                    <a:lnTo>
                      <a:pt x="132" y="17"/>
                    </a:lnTo>
                    <a:lnTo>
                      <a:pt x="132" y="26"/>
                    </a:lnTo>
                    <a:lnTo>
                      <a:pt x="131" y="35"/>
                    </a:lnTo>
                    <a:lnTo>
                      <a:pt x="131" y="39"/>
                    </a:lnTo>
                    <a:lnTo>
                      <a:pt x="131" y="41"/>
                    </a:lnTo>
                    <a:lnTo>
                      <a:pt x="131" y="53"/>
                    </a:lnTo>
                    <a:lnTo>
                      <a:pt x="129" y="64"/>
                    </a:lnTo>
                    <a:lnTo>
                      <a:pt x="125" y="109"/>
                    </a:lnTo>
                    <a:lnTo>
                      <a:pt x="119" y="153"/>
                    </a:lnTo>
                    <a:lnTo>
                      <a:pt x="116" y="166"/>
                    </a:lnTo>
                    <a:lnTo>
                      <a:pt x="114" y="177"/>
                    </a:lnTo>
                    <a:lnTo>
                      <a:pt x="112" y="182"/>
                    </a:lnTo>
                    <a:lnTo>
                      <a:pt x="112" y="189"/>
                    </a:lnTo>
                    <a:lnTo>
                      <a:pt x="110" y="201"/>
                    </a:lnTo>
                    <a:lnTo>
                      <a:pt x="106" y="214"/>
                    </a:lnTo>
                    <a:lnTo>
                      <a:pt x="105" y="223"/>
                    </a:lnTo>
                    <a:lnTo>
                      <a:pt x="102" y="232"/>
                    </a:lnTo>
                    <a:lnTo>
                      <a:pt x="100" y="242"/>
                    </a:lnTo>
                    <a:lnTo>
                      <a:pt x="97" y="252"/>
                    </a:lnTo>
                    <a:lnTo>
                      <a:pt x="94" y="263"/>
                    </a:lnTo>
                    <a:lnTo>
                      <a:pt x="90" y="273"/>
                    </a:lnTo>
                    <a:lnTo>
                      <a:pt x="81" y="303"/>
                    </a:lnTo>
                    <a:lnTo>
                      <a:pt x="71" y="333"/>
                    </a:lnTo>
                    <a:lnTo>
                      <a:pt x="65" y="348"/>
                    </a:lnTo>
                    <a:lnTo>
                      <a:pt x="36" y="417"/>
                    </a:lnTo>
                    <a:lnTo>
                      <a:pt x="0" y="483"/>
                    </a:lnTo>
                    <a:lnTo>
                      <a:pt x="27" y="573"/>
                    </a:lnTo>
                    <a:lnTo>
                      <a:pt x="94" y="745"/>
                    </a:lnTo>
                    <a:lnTo>
                      <a:pt x="177" y="908"/>
                    </a:lnTo>
                    <a:lnTo>
                      <a:pt x="276" y="1062"/>
                    </a:lnTo>
                    <a:lnTo>
                      <a:pt x="332" y="1135"/>
                    </a:lnTo>
                    <a:lnTo>
                      <a:pt x="343" y="1123"/>
                    </a:lnTo>
                    <a:lnTo>
                      <a:pt x="355" y="1110"/>
                    </a:lnTo>
                    <a:lnTo>
                      <a:pt x="369" y="1095"/>
                    </a:lnTo>
                    <a:lnTo>
                      <a:pt x="383" y="1078"/>
                    </a:lnTo>
                    <a:lnTo>
                      <a:pt x="396" y="1064"/>
                    </a:lnTo>
                    <a:lnTo>
                      <a:pt x="408" y="1050"/>
                    </a:lnTo>
                    <a:lnTo>
                      <a:pt x="408" y="1050"/>
                    </a:lnTo>
                    <a:lnTo>
                      <a:pt x="409" y="1048"/>
                    </a:lnTo>
                    <a:lnTo>
                      <a:pt x="418" y="1037"/>
                    </a:lnTo>
                    <a:lnTo>
                      <a:pt x="427" y="1025"/>
                    </a:lnTo>
                    <a:lnTo>
                      <a:pt x="443" y="1007"/>
                    </a:lnTo>
                    <a:lnTo>
                      <a:pt x="457" y="989"/>
                    </a:lnTo>
                    <a:lnTo>
                      <a:pt x="460" y="985"/>
                    </a:lnTo>
                    <a:lnTo>
                      <a:pt x="462" y="981"/>
                    </a:lnTo>
                    <a:lnTo>
                      <a:pt x="425" y="929"/>
                    </a:lnTo>
                    <a:lnTo>
                      <a:pt x="355" y="820"/>
                    </a:lnTo>
                    <a:lnTo>
                      <a:pt x="295" y="706"/>
                    </a:lnTo>
                    <a:lnTo>
                      <a:pt x="243" y="587"/>
                    </a:lnTo>
                    <a:lnTo>
                      <a:pt x="201" y="464"/>
                    </a:lnTo>
                    <a:lnTo>
                      <a:pt x="168" y="335"/>
                    </a:lnTo>
                    <a:lnTo>
                      <a:pt x="145" y="204"/>
                    </a:lnTo>
                    <a:lnTo>
                      <a:pt x="133" y="68"/>
                    </a:lnTo>
                    <a:lnTo>
                      <a:pt x="132" y="0"/>
                    </a:lnTo>
                    <a:close/>
                  </a:path>
                </a:pathLst>
              </a:custGeom>
              <a:solidFill>
                <a:srgbClr val="3D8E9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4" name="Freeform: Shape 23">
                <a:extLst>
                  <a:ext uri="{FF2B5EF4-FFF2-40B4-BE49-F238E27FC236}">
                    <a16:creationId xmlns:a16="http://schemas.microsoft.com/office/drawing/2014/main" id="{984A4CE1-426A-6F62-0DD8-3D9596FA1DE0}"/>
                  </a:ext>
                </a:extLst>
              </p:cNvPr>
              <p:cNvSpPr>
                <a:spLocks/>
              </p:cNvSpPr>
              <p:nvPr/>
            </p:nvSpPr>
            <p:spPr bwMode="auto">
              <a:xfrm>
                <a:off x="2301130" y="922909"/>
                <a:ext cx="3941813" cy="571998"/>
              </a:xfrm>
              <a:custGeom>
                <a:avLst/>
                <a:gdLst>
                  <a:gd name="connsiteX0" fmla="*/ 0 w 3941813"/>
                  <a:gd name="connsiteY0" fmla="*/ 0 h 571998"/>
                  <a:gd name="connsiteX1" fmla="*/ 228336 w 3941813"/>
                  <a:gd name="connsiteY1" fmla="*/ 0 h 571998"/>
                  <a:gd name="connsiteX2" fmla="*/ 228336 w 3941813"/>
                  <a:gd name="connsiteY2" fmla="*/ 1035 h 571998"/>
                  <a:gd name="connsiteX3" fmla="*/ 228336 w 3941813"/>
                  <a:gd name="connsiteY3" fmla="*/ 2070 h 571998"/>
                  <a:gd name="connsiteX4" fmla="*/ 228336 w 3941813"/>
                  <a:gd name="connsiteY4" fmla="*/ 3450 h 571998"/>
                  <a:gd name="connsiteX5" fmla="*/ 228336 w 3941813"/>
                  <a:gd name="connsiteY5" fmla="*/ 4485 h 571998"/>
                  <a:gd name="connsiteX6" fmla="*/ 228336 w 3941813"/>
                  <a:gd name="connsiteY6" fmla="*/ 6555 h 571998"/>
                  <a:gd name="connsiteX7" fmla="*/ 228336 w 3941813"/>
                  <a:gd name="connsiteY7" fmla="*/ 8625 h 571998"/>
                  <a:gd name="connsiteX8" fmla="*/ 228336 w 3941813"/>
                  <a:gd name="connsiteY8" fmla="*/ 13110 h 571998"/>
                  <a:gd name="connsiteX9" fmla="*/ 228681 w 3941813"/>
                  <a:gd name="connsiteY9" fmla="*/ 17595 h 571998"/>
                  <a:gd name="connsiteX10" fmla="*/ 228681 w 3941813"/>
                  <a:gd name="connsiteY10" fmla="*/ 21045 h 571998"/>
                  <a:gd name="connsiteX11" fmla="*/ 229372 w 3941813"/>
                  <a:gd name="connsiteY11" fmla="*/ 24495 h 571998"/>
                  <a:gd name="connsiteX12" fmla="*/ 229561 w 3941813"/>
                  <a:gd name="connsiteY12" fmla="*/ 29949 h 571998"/>
                  <a:gd name="connsiteX13" fmla="*/ 230860 w 3941813"/>
                  <a:gd name="connsiteY13" fmla="*/ 43059 h 571998"/>
                  <a:gd name="connsiteX14" fmla="*/ 231099 w 3941813"/>
                  <a:gd name="connsiteY14" fmla="*/ 44849 h 571998"/>
                  <a:gd name="connsiteX15" fmla="*/ 231445 w 3941813"/>
                  <a:gd name="connsiteY15" fmla="*/ 47954 h 571998"/>
                  <a:gd name="connsiteX16" fmla="*/ 231790 w 3941813"/>
                  <a:gd name="connsiteY16" fmla="*/ 51059 h 571998"/>
                  <a:gd name="connsiteX17" fmla="*/ 232439 w 3941813"/>
                  <a:gd name="connsiteY17" fmla="*/ 55431 h 571998"/>
                  <a:gd name="connsiteX18" fmla="*/ 237460 w 3941813"/>
                  <a:gd name="connsiteY18" fmla="*/ 78594 h 571998"/>
                  <a:gd name="connsiteX19" fmla="*/ 239935 w 3941813"/>
                  <a:gd name="connsiteY19" fmla="*/ 88754 h 571998"/>
                  <a:gd name="connsiteX20" fmla="*/ 249062 w 3941813"/>
                  <a:gd name="connsiteY20" fmla="*/ 117988 h 571998"/>
                  <a:gd name="connsiteX21" fmla="*/ 258766 w 3941813"/>
                  <a:gd name="connsiteY21" fmla="*/ 141560 h 571998"/>
                  <a:gd name="connsiteX22" fmla="*/ 260462 w 3941813"/>
                  <a:gd name="connsiteY22" fmla="*/ 145242 h 571998"/>
                  <a:gd name="connsiteX23" fmla="*/ 261844 w 3941813"/>
                  <a:gd name="connsiteY23" fmla="*/ 148347 h 571998"/>
                  <a:gd name="connsiteX24" fmla="*/ 263571 w 3941813"/>
                  <a:gd name="connsiteY24" fmla="*/ 152142 h 571998"/>
                  <a:gd name="connsiteX25" fmla="*/ 265643 w 3941813"/>
                  <a:gd name="connsiteY25" fmla="*/ 155592 h 571998"/>
                  <a:gd name="connsiteX26" fmla="*/ 267371 w 3941813"/>
                  <a:gd name="connsiteY26" fmla="*/ 158697 h 571998"/>
                  <a:gd name="connsiteX27" fmla="*/ 269060 w 3941813"/>
                  <a:gd name="connsiteY27" fmla="*/ 162072 h 571998"/>
                  <a:gd name="connsiteX28" fmla="*/ 276558 w 3941813"/>
                  <a:gd name="connsiteY28" fmla="*/ 175613 h 571998"/>
                  <a:gd name="connsiteX29" fmla="*/ 277043 w 3941813"/>
                  <a:gd name="connsiteY29" fmla="*/ 176291 h 571998"/>
                  <a:gd name="connsiteX30" fmla="*/ 278368 w 3941813"/>
                  <a:gd name="connsiteY30" fmla="*/ 178791 h 571998"/>
                  <a:gd name="connsiteX31" fmla="*/ 295536 w 3941813"/>
                  <a:gd name="connsiteY31" fmla="*/ 204348 h 571998"/>
                  <a:gd name="connsiteX32" fmla="*/ 296042 w 3941813"/>
                  <a:gd name="connsiteY32" fmla="*/ 204926 h 571998"/>
                  <a:gd name="connsiteX33" fmla="*/ 298303 w 3941813"/>
                  <a:gd name="connsiteY33" fmla="*/ 207936 h 571998"/>
                  <a:gd name="connsiteX34" fmla="*/ 316635 w 3941813"/>
                  <a:gd name="connsiteY34" fmla="*/ 230146 h 571998"/>
                  <a:gd name="connsiteX35" fmla="*/ 318158 w 3941813"/>
                  <a:gd name="connsiteY35" fmla="*/ 231823 h 571998"/>
                  <a:gd name="connsiteX36" fmla="*/ 341295 w 3941813"/>
                  <a:gd name="connsiteY36" fmla="*/ 254260 h 571998"/>
                  <a:gd name="connsiteX37" fmla="*/ 364855 w 3941813"/>
                  <a:gd name="connsiteY37" fmla="*/ 274566 h 571998"/>
                  <a:gd name="connsiteX38" fmla="*/ 383255 w 3941813"/>
                  <a:gd name="connsiteY38" fmla="*/ 287072 h 571998"/>
                  <a:gd name="connsiteX39" fmla="*/ 390494 w 3941813"/>
                  <a:gd name="connsiteY39" fmla="*/ 291862 h 571998"/>
                  <a:gd name="connsiteX40" fmla="*/ 396550 w 3941813"/>
                  <a:gd name="connsiteY40" fmla="*/ 295622 h 571998"/>
                  <a:gd name="connsiteX41" fmla="*/ 409034 w 3941813"/>
                  <a:gd name="connsiteY41" fmla="*/ 302598 h 571998"/>
                  <a:gd name="connsiteX42" fmla="*/ 419364 w 3941813"/>
                  <a:gd name="connsiteY42" fmla="*/ 308079 h 571998"/>
                  <a:gd name="connsiteX43" fmla="*/ 431109 w 3941813"/>
                  <a:gd name="connsiteY43" fmla="*/ 313598 h 571998"/>
                  <a:gd name="connsiteX44" fmla="*/ 433413 w 3941813"/>
                  <a:gd name="connsiteY44" fmla="*/ 314749 h 571998"/>
                  <a:gd name="connsiteX45" fmla="*/ 445124 w 3941813"/>
                  <a:gd name="connsiteY45" fmla="*/ 319611 h 571998"/>
                  <a:gd name="connsiteX46" fmla="*/ 450799 w 3941813"/>
                  <a:gd name="connsiteY46" fmla="*/ 321878 h 571998"/>
                  <a:gd name="connsiteX47" fmla="*/ 462312 w 3941813"/>
                  <a:gd name="connsiteY47" fmla="*/ 325820 h 571998"/>
                  <a:gd name="connsiteX48" fmla="*/ 480775 w 3941813"/>
                  <a:gd name="connsiteY48" fmla="*/ 331449 h 571998"/>
                  <a:gd name="connsiteX49" fmla="*/ 490525 w 3941813"/>
                  <a:gd name="connsiteY49" fmla="*/ 333953 h 571998"/>
                  <a:gd name="connsiteX50" fmla="*/ 499752 w 3941813"/>
                  <a:gd name="connsiteY50" fmla="*/ 335946 h 571998"/>
                  <a:gd name="connsiteX51" fmla="*/ 520232 w 3941813"/>
                  <a:gd name="connsiteY51" fmla="*/ 340163 h 571998"/>
                  <a:gd name="connsiteX52" fmla="*/ 554124 w 3941813"/>
                  <a:gd name="connsiteY52" fmla="*/ 343209 h 571998"/>
                  <a:gd name="connsiteX53" fmla="*/ 555122 w 3941813"/>
                  <a:gd name="connsiteY53" fmla="*/ 343268 h 571998"/>
                  <a:gd name="connsiteX54" fmla="*/ 555467 w 3941813"/>
                  <a:gd name="connsiteY54" fmla="*/ 343294 h 571998"/>
                  <a:gd name="connsiteX55" fmla="*/ 572739 w 3941813"/>
                  <a:gd name="connsiteY55" fmla="*/ 343958 h 571998"/>
                  <a:gd name="connsiteX56" fmla="*/ 3862707 w 3941813"/>
                  <a:gd name="connsiteY56" fmla="*/ 343958 h 571998"/>
                  <a:gd name="connsiteX57" fmla="*/ 3941813 w 3941813"/>
                  <a:gd name="connsiteY57" fmla="*/ 343958 h 571998"/>
                  <a:gd name="connsiteX58" fmla="*/ 3941813 w 3941813"/>
                  <a:gd name="connsiteY58" fmla="*/ 388462 h 571998"/>
                  <a:gd name="connsiteX59" fmla="*/ 3940777 w 3941813"/>
                  <a:gd name="connsiteY59" fmla="*/ 407437 h 571998"/>
                  <a:gd name="connsiteX60" fmla="*/ 3933868 w 3941813"/>
                  <a:gd name="connsiteY60" fmla="*/ 442971 h 571998"/>
                  <a:gd name="connsiteX61" fmla="*/ 3920050 w 3941813"/>
                  <a:gd name="connsiteY61" fmla="*/ 476090 h 571998"/>
                  <a:gd name="connsiteX62" fmla="*/ 3900015 w 3941813"/>
                  <a:gd name="connsiteY62" fmla="*/ 505415 h 571998"/>
                  <a:gd name="connsiteX63" fmla="*/ 3875143 w 3941813"/>
                  <a:gd name="connsiteY63" fmla="*/ 530254 h 571998"/>
                  <a:gd name="connsiteX64" fmla="*/ 3846126 w 3941813"/>
                  <a:gd name="connsiteY64" fmla="*/ 549919 h 571998"/>
                  <a:gd name="connsiteX65" fmla="*/ 3812964 w 3941813"/>
                  <a:gd name="connsiteY65" fmla="*/ 563718 h 571998"/>
                  <a:gd name="connsiteX66" fmla="*/ 3777038 w 3941813"/>
                  <a:gd name="connsiteY66" fmla="*/ 570963 h 571998"/>
                  <a:gd name="connsiteX67" fmla="*/ 3758385 w 3941813"/>
                  <a:gd name="connsiteY67" fmla="*/ 571998 h 571998"/>
                  <a:gd name="connsiteX68" fmla="*/ 572739 w 3941813"/>
                  <a:gd name="connsiteY68" fmla="*/ 571998 h 571998"/>
                  <a:gd name="connsiteX69" fmla="*/ 543032 w 3941813"/>
                  <a:gd name="connsiteY69" fmla="*/ 571308 h 571998"/>
                  <a:gd name="connsiteX70" fmla="*/ 485343 w 3941813"/>
                  <a:gd name="connsiteY70" fmla="*/ 565788 h 571998"/>
                  <a:gd name="connsiteX71" fmla="*/ 429382 w 3941813"/>
                  <a:gd name="connsiteY71" fmla="*/ 554059 h 571998"/>
                  <a:gd name="connsiteX72" fmla="*/ 375493 w 3941813"/>
                  <a:gd name="connsiteY72" fmla="*/ 537499 h 571998"/>
                  <a:gd name="connsiteX73" fmla="*/ 324023 w 3941813"/>
                  <a:gd name="connsiteY73" fmla="*/ 515419 h 571998"/>
                  <a:gd name="connsiteX74" fmla="*/ 275661 w 3941813"/>
                  <a:gd name="connsiteY74" fmla="*/ 489200 h 571998"/>
                  <a:gd name="connsiteX75" fmla="*/ 229718 w 3941813"/>
                  <a:gd name="connsiteY75" fmla="*/ 458495 h 571998"/>
                  <a:gd name="connsiteX76" fmla="*/ 187574 w 3941813"/>
                  <a:gd name="connsiteY76" fmla="*/ 423306 h 571998"/>
                  <a:gd name="connsiteX77" fmla="*/ 148539 w 3941813"/>
                  <a:gd name="connsiteY77" fmla="*/ 384667 h 571998"/>
                  <a:gd name="connsiteX78" fmla="*/ 113650 w 3941813"/>
                  <a:gd name="connsiteY78" fmla="*/ 342233 h 571998"/>
                  <a:gd name="connsiteX79" fmla="*/ 82906 w 3941813"/>
                  <a:gd name="connsiteY79" fmla="*/ 296349 h 571998"/>
                  <a:gd name="connsiteX80" fmla="*/ 56307 w 3941813"/>
                  <a:gd name="connsiteY80" fmla="*/ 248050 h 571998"/>
                  <a:gd name="connsiteX81" fmla="*/ 34544 w 3941813"/>
                  <a:gd name="connsiteY81" fmla="*/ 196646 h 571998"/>
                  <a:gd name="connsiteX82" fmla="*/ 17963 w 3941813"/>
                  <a:gd name="connsiteY82" fmla="*/ 143172 h 571998"/>
                  <a:gd name="connsiteX83" fmla="*/ 6218 w 3941813"/>
                  <a:gd name="connsiteY83" fmla="*/ 87283 h 571998"/>
                  <a:gd name="connsiteX84" fmla="*/ 346 w 3941813"/>
                  <a:gd name="connsiteY84" fmla="*/ 29669 h 571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3941813" h="571998">
                    <a:moveTo>
                      <a:pt x="0" y="0"/>
                    </a:moveTo>
                    <a:lnTo>
                      <a:pt x="228336" y="0"/>
                    </a:lnTo>
                    <a:lnTo>
                      <a:pt x="228336" y="1035"/>
                    </a:lnTo>
                    <a:lnTo>
                      <a:pt x="228336" y="2070"/>
                    </a:lnTo>
                    <a:lnTo>
                      <a:pt x="228336" y="3450"/>
                    </a:lnTo>
                    <a:lnTo>
                      <a:pt x="228336" y="4485"/>
                    </a:lnTo>
                    <a:lnTo>
                      <a:pt x="228336" y="6555"/>
                    </a:lnTo>
                    <a:lnTo>
                      <a:pt x="228336" y="8625"/>
                    </a:lnTo>
                    <a:lnTo>
                      <a:pt x="228336" y="13110"/>
                    </a:lnTo>
                    <a:lnTo>
                      <a:pt x="228681" y="17595"/>
                    </a:lnTo>
                    <a:lnTo>
                      <a:pt x="228681" y="21045"/>
                    </a:lnTo>
                    <a:lnTo>
                      <a:pt x="229372" y="24495"/>
                    </a:lnTo>
                    <a:lnTo>
                      <a:pt x="229561" y="29949"/>
                    </a:lnTo>
                    <a:lnTo>
                      <a:pt x="230860" y="43059"/>
                    </a:lnTo>
                    <a:lnTo>
                      <a:pt x="231099" y="44849"/>
                    </a:lnTo>
                    <a:lnTo>
                      <a:pt x="231445" y="47954"/>
                    </a:lnTo>
                    <a:lnTo>
                      <a:pt x="231790" y="51059"/>
                    </a:lnTo>
                    <a:lnTo>
                      <a:pt x="232439" y="55431"/>
                    </a:lnTo>
                    <a:lnTo>
                      <a:pt x="237460" y="78594"/>
                    </a:lnTo>
                    <a:lnTo>
                      <a:pt x="239935" y="88754"/>
                    </a:lnTo>
                    <a:lnTo>
                      <a:pt x="249062" y="117988"/>
                    </a:lnTo>
                    <a:lnTo>
                      <a:pt x="258766" y="141560"/>
                    </a:lnTo>
                    <a:lnTo>
                      <a:pt x="260462" y="145242"/>
                    </a:lnTo>
                    <a:lnTo>
                      <a:pt x="261844" y="148347"/>
                    </a:lnTo>
                    <a:lnTo>
                      <a:pt x="263571" y="152142"/>
                    </a:lnTo>
                    <a:lnTo>
                      <a:pt x="265643" y="155592"/>
                    </a:lnTo>
                    <a:lnTo>
                      <a:pt x="267371" y="158697"/>
                    </a:lnTo>
                    <a:lnTo>
                      <a:pt x="269060" y="162072"/>
                    </a:lnTo>
                    <a:lnTo>
                      <a:pt x="276558" y="175613"/>
                    </a:lnTo>
                    <a:lnTo>
                      <a:pt x="277043" y="176291"/>
                    </a:lnTo>
                    <a:lnTo>
                      <a:pt x="278368" y="178791"/>
                    </a:lnTo>
                    <a:lnTo>
                      <a:pt x="295536" y="204348"/>
                    </a:lnTo>
                    <a:lnTo>
                      <a:pt x="296042" y="204926"/>
                    </a:lnTo>
                    <a:lnTo>
                      <a:pt x="298303" y="207936"/>
                    </a:lnTo>
                    <a:lnTo>
                      <a:pt x="316635" y="230146"/>
                    </a:lnTo>
                    <a:lnTo>
                      <a:pt x="318158" y="231823"/>
                    </a:lnTo>
                    <a:lnTo>
                      <a:pt x="341295" y="254260"/>
                    </a:lnTo>
                    <a:lnTo>
                      <a:pt x="364855" y="274566"/>
                    </a:lnTo>
                    <a:lnTo>
                      <a:pt x="383255" y="287072"/>
                    </a:lnTo>
                    <a:lnTo>
                      <a:pt x="390494" y="291862"/>
                    </a:lnTo>
                    <a:lnTo>
                      <a:pt x="396550" y="295622"/>
                    </a:lnTo>
                    <a:lnTo>
                      <a:pt x="409034" y="302598"/>
                    </a:lnTo>
                    <a:lnTo>
                      <a:pt x="419364" y="308079"/>
                    </a:lnTo>
                    <a:lnTo>
                      <a:pt x="431109" y="313598"/>
                    </a:lnTo>
                    <a:lnTo>
                      <a:pt x="433413" y="314749"/>
                    </a:lnTo>
                    <a:lnTo>
                      <a:pt x="445124" y="319611"/>
                    </a:lnTo>
                    <a:lnTo>
                      <a:pt x="450799" y="321878"/>
                    </a:lnTo>
                    <a:lnTo>
                      <a:pt x="462312" y="325820"/>
                    </a:lnTo>
                    <a:lnTo>
                      <a:pt x="480775" y="331449"/>
                    </a:lnTo>
                    <a:lnTo>
                      <a:pt x="490525" y="333953"/>
                    </a:lnTo>
                    <a:lnTo>
                      <a:pt x="499752" y="335946"/>
                    </a:lnTo>
                    <a:lnTo>
                      <a:pt x="520232" y="340163"/>
                    </a:lnTo>
                    <a:lnTo>
                      <a:pt x="554124" y="343209"/>
                    </a:lnTo>
                    <a:lnTo>
                      <a:pt x="555122" y="343268"/>
                    </a:lnTo>
                    <a:lnTo>
                      <a:pt x="555467" y="343294"/>
                    </a:lnTo>
                    <a:lnTo>
                      <a:pt x="572739" y="343958"/>
                    </a:lnTo>
                    <a:lnTo>
                      <a:pt x="3862707" y="343958"/>
                    </a:lnTo>
                    <a:lnTo>
                      <a:pt x="3941813" y="343958"/>
                    </a:lnTo>
                    <a:lnTo>
                      <a:pt x="3941813" y="388462"/>
                    </a:lnTo>
                    <a:lnTo>
                      <a:pt x="3940777" y="407437"/>
                    </a:lnTo>
                    <a:lnTo>
                      <a:pt x="3933868" y="442971"/>
                    </a:lnTo>
                    <a:lnTo>
                      <a:pt x="3920050" y="476090"/>
                    </a:lnTo>
                    <a:lnTo>
                      <a:pt x="3900015" y="505415"/>
                    </a:lnTo>
                    <a:lnTo>
                      <a:pt x="3875143" y="530254"/>
                    </a:lnTo>
                    <a:lnTo>
                      <a:pt x="3846126" y="549919"/>
                    </a:lnTo>
                    <a:lnTo>
                      <a:pt x="3812964" y="563718"/>
                    </a:lnTo>
                    <a:lnTo>
                      <a:pt x="3777038" y="570963"/>
                    </a:lnTo>
                    <a:lnTo>
                      <a:pt x="3758385" y="571998"/>
                    </a:lnTo>
                    <a:lnTo>
                      <a:pt x="572739" y="571998"/>
                    </a:lnTo>
                    <a:lnTo>
                      <a:pt x="543032" y="571308"/>
                    </a:lnTo>
                    <a:lnTo>
                      <a:pt x="485343" y="565788"/>
                    </a:lnTo>
                    <a:lnTo>
                      <a:pt x="429382" y="554059"/>
                    </a:lnTo>
                    <a:lnTo>
                      <a:pt x="375493" y="537499"/>
                    </a:lnTo>
                    <a:lnTo>
                      <a:pt x="324023" y="515419"/>
                    </a:lnTo>
                    <a:lnTo>
                      <a:pt x="275661" y="489200"/>
                    </a:lnTo>
                    <a:lnTo>
                      <a:pt x="229718" y="458495"/>
                    </a:lnTo>
                    <a:lnTo>
                      <a:pt x="187574" y="423306"/>
                    </a:lnTo>
                    <a:lnTo>
                      <a:pt x="148539" y="384667"/>
                    </a:lnTo>
                    <a:lnTo>
                      <a:pt x="113650" y="342233"/>
                    </a:lnTo>
                    <a:lnTo>
                      <a:pt x="82906" y="296349"/>
                    </a:lnTo>
                    <a:lnTo>
                      <a:pt x="56307" y="248050"/>
                    </a:lnTo>
                    <a:lnTo>
                      <a:pt x="34544" y="196646"/>
                    </a:lnTo>
                    <a:lnTo>
                      <a:pt x="17963" y="143172"/>
                    </a:lnTo>
                    <a:lnTo>
                      <a:pt x="6218" y="87283"/>
                    </a:lnTo>
                    <a:lnTo>
                      <a:pt x="346" y="29669"/>
                    </a:lnTo>
                    <a:close/>
                  </a:path>
                </a:pathLst>
              </a:custGeom>
              <a:solidFill>
                <a:srgbClr val="3D8E92"/>
              </a:solid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25" name="Freeform 585">
                <a:extLst>
                  <a:ext uri="{FF2B5EF4-FFF2-40B4-BE49-F238E27FC236}">
                    <a16:creationId xmlns:a16="http://schemas.microsoft.com/office/drawing/2014/main" id="{2241B5ED-C3BC-E063-741F-FD714E1BED74}"/>
                  </a:ext>
                </a:extLst>
              </p:cNvPr>
              <p:cNvSpPr>
                <a:spLocks/>
              </p:cNvSpPr>
              <p:nvPr/>
            </p:nvSpPr>
            <p:spPr bwMode="auto">
              <a:xfrm>
                <a:off x="1611692" y="577500"/>
                <a:ext cx="689438" cy="6894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ctr" anchorCtr="0" compatLnSpc="1">
                <a:prstTxWarp prst="textNoShape">
                  <a:avLst/>
                </a:prstTxWarp>
              </a:bodyPr>
              <a:lstStyle/>
              <a:p>
                <a:pPr algn="ctr"/>
                <a:r>
                  <a:rPr lang="en-US" sz="4400" b="1" dirty="0">
                    <a:solidFill>
                      <a:srgbClr val="191C21"/>
                    </a:solidFill>
                  </a:rPr>
                  <a:t>1</a:t>
                </a:r>
              </a:p>
            </p:txBody>
          </p:sp>
        </p:grpSp>
        <p:sp>
          <p:nvSpPr>
            <p:cNvPr id="17" name="TextBox 16">
              <a:extLst>
                <a:ext uri="{FF2B5EF4-FFF2-40B4-BE49-F238E27FC236}">
                  <a16:creationId xmlns:a16="http://schemas.microsoft.com/office/drawing/2014/main" id="{51826CBD-7035-9620-5CEE-ACF0282B6AE7}"/>
                </a:ext>
              </a:extLst>
            </p:cNvPr>
            <p:cNvSpPr txBox="1"/>
            <p:nvPr/>
          </p:nvSpPr>
          <p:spPr>
            <a:xfrm>
              <a:off x="6493806" y="1297834"/>
              <a:ext cx="2731792" cy="719043"/>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تحليل البيانات الضخمة لاتخاذ قرارات مستندة إلى البيانات</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6" name="Group 25">
            <a:extLst>
              <a:ext uri="{FF2B5EF4-FFF2-40B4-BE49-F238E27FC236}">
                <a16:creationId xmlns:a16="http://schemas.microsoft.com/office/drawing/2014/main" id="{57ECBCBB-BBA3-927D-52F8-D642A0CF3745}"/>
              </a:ext>
            </a:extLst>
          </p:cNvPr>
          <p:cNvGrpSpPr/>
          <p:nvPr/>
        </p:nvGrpSpPr>
        <p:grpSpPr>
          <a:xfrm>
            <a:off x="6693549" y="3465319"/>
            <a:ext cx="4058284" cy="1038515"/>
            <a:chOff x="6148128" y="2452970"/>
            <a:chExt cx="4058284" cy="1038515"/>
          </a:xfrm>
        </p:grpSpPr>
        <p:grpSp>
          <p:nvGrpSpPr>
            <p:cNvPr id="27" name="Group 26">
              <a:extLst>
                <a:ext uri="{FF2B5EF4-FFF2-40B4-BE49-F238E27FC236}">
                  <a16:creationId xmlns:a16="http://schemas.microsoft.com/office/drawing/2014/main" id="{FBBC725A-D743-8240-2A33-6E4A22210E1F}"/>
                </a:ext>
              </a:extLst>
            </p:cNvPr>
            <p:cNvGrpSpPr/>
            <p:nvPr/>
          </p:nvGrpSpPr>
          <p:grpSpPr>
            <a:xfrm flipH="1">
              <a:off x="6148128" y="2452970"/>
              <a:ext cx="4058284" cy="1038515"/>
              <a:chOff x="1383722" y="350911"/>
              <a:chExt cx="4859221" cy="1243475"/>
            </a:xfrm>
          </p:grpSpPr>
          <p:sp>
            <p:nvSpPr>
              <p:cNvPr id="29" name="Freeform 584">
                <a:extLst>
                  <a:ext uri="{FF2B5EF4-FFF2-40B4-BE49-F238E27FC236}">
                    <a16:creationId xmlns:a16="http://schemas.microsoft.com/office/drawing/2014/main" id="{2F97E7D3-7BA4-C35E-A345-0CF02DAF3E7C}"/>
                  </a:ext>
                </a:extLst>
              </p:cNvPr>
              <p:cNvSpPr>
                <a:spLocks/>
              </p:cNvSpPr>
              <p:nvPr/>
            </p:nvSpPr>
            <p:spPr bwMode="auto">
              <a:xfrm>
                <a:off x="1383722" y="449008"/>
                <a:ext cx="4859221" cy="1145378"/>
              </a:xfrm>
              <a:custGeom>
                <a:avLst/>
                <a:gdLst>
                  <a:gd name="T0" fmla="*/ 13835 w 14066"/>
                  <a:gd name="T1" fmla="*/ 744 h 3315"/>
                  <a:gd name="T2" fmla="*/ 13713 w 14066"/>
                  <a:gd name="T3" fmla="*/ 454 h 3315"/>
                  <a:gd name="T4" fmla="*/ 13456 w 14066"/>
                  <a:gd name="T5" fmla="*/ 280 h 3315"/>
                  <a:gd name="T6" fmla="*/ 2543 w 14066"/>
                  <a:gd name="T7" fmla="*/ 257 h 3315"/>
                  <a:gd name="T8" fmla="*/ 2291 w 14066"/>
                  <a:gd name="T9" fmla="*/ 124 h 3315"/>
                  <a:gd name="T10" fmla="*/ 1956 w 14066"/>
                  <a:gd name="T11" fmla="*/ 26 h 3315"/>
                  <a:gd name="T12" fmla="*/ 1658 w 14066"/>
                  <a:gd name="T13" fmla="*/ 0 h 3315"/>
                  <a:gd name="T14" fmla="*/ 1243 w 14066"/>
                  <a:gd name="T15" fmla="*/ 52 h 3315"/>
                  <a:gd name="T16" fmla="*/ 798 w 14066"/>
                  <a:gd name="T17" fmla="*/ 240 h 3315"/>
                  <a:gd name="T18" fmla="*/ 431 w 14066"/>
                  <a:gd name="T19" fmla="*/ 543 h 3315"/>
                  <a:gd name="T20" fmla="*/ 162 w 14066"/>
                  <a:gd name="T21" fmla="*/ 938 h 3315"/>
                  <a:gd name="T22" fmla="*/ 19 w 14066"/>
                  <a:gd name="T23" fmla="*/ 1405 h 3315"/>
                  <a:gd name="T24" fmla="*/ 0 w 14066"/>
                  <a:gd name="T25" fmla="*/ 1720 h 3315"/>
                  <a:gd name="T26" fmla="*/ 54 w 14066"/>
                  <a:gd name="T27" fmla="*/ 2076 h 3315"/>
                  <a:gd name="T28" fmla="*/ 177 w 14066"/>
                  <a:gd name="T29" fmla="*/ 2404 h 3315"/>
                  <a:gd name="T30" fmla="*/ 365 w 14066"/>
                  <a:gd name="T31" fmla="*/ 2696 h 3315"/>
                  <a:gd name="T32" fmla="*/ 607 w 14066"/>
                  <a:gd name="T33" fmla="*/ 2941 h 3315"/>
                  <a:gd name="T34" fmla="*/ 896 w 14066"/>
                  <a:gd name="T35" fmla="*/ 3130 h 3315"/>
                  <a:gd name="T36" fmla="*/ 1199 w 14066"/>
                  <a:gd name="T37" fmla="*/ 3252 h 3315"/>
                  <a:gd name="T38" fmla="*/ 1658 w 14066"/>
                  <a:gd name="T39" fmla="*/ 3315 h 3315"/>
                  <a:gd name="T40" fmla="*/ 1700 w 14066"/>
                  <a:gd name="T41" fmla="*/ 3315 h 3315"/>
                  <a:gd name="T42" fmla="*/ 1766 w 14066"/>
                  <a:gd name="T43" fmla="*/ 3312 h 3315"/>
                  <a:gd name="T44" fmla="*/ 1834 w 14066"/>
                  <a:gd name="T45" fmla="*/ 3306 h 3315"/>
                  <a:gd name="T46" fmla="*/ 1899 w 14066"/>
                  <a:gd name="T47" fmla="*/ 3297 h 3315"/>
                  <a:gd name="T48" fmla="*/ 1954 w 14066"/>
                  <a:gd name="T49" fmla="*/ 3288 h 3315"/>
                  <a:gd name="T50" fmla="*/ 2011 w 14066"/>
                  <a:gd name="T51" fmla="*/ 3278 h 3315"/>
                  <a:gd name="T52" fmla="*/ 2070 w 14066"/>
                  <a:gd name="T53" fmla="*/ 3264 h 3315"/>
                  <a:gd name="T54" fmla="*/ 2125 w 14066"/>
                  <a:gd name="T55" fmla="*/ 3248 h 3315"/>
                  <a:gd name="T56" fmla="*/ 2178 w 14066"/>
                  <a:gd name="T57" fmla="*/ 3231 h 3315"/>
                  <a:gd name="T58" fmla="*/ 2241 w 14066"/>
                  <a:gd name="T59" fmla="*/ 3209 h 3315"/>
                  <a:gd name="T60" fmla="*/ 2328 w 14066"/>
                  <a:gd name="T61" fmla="*/ 3174 h 3315"/>
                  <a:gd name="T62" fmla="*/ 2790 w 14066"/>
                  <a:gd name="T63" fmla="*/ 2870 h 3315"/>
                  <a:gd name="T64" fmla="*/ 2855 w 14066"/>
                  <a:gd name="T65" fmla="*/ 2805 h 3315"/>
                  <a:gd name="T66" fmla="*/ 2869 w 14066"/>
                  <a:gd name="T67" fmla="*/ 2789 h 3315"/>
                  <a:gd name="T68" fmla="*/ 2896 w 14066"/>
                  <a:gd name="T69" fmla="*/ 2759 h 3315"/>
                  <a:gd name="T70" fmla="*/ 2901 w 14066"/>
                  <a:gd name="T71" fmla="*/ 2754 h 3315"/>
                  <a:gd name="T72" fmla="*/ 2931 w 14066"/>
                  <a:gd name="T73" fmla="*/ 2719 h 3315"/>
                  <a:gd name="T74" fmla="*/ 2934 w 14066"/>
                  <a:gd name="T75" fmla="*/ 2717 h 3315"/>
                  <a:gd name="T76" fmla="*/ 2943 w 14066"/>
                  <a:gd name="T77" fmla="*/ 2706 h 3315"/>
                  <a:gd name="T78" fmla="*/ 2966 w 14066"/>
                  <a:gd name="T79" fmla="*/ 2676 h 3315"/>
                  <a:gd name="T80" fmla="*/ 2985 w 14066"/>
                  <a:gd name="T81" fmla="*/ 2651 h 3315"/>
                  <a:gd name="T82" fmla="*/ 3317 w 14066"/>
                  <a:gd name="T83" fmla="*/ 2985 h 3315"/>
                  <a:gd name="T84" fmla="*/ 3825 w 14066"/>
                  <a:gd name="T85" fmla="*/ 3244 h 3315"/>
                  <a:gd name="T86" fmla="*/ 4313 w 14066"/>
                  <a:gd name="T87" fmla="*/ 3315 h 3315"/>
                  <a:gd name="T88" fmla="*/ 13693 w 14066"/>
                  <a:gd name="T89" fmla="*/ 3292 h 3315"/>
                  <a:gd name="T90" fmla="*/ 13745 w 14066"/>
                  <a:gd name="T91" fmla="*/ 3273 h 3315"/>
                  <a:gd name="T92" fmla="*/ 13804 w 14066"/>
                  <a:gd name="T93" fmla="*/ 3243 h 3315"/>
                  <a:gd name="T94" fmla="*/ 13909 w 14066"/>
                  <a:gd name="T95" fmla="*/ 3161 h 3315"/>
                  <a:gd name="T96" fmla="*/ 14003 w 14066"/>
                  <a:gd name="T97" fmla="*/ 3038 h 3315"/>
                  <a:gd name="T98" fmla="*/ 14066 w 14066"/>
                  <a:gd name="T99" fmla="*/ 2784 h 3315"/>
                  <a:gd name="T100" fmla="*/ 14066 w 14066"/>
                  <a:gd name="T101" fmla="*/ 2654 h 3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066" h="3315">
                    <a:moveTo>
                      <a:pt x="13837" y="2654"/>
                    </a:moveTo>
                    <a:lnTo>
                      <a:pt x="13837" y="800"/>
                    </a:lnTo>
                    <a:lnTo>
                      <a:pt x="13835" y="744"/>
                    </a:lnTo>
                    <a:lnTo>
                      <a:pt x="13813" y="638"/>
                    </a:lnTo>
                    <a:lnTo>
                      <a:pt x="13772" y="540"/>
                    </a:lnTo>
                    <a:lnTo>
                      <a:pt x="13713" y="454"/>
                    </a:lnTo>
                    <a:lnTo>
                      <a:pt x="13640" y="380"/>
                    </a:lnTo>
                    <a:lnTo>
                      <a:pt x="13553" y="321"/>
                    </a:lnTo>
                    <a:lnTo>
                      <a:pt x="13456" y="280"/>
                    </a:lnTo>
                    <a:lnTo>
                      <a:pt x="13349" y="258"/>
                    </a:lnTo>
                    <a:lnTo>
                      <a:pt x="13294" y="257"/>
                    </a:lnTo>
                    <a:lnTo>
                      <a:pt x="2543" y="257"/>
                    </a:lnTo>
                    <a:lnTo>
                      <a:pt x="2494" y="227"/>
                    </a:lnTo>
                    <a:lnTo>
                      <a:pt x="2394" y="172"/>
                    </a:lnTo>
                    <a:lnTo>
                      <a:pt x="2291" y="124"/>
                    </a:lnTo>
                    <a:lnTo>
                      <a:pt x="2182" y="84"/>
                    </a:lnTo>
                    <a:lnTo>
                      <a:pt x="2070" y="52"/>
                    </a:lnTo>
                    <a:lnTo>
                      <a:pt x="1956" y="26"/>
                    </a:lnTo>
                    <a:lnTo>
                      <a:pt x="1838" y="9"/>
                    </a:lnTo>
                    <a:lnTo>
                      <a:pt x="1719" y="0"/>
                    </a:lnTo>
                    <a:lnTo>
                      <a:pt x="1658" y="0"/>
                    </a:lnTo>
                    <a:lnTo>
                      <a:pt x="1573" y="1"/>
                    </a:lnTo>
                    <a:lnTo>
                      <a:pt x="1405" y="18"/>
                    </a:lnTo>
                    <a:lnTo>
                      <a:pt x="1243" y="52"/>
                    </a:lnTo>
                    <a:lnTo>
                      <a:pt x="1088" y="100"/>
                    </a:lnTo>
                    <a:lnTo>
                      <a:pt x="939" y="163"/>
                    </a:lnTo>
                    <a:lnTo>
                      <a:pt x="798" y="240"/>
                    </a:lnTo>
                    <a:lnTo>
                      <a:pt x="665" y="329"/>
                    </a:lnTo>
                    <a:lnTo>
                      <a:pt x="542" y="430"/>
                    </a:lnTo>
                    <a:lnTo>
                      <a:pt x="431" y="543"/>
                    </a:lnTo>
                    <a:lnTo>
                      <a:pt x="328" y="665"/>
                    </a:lnTo>
                    <a:lnTo>
                      <a:pt x="239" y="797"/>
                    </a:lnTo>
                    <a:lnTo>
                      <a:pt x="162" y="938"/>
                    </a:lnTo>
                    <a:lnTo>
                      <a:pt x="100" y="1087"/>
                    </a:lnTo>
                    <a:lnTo>
                      <a:pt x="51" y="1243"/>
                    </a:lnTo>
                    <a:lnTo>
                      <a:pt x="19" y="1405"/>
                    </a:lnTo>
                    <a:lnTo>
                      <a:pt x="2" y="1572"/>
                    </a:lnTo>
                    <a:lnTo>
                      <a:pt x="0" y="1658"/>
                    </a:lnTo>
                    <a:lnTo>
                      <a:pt x="0" y="1720"/>
                    </a:lnTo>
                    <a:lnTo>
                      <a:pt x="10" y="1842"/>
                    </a:lnTo>
                    <a:lnTo>
                      <a:pt x="28" y="1961"/>
                    </a:lnTo>
                    <a:lnTo>
                      <a:pt x="54" y="2076"/>
                    </a:lnTo>
                    <a:lnTo>
                      <a:pt x="87" y="2190"/>
                    </a:lnTo>
                    <a:lnTo>
                      <a:pt x="129" y="2299"/>
                    </a:lnTo>
                    <a:lnTo>
                      <a:pt x="177" y="2404"/>
                    </a:lnTo>
                    <a:lnTo>
                      <a:pt x="234" y="2507"/>
                    </a:lnTo>
                    <a:lnTo>
                      <a:pt x="296" y="2604"/>
                    </a:lnTo>
                    <a:lnTo>
                      <a:pt x="365" y="2696"/>
                    </a:lnTo>
                    <a:lnTo>
                      <a:pt x="440" y="2783"/>
                    </a:lnTo>
                    <a:lnTo>
                      <a:pt x="520" y="2864"/>
                    </a:lnTo>
                    <a:lnTo>
                      <a:pt x="607" y="2941"/>
                    </a:lnTo>
                    <a:lnTo>
                      <a:pt x="699" y="3010"/>
                    </a:lnTo>
                    <a:lnTo>
                      <a:pt x="795" y="3073"/>
                    </a:lnTo>
                    <a:lnTo>
                      <a:pt x="896" y="3130"/>
                    </a:lnTo>
                    <a:lnTo>
                      <a:pt x="948" y="3156"/>
                    </a:lnTo>
                    <a:lnTo>
                      <a:pt x="1030" y="3192"/>
                    </a:lnTo>
                    <a:lnTo>
                      <a:pt x="1199" y="3252"/>
                    </a:lnTo>
                    <a:lnTo>
                      <a:pt x="1378" y="3293"/>
                    </a:lnTo>
                    <a:lnTo>
                      <a:pt x="1564" y="3314"/>
                    </a:lnTo>
                    <a:lnTo>
                      <a:pt x="1658" y="3315"/>
                    </a:lnTo>
                    <a:lnTo>
                      <a:pt x="1658" y="3315"/>
                    </a:lnTo>
                    <a:lnTo>
                      <a:pt x="1659" y="3315"/>
                    </a:lnTo>
                    <a:lnTo>
                      <a:pt x="1700" y="3315"/>
                    </a:lnTo>
                    <a:lnTo>
                      <a:pt x="1740" y="3313"/>
                    </a:lnTo>
                    <a:lnTo>
                      <a:pt x="1753" y="3313"/>
                    </a:lnTo>
                    <a:lnTo>
                      <a:pt x="1766" y="3312"/>
                    </a:lnTo>
                    <a:lnTo>
                      <a:pt x="1793" y="3310"/>
                    </a:lnTo>
                    <a:lnTo>
                      <a:pt x="1820" y="3308"/>
                    </a:lnTo>
                    <a:lnTo>
                      <a:pt x="1834" y="3306"/>
                    </a:lnTo>
                    <a:lnTo>
                      <a:pt x="1850" y="3304"/>
                    </a:lnTo>
                    <a:lnTo>
                      <a:pt x="1875" y="3301"/>
                    </a:lnTo>
                    <a:lnTo>
                      <a:pt x="1899" y="3297"/>
                    </a:lnTo>
                    <a:lnTo>
                      <a:pt x="1915" y="3296"/>
                    </a:lnTo>
                    <a:lnTo>
                      <a:pt x="1932" y="3292"/>
                    </a:lnTo>
                    <a:lnTo>
                      <a:pt x="1954" y="3288"/>
                    </a:lnTo>
                    <a:lnTo>
                      <a:pt x="1977" y="3284"/>
                    </a:lnTo>
                    <a:lnTo>
                      <a:pt x="1994" y="3282"/>
                    </a:lnTo>
                    <a:lnTo>
                      <a:pt x="2011" y="3278"/>
                    </a:lnTo>
                    <a:lnTo>
                      <a:pt x="2031" y="3273"/>
                    </a:lnTo>
                    <a:lnTo>
                      <a:pt x="2052" y="3268"/>
                    </a:lnTo>
                    <a:lnTo>
                      <a:pt x="2070" y="3264"/>
                    </a:lnTo>
                    <a:lnTo>
                      <a:pt x="2089" y="3258"/>
                    </a:lnTo>
                    <a:lnTo>
                      <a:pt x="2107" y="3253"/>
                    </a:lnTo>
                    <a:lnTo>
                      <a:pt x="2125" y="3248"/>
                    </a:lnTo>
                    <a:lnTo>
                      <a:pt x="2146" y="3243"/>
                    </a:lnTo>
                    <a:lnTo>
                      <a:pt x="2165" y="3236"/>
                    </a:lnTo>
                    <a:lnTo>
                      <a:pt x="2178" y="3231"/>
                    </a:lnTo>
                    <a:lnTo>
                      <a:pt x="2191" y="3227"/>
                    </a:lnTo>
                    <a:lnTo>
                      <a:pt x="2217" y="3218"/>
                    </a:lnTo>
                    <a:lnTo>
                      <a:pt x="2241" y="3209"/>
                    </a:lnTo>
                    <a:lnTo>
                      <a:pt x="2241" y="3209"/>
                    </a:lnTo>
                    <a:lnTo>
                      <a:pt x="2241" y="3209"/>
                    </a:lnTo>
                    <a:lnTo>
                      <a:pt x="2328" y="3174"/>
                    </a:lnTo>
                    <a:lnTo>
                      <a:pt x="2494" y="3090"/>
                    </a:lnTo>
                    <a:lnTo>
                      <a:pt x="2648" y="2989"/>
                    </a:lnTo>
                    <a:lnTo>
                      <a:pt x="2790" y="2870"/>
                    </a:lnTo>
                    <a:lnTo>
                      <a:pt x="2855" y="2805"/>
                    </a:lnTo>
                    <a:lnTo>
                      <a:pt x="2855" y="2805"/>
                    </a:lnTo>
                    <a:lnTo>
                      <a:pt x="2855" y="2805"/>
                    </a:lnTo>
                    <a:lnTo>
                      <a:pt x="2858" y="2801"/>
                    </a:lnTo>
                    <a:lnTo>
                      <a:pt x="2862" y="2797"/>
                    </a:lnTo>
                    <a:lnTo>
                      <a:pt x="2869" y="2789"/>
                    </a:lnTo>
                    <a:lnTo>
                      <a:pt x="2875" y="2783"/>
                    </a:lnTo>
                    <a:lnTo>
                      <a:pt x="2886" y="2771"/>
                    </a:lnTo>
                    <a:lnTo>
                      <a:pt x="2896" y="2759"/>
                    </a:lnTo>
                    <a:lnTo>
                      <a:pt x="2896" y="2759"/>
                    </a:lnTo>
                    <a:lnTo>
                      <a:pt x="2896" y="2759"/>
                    </a:lnTo>
                    <a:lnTo>
                      <a:pt x="2901" y="2754"/>
                    </a:lnTo>
                    <a:lnTo>
                      <a:pt x="2906" y="2748"/>
                    </a:lnTo>
                    <a:lnTo>
                      <a:pt x="2919" y="2734"/>
                    </a:lnTo>
                    <a:lnTo>
                      <a:pt x="2931" y="2719"/>
                    </a:lnTo>
                    <a:lnTo>
                      <a:pt x="2931" y="2719"/>
                    </a:lnTo>
                    <a:lnTo>
                      <a:pt x="2932" y="2718"/>
                    </a:lnTo>
                    <a:lnTo>
                      <a:pt x="2934" y="2717"/>
                    </a:lnTo>
                    <a:lnTo>
                      <a:pt x="2935" y="2715"/>
                    </a:lnTo>
                    <a:lnTo>
                      <a:pt x="2939" y="2710"/>
                    </a:lnTo>
                    <a:lnTo>
                      <a:pt x="2943" y="2706"/>
                    </a:lnTo>
                    <a:lnTo>
                      <a:pt x="2947" y="2701"/>
                    </a:lnTo>
                    <a:lnTo>
                      <a:pt x="2950" y="2696"/>
                    </a:lnTo>
                    <a:lnTo>
                      <a:pt x="2966" y="2676"/>
                    </a:lnTo>
                    <a:lnTo>
                      <a:pt x="2980" y="2658"/>
                    </a:lnTo>
                    <a:lnTo>
                      <a:pt x="2983" y="2654"/>
                    </a:lnTo>
                    <a:lnTo>
                      <a:pt x="2985" y="2651"/>
                    </a:lnTo>
                    <a:lnTo>
                      <a:pt x="3044" y="2726"/>
                    </a:lnTo>
                    <a:lnTo>
                      <a:pt x="3173" y="2863"/>
                    </a:lnTo>
                    <a:lnTo>
                      <a:pt x="3317" y="2985"/>
                    </a:lnTo>
                    <a:lnTo>
                      <a:pt x="3475" y="3090"/>
                    </a:lnTo>
                    <a:lnTo>
                      <a:pt x="3645" y="3177"/>
                    </a:lnTo>
                    <a:lnTo>
                      <a:pt x="3825" y="3244"/>
                    </a:lnTo>
                    <a:lnTo>
                      <a:pt x="4015" y="3290"/>
                    </a:lnTo>
                    <a:lnTo>
                      <a:pt x="4212" y="3313"/>
                    </a:lnTo>
                    <a:lnTo>
                      <a:pt x="4313" y="3315"/>
                    </a:lnTo>
                    <a:lnTo>
                      <a:pt x="13535" y="3315"/>
                    </a:lnTo>
                    <a:lnTo>
                      <a:pt x="13589" y="3314"/>
                    </a:lnTo>
                    <a:lnTo>
                      <a:pt x="13693" y="3292"/>
                    </a:lnTo>
                    <a:lnTo>
                      <a:pt x="13741" y="3274"/>
                    </a:lnTo>
                    <a:lnTo>
                      <a:pt x="13743" y="3273"/>
                    </a:lnTo>
                    <a:lnTo>
                      <a:pt x="13745" y="3273"/>
                    </a:lnTo>
                    <a:lnTo>
                      <a:pt x="13755" y="3268"/>
                    </a:lnTo>
                    <a:lnTo>
                      <a:pt x="13765" y="3264"/>
                    </a:lnTo>
                    <a:lnTo>
                      <a:pt x="13804" y="3243"/>
                    </a:lnTo>
                    <a:lnTo>
                      <a:pt x="13877" y="3192"/>
                    </a:lnTo>
                    <a:lnTo>
                      <a:pt x="13908" y="3161"/>
                    </a:lnTo>
                    <a:lnTo>
                      <a:pt x="13909" y="3161"/>
                    </a:lnTo>
                    <a:lnTo>
                      <a:pt x="13910" y="3160"/>
                    </a:lnTo>
                    <a:lnTo>
                      <a:pt x="13945" y="3122"/>
                    </a:lnTo>
                    <a:lnTo>
                      <a:pt x="14003" y="3038"/>
                    </a:lnTo>
                    <a:lnTo>
                      <a:pt x="14043" y="2942"/>
                    </a:lnTo>
                    <a:lnTo>
                      <a:pt x="14063" y="2839"/>
                    </a:lnTo>
                    <a:lnTo>
                      <a:pt x="14066" y="2784"/>
                    </a:lnTo>
                    <a:lnTo>
                      <a:pt x="14066" y="2784"/>
                    </a:lnTo>
                    <a:lnTo>
                      <a:pt x="14066" y="2654"/>
                    </a:lnTo>
                    <a:lnTo>
                      <a:pt x="14066" y="2654"/>
                    </a:lnTo>
                    <a:lnTo>
                      <a:pt x="13837" y="2654"/>
                    </a:lnTo>
                    <a:close/>
                  </a:path>
                </a:pathLst>
              </a:custGeom>
              <a:solidFill>
                <a:schemeClr val="bg2">
                  <a:lumMod val="9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0" name="Freeform 586">
                <a:extLst>
                  <a:ext uri="{FF2B5EF4-FFF2-40B4-BE49-F238E27FC236}">
                    <a16:creationId xmlns:a16="http://schemas.microsoft.com/office/drawing/2014/main" id="{5F0058E3-008A-D5F2-E3F0-FDC278C0C296}"/>
                  </a:ext>
                </a:extLst>
              </p:cNvPr>
              <p:cNvSpPr>
                <a:spLocks/>
              </p:cNvSpPr>
              <p:nvPr/>
            </p:nvSpPr>
            <p:spPr bwMode="auto">
              <a:xfrm>
                <a:off x="2243394" y="439336"/>
                <a:ext cx="3900364" cy="899447"/>
              </a:xfrm>
              <a:custGeom>
                <a:avLst/>
                <a:gdLst>
                  <a:gd name="T0" fmla="*/ 0 w 11294"/>
                  <a:gd name="T1" fmla="*/ 0 h 2604"/>
                  <a:gd name="T2" fmla="*/ 86 w 11294"/>
                  <a:gd name="T3" fmla="*/ 56 h 2604"/>
                  <a:gd name="T4" fmla="*/ 244 w 11294"/>
                  <a:gd name="T5" fmla="*/ 187 h 2604"/>
                  <a:gd name="T6" fmla="*/ 385 w 11294"/>
                  <a:gd name="T7" fmla="*/ 336 h 2604"/>
                  <a:gd name="T8" fmla="*/ 509 w 11294"/>
                  <a:gd name="T9" fmla="*/ 500 h 2604"/>
                  <a:gd name="T10" fmla="*/ 585 w 11294"/>
                  <a:gd name="T11" fmla="*/ 634 h 2604"/>
                  <a:gd name="T12" fmla="*/ 630 w 11294"/>
                  <a:gd name="T13" fmla="*/ 727 h 2604"/>
                  <a:gd name="T14" fmla="*/ 671 w 11294"/>
                  <a:gd name="T15" fmla="*/ 824 h 2604"/>
                  <a:gd name="T16" fmla="*/ 703 w 11294"/>
                  <a:gd name="T17" fmla="*/ 923 h 2604"/>
                  <a:gd name="T18" fmla="*/ 730 w 11294"/>
                  <a:gd name="T19" fmla="*/ 1025 h 2604"/>
                  <a:gd name="T20" fmla="*/ 751 w 11294"/>
                  <a:gd name="T21" fmla="*/ 1130 h 2604"/>
                  <a:gd name="T22" fmla="*/ 765 w 11294"/>
                  <a:gd name="T23" fmla="*/ 1236 h 2604"/>
                  <a:gd name="T24" fmla="*/ 772 w 11294"/>
                  <a:gd name="T25" fmla="*/ 1345 h 2604"/>
                  <a:gd name="T26" fmla="*/ 773 w 11294"/>
                  <a:gd name="T27" fmla="*/ 1401 h 2604"/>
                  <a:gd name="T28" fmla="*/ 773 w 11294"/>
                  <a:gd name="T29" fmla="*/ 1407 h 2604"/>
                  <a:gd name="T30" fmla="*/ 773 w 11294"/>
                  <a:gd name="T31" fmla="*/ 1414 h 2604"/>
                  <a:gd name="T32" fmla="*/ 774 w 11294"/>
                  <a:gd name="T33" fmla="*/ 1466 h 2604"/>
                  <a:gd name="T34" fmla="*/ 786 w 11294"/>
                  <a:gd name="T35" fmla="*/ 1564 h 2604"/>
                  <a:gd name="T36" fmla="*/ 807 w 11294"/>
                  <a:gd name="T37" fmla="*/ 1660 h 2604"/>
                  <a:gd name="T38" fmla="*/ 836 w 11294"/>
                  <a:gd name="T39" fmla="*/ 1754 h 2604"/>
                  <a:gd name="T40" fmla="*/ 874 w 11294"/>
                  <a:gd name="T41" fmla="*/ 1842 h 2604"/>
                  <a:gd name="T42" fmla="*/ 921 w 11294"/>
                  <a:gd name="T43" fmla="*/ 1925 h 2604"/>
                  <a:gd name="T44" fmla="*/ 975 w 11294"/>
                  <a:gd name="T45" fmla="*/ 2004 h 2604"/>
                  <a:gd name="T46" fmla="*/ 1036 w 11294"/>
                  <a:gd name="T47" fmla="*/ 2076 h 2604"/>
                  <a:gd name="T48" fmla="*/ 1103 w 11294"/>
                  <a:gd name="T49" fmla="*/ 2144 h 2604"/>
                  <a:gd name="T50" fmla="*/ 1177 w 11294"/>
                  <a:gd name="T51" fmla="*/ 2203 h 2604"/>
                  <a:gd name="T52" fmla="*/ 1256 w 11294"/>
                  <a:gd name="T53" fmla="*/ 2256 h 2604"/>
                  <a:gd name="T54" fmla="*/ 1341 w 11294"/>
                  <a:gd name="T55" fmla="*/ 2302 h 2604"/>
                  <a:gd name="T56" fmla="*/ 1429 w 11294"/>
                  <a:gd name="T57" fmla="*/ 2338 h 2604"/>
                  <a:gd name="T58" fmla="*/ 1522 w 11294"/>
                  <a:gd name="T59" fmla="*/ 2368 h 2604"/>
                  <a:gd name="T60" fmla="*/ 1619 w 11294"/>
                  <a:gd name="T61" fmla="*/ 2387 h 2604"/>
                  <a:gd name="T62" fmla="*/ 1719 w 11294"/>
                  <a:gd name="T63" fmla="*/ 2396 h 2604"/>
                  <a:gd name="T64" fmla="*/ 1770 w 11294"/>
                  <a:gd name="T65" fmla="*/ 2398 h 2604"/>
                  <a:gd name="T66" fmla="*/ 1770 w 11294"/>
                  <a:gd name="T67" fmla="*/ 2604 h 2604"/>
                  <a:gd name="T68" fmla="*/ 11294 w 11294"/>
                  <a:gd name="T69" fmla="*/ 2604 h 2604"/>
                  <a:gd name="T70" fmla="*/ 11294 w 11294"/>
                  <a:gd name="T71" fmla="*/ 543 h 2604"/>
                  <a:gd name="T72" fmla="*/ 11292 w 11294"/>
                  <a:gd name="T73" fmla="*/ 487 h 2604"/>
                  <a:gd name="T74" fmla="*/ 11270 w 11294"/>
                  <a:gd name="T75" fmla="*/ 381 h 2604"/>
                  <a:gd name="T76" fmla="*/ 11229 w 11294"/>
                  <a:gd name="T77" fmla="*/ 284 h 2604"/>
                  <a:gd name="T78" fmla="*/ 11170 w 11294"/>
                  <a:gd name="T79" fmla="*/ 197 h 2604"/>
                  <a:gd name="T80" fmla="*/ 11097 w 11294"/>
                  <a:gd name="T81" fmla="*/ 123 h 2604"/>
                  <a:gd name="T82" fmla="*/ 11010 w 11294"/>
                  <a:gd name="T83" fmla="*/ 65 h 2604"/>
                  <a:gd name="T84" fmla="*/ 10913 w 11294"/>
                  <a:gd name="T85" fmla="*/ 23 h 2604"/>
                  <a:gd name="T86" fmla="*/ 10806 w 11294"/>
                  <a:gd name="T87" fmla="*/ 1 h 2604"/>
                  <a:gd name="T88" fmla="*/ 10751 w 11294"/>
                  <a:gd name="T89" fmla="*/ 0 h 2604"/>
                  <a:gd name="T90" fmla="*/ 0 w 11294"/>
                  <a:gd name="T91" fmla="*/ 0 h 2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294" h="2604">
                    <a:moveTo>
                      <a:pt x="0" y="0"/>
                    </a:moveTo>
                    <a:lnTo>
                      <a:pt x="86" y="56"/>
                    </a:lnTo>
                    <a:lnTo>
                      <a:pt x="244" y="187"/>
                    </a:lnTo>
                    <a:lnTo>
                      <a:pt x="385" y="336"/>
                    </a:lnTo>
                    <a:lnTo>
                      <a:pt x="509" y="500"/>
                    </a:lnTo>
                    <a:lnTo>
                      <a:pt x="585" y="634"/>
                    </a:lnTo>
                    <a:lnTo>
                      <a:pt x="630" y="727"/>
                    </a:lnTo>
                    <a:lnTo>
                      <a:pt x="671" y="824"/>
                    </a:lnTo>
                    <a:lnTo>
                      <a:pt x="703" y="923"/>
                    </a:lnTo>
                    <a:lnTo>
                      <a:pt x="730" y="1025"/>
                    </a:lnTo>
                    <a:lnTo>
                      <a:pt x="751" y="1130"/>
                    </a:lnTo>
                    <a:lnTo>
                      <a:pt x="765" y="1236"/>
                    </a:lnTo>
                    <a:lnTo>
                      <a:pt x="772" y="1345"/>
                    </a:lnTo>
                    <a:lnTo>
                      <a:pt x="773" y="1401"/>
                    </a:lnTo>
                    <a:lnTo>
                      <a:pt x="773" y="1407"/>
                    </a:lnTo>
                    <a:lnTo>
                      <a:pt x="773" y="1414"/>
                    </a:lnTo>
                    <a:lnTo>
                      <a:pt x="774" y="1466"/>
                    </a:lnTo>
                    <a:lnTo>
                      <a:pt x="786" y="1564"/>
                    </a:lnTo>
                    <a:lnTo>
                      <a:pt x="807" y="1660"/>
                    </a:lnTo>
                    <a:lnTo>
                      <a:pt x="836" y="1754"/>
                    </a:lnTo>
                    <a:lnTo>
                      <a:pt x="874" y="1842"/>
                    </a:lnTo>
                    <a:lnTo>
                      <a:pt x="921" y="1925"/>
                    </a:lnTo>
                    <a:lnTo>
                      <a:pt x="975" y="2004"/>
                    </a:lnTo>
                    <a:lnTo>
                      <a:pt x="1036" y="2076"/>
                    </a:lnTo>
                    <a:lnTo>
                      <a:pt x="1103" y="2144"/>
                    </a:lnTo>
                    <a:lnTo>
                      <a:pt x="1177" y="2203"/>
                    </a:lnTo>
                    <a:lnTo>
                      <a:pt x="1256" y="2256"/>
                    </a:lnTo>
                    <a:lnTo>
                      <a:pt x="1341" y="2302"/>
                    </a:lnTo>
                    <a:lnTo>
                      <a:pt x="1429" y="2338"/>
                    </a:lnTo>
                    <a:lnTo>
                      <a:pt x="1522" y="2368"/>
                    </a:lnTo>
                    <a:lnTo>
                      <a:pt x="1619" y="2387"/>
                    </a:lnTo>
                    <a:lnTo>
                      <a:pt x="1719" y="2396"/>
                    </a:lnTo>
                    <a:lnTo>
                      <a:pt x="1770" y="2398"/>
                    </a:lnTo>
                    <a:lnTo>
                      <a:pt x="1770" y="2604"/>
                    </a:lnTo>
                    <a:lnTo>
                      <a:pt x="11294" y="2604"/>
                    </a:lnTo>
                    <a:lnTo>
                      <a:pt x="11294" y="543"/>
                    </a:lnTo>
                    <a:lnTo>
                      <a:pt x="11292" y="487"/>
                    </a:lnTo>
                    <a:lnTo>
                      <a:pt x="11270" y="381"/>
                    </a:lnTo>
                    <a:lnTo>
                      <a:pt x="11229" y="284"/>
                    </a:lnTo>
                    <a:lnTo>
                      <a:pt x="11170" y="197"/>
                    </a:lnTo>
                    <a:lnTo>
                      <a:pt x="11097" y="123"/>
                    </a:lnTo>
                    <a:lnTo>
                      <a:pt x="11010" y="65"/>
                    </a:lnTo>
                    <a:lnTo>
                      <a:pt x="10913" y="23"/>
                    </a:lnTo>
                    <a:lnTo>
                      <a:pt x="10806" y="1"/>
                    </a:lnTo>
                    <a:lnTo>
                      <a:pt x="10751" y="0"/>
                    </a:lnTo>
                    <a:lnTo>
                      <a:pt x="0" y="0"/>
                    </a:lnTo>
                    <a:close/>
                  </a:path>
                </a:pathLst>
              </a:custGeom>
              <a:solidFill>
                <a:srgbClr val="FFDC8F"/>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1" name="Freeform 588">
                <a:extLst>
                  <a:ext uri="{FF2B5EF4-FFF2-40B4-BE49-F238E27FC236}">
                    <a16:creationId xmlns:a16="http://schemas.microsoft.com/office/drawing/2014/main" id="{F5843A42-F0F9-4272-1C94-D61889480471}"/>
                  </a:ext>
                </a:extLst>
              </p:cNvPr>
              <p:cNvSpPr>
                <a:spLocks/>
              </p:cNvSpPr>
              <p:nvPr/>
            </p:nvSpPr>
            <p:spPr bwMode="auto">
              <a:xfrm>
                <a:off x="1383722" y="350911"/>
                <a:ext cx="1145378" cy="1143996"/>
              </a:xfrm>
              <a:custGeom>
                <a:avLst/>
                <a:gdLst>
                  <a:gd name="T0" fmla="*/ 1573 w 3316"/>
                  <a:gd name="T1" fmla="*/ 2 h 3316"/>
                  <a:gd name="T2" fmla="*/ 1243 w 3316"/>
                  <a:gd name="T3" fmla="*/ 52 h 3316"/>
                  <a:gd name="T4" fmla="*/ 939 w 3316"/>
                  <a:gd name="T5" fmla="*/ 162 h 3316"/>
                  <a:gd name="T6" fmla="*/ 665 w 3316"/>
                  <a:gd name="T7" fmla="*/ 328 h 3316"/>
                  <a:gd name="T8" fmla="*/ 431 w 3316"/>
                  <a:gd name="T9" fmla="*/ 542 h 3316"/>
                  <a:gd name="T10" fmla="*/ 240 w 3316"/>
                  <a:gd name="T11" fmla="*/ 797 h 3316"/>
                  <a:gd name="T12" fmla="*/ 100 w 3316"/>
                  <a:gd name="T13" fmla="*/ 1088 h 3316"/>
                  <a:gd name="T14" fmla="*/ 19 w 3316"/>
                  <a:gd name="T15" fmla="*/ 1405 h 3316"/>
                  <a:gd name="T16" fmla="*/ 0 w 3316"/>
                  <a:gd name="T17" fmla="*/ 1658 h 3316"/>
                  <a:gd name="T18" fmla="*/ 19 w 3316"/>
                  <a:gd name="T19" fmla="*/ 1911 h 3316"/>
                  <a:gd name="T20" fmla="*/ 100 w 3316"/>
                  <a:gd name="T21" fmla="*/ 2228 h 3316"/>
                  <a:gd name="T22" fmla="*/ 240 w 3316"/>
                  <a:gd name="T23" fmla="*/ 2517 h 3316"/>
                  <a:gd name="T24" fmla="*/ 431 w 3316"/>
                  <a:gd name="T25" fmla="*/ 2773 h 3316"/>
                  <a:gd name="T26" fmla="*/ 665 w 3316"/>
                  <a:gd name="T27" fmla="*/ 2987 h 3316"/>
                  <a:gd name="T28" fmla="*/ 939 w 3316"/>
                  <a:gd name="T29" fmla="*/ 3152 h 3316"/>
                  <a:gd name="T30" fmla="*/ 1243 w 3316"/>
                  <a:gd name="T31" fmla="*/ 3264 h 3316"/>
                  <a:gd name="T32" fmla="*/ 1573 w 3316"/>
                  <a:gd name="T33" fmla="*/ 3314 h 3316"/>
                  <a:gd name="T34" fmla="*/ 1744 w 3316"/>
                  <a:gd name="T35" fmla="*/ 3314 h 3316"/>
                  <a:gd name="T36" fmla="*/ 2073 w 3316"/>
                  <a:gd name="T37" fmla="*/ 3264 h 3316"/>
                  <a:gd name="T38" fmla="*/ 2378 w 3316"/>
                  <a:gd name="T39" fmla="*/ 3152 h 3316"/>
                  <a:gd name="T40" fmla="*/ 2650 w 3316"/>
                  <a:gd name="T41" fmla="*/ 2987 h 3316"/>
                  <a:gd name="T42" fmla="*/ 2886 w 3316"/>
                  <a:gd name="T43" fmla="*/ 2773 h 3316"/>
                  <a:gd name="T44" fmla="*/ 3076 w 3316"/>
                  <a:gd name="T45" fmla="*/ 2517 h 3316"/>
                  <a:gd name="T46" fmla="*/ 3216 w 3316"/>
                  <a:gd name="T47" fmla="*/ 2228 h 3316"/>
                  <a:gd name="T48" fmla="*/ 3298 w 3316"/>
                  <a:gd name="T49" fmla="*/ 1911 h 3316"/>
                  <a:gd name="T50" fmla="*/ 3316 w 3316"/>
                  <a:gd name="T51" fmla="*/ 1658 h 3316"/>
                  <a:gd name="T52" fmla="*/ 3298 w 3316"/>
                  <a:gd name="T53" fmla="*/ 1405 h 3316"/>
                  <a:gd name="T54" fmla="*/ 3216 w 3316"/>
                  <a:gd name="T55" fmla="*/ 1088 h 3316"/>
                  <a:gd name="T56" fmla="*/ 3076 w 3316"/>
                  <a:gd name="T57" fmla="*/ 797 h 3316"/>
                  <a:gd name="T58" fmla="*/ 2886 w 3316"/>
                  <a:gd name="T59" fmla="*/ 542 h 3316"/>
                  <a:gd name="T60" fmla="*/ 2650 w 3316"/>
                  <a:gd name="T61" fmla="*/ 328 h 3316"/>
                  <a:gd name="T62" fmla="*/ 2378 w 3316"/>
                  <a:gd name="T63" fmla="*/ 162 h 3316"/>
                  <a:gd name="T64" fmla="*/ 2073 w 3316"/>
                  <a:gd name="T65" fmla="*/ 52 h 3316"/>
                  <a:gd name="T66" fmla="*/ 1744 w 3316"/>
                  <a:gd name="T67" fmla="*/ 2 h 3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16" h="3316">
                    <a:moveTo>
                      <a:pt x="1658" y="0"/>
                    </a:moveTo>
                    <a:lnTo>
                      <a:pt x="1573" y="2"/>
                    </a:lnTo>
                    <a:lnTo>
                      <a:pt x="1405" y="18"/>
                    </a:lnTo>
                    <a:lnTo>
                      <a:pt x="1243" y="52"/>
                    </a:lnTo>
                    <a:lnTo>
                      <a:pt x="1088" y="100"/>
                    </a:lnTo>
                    <a:lnTo>
                      <a:pt x="939" y="162"/>
                    </a:lnTo>
                    <a:lnTo>
                      <a:pt x="798" y="239"/>
                    </a:lnTo>
                    <a:lnTo>
                      <a:pt x="665" y="328"/>
                    </a:lnTo>
                    <a:lnTo>
                      <a:pt x="542" y="431"/>
                    </a:lnTo>
                    <a:lnTo>
                      <a:pt x="431" y="542"/>
                    </a:lnTo>
                    <a:lnTo>
                      <a:pt x="328" y="665"/>
                    </a:lnTo>
                    <a:lnTo>
                      <a:pt x="240" y="797"/>
                    </a:lnTo>
                    <a:lnTo>
                      <a:pt x="162" y="939"/>
                    </a:lnTo>
                    <a:lnTo>
                      <a:pt x="100" y="1088"/>
                    </a:lnTo>
                    <a:lnTo>
                      <a:pt x="52" y="1243"/>
                    </a:lnTo>
                    <a:lnTo>
                      <a:pt x="19" y="1405"/>
                    </a:lnTo>
                    <a:lnTo>
                      <a:pt x="2" y="1572"/>
                    </a:lnTo>
                    <a:lnTo>
                      <a:pt x="0" y="1658"/>
                    </a:lnTo>
                    <a:lnTo>
                      <a:pt x="2" y="1744"/>
                    </a:lnTo>
                    <a:lnTo>
                      <a:pt x="19" y="1911"/>
                    </a:lnTo>
                    <a:lnTo>
                      <a:pt x="52" y="2073"/>
                    </a:lnTo>
                    <a:lnTo>
                      <a:pt x="100" y="2228"/>
                    </a:lnTo>
                    <a:lnTo>
                      <a:pt x="162" y="2377"/>
                    </a:lnTo>
                    <a:lnTo>
                      <a:pt x="240" y="2517"/>
                    </a:lnTo>
                    <a:lnTo>
                      <a:pt x="328" y="2650"/>
                    </a:lnTo>
                    <a:lnTo>
                      <a:pt x="431" y="2773"/>
                    </a:lnTo>
                    <a:lnTo>
                      <a:pt x="542" y="2885"/>
                    </a:lnTo>
                    <a:lnTo>
                      <a:pt x="665" y="2987"/>
                    </a:lnTo>
                    <a:lnTo>
                      <a:pt x="798" y="3076"/>
                    </a:lnTo>
                    <a:lnTo>
                      <a:pt x="939" y="3152"/>
                    </a:lnTo>
                    <a:lnTo>
                      <a:pt x="1088" y="3216"/>
                    </a:lnTo>
                    <a:lnTo>
                      <a:pt x="1243" y="3264"/>
                    </a:lnTo>
                    <a:lnTo>
                      <a:pt x="1405" y="3298"/>
                    </a:lnTo>
                    <a:lnTo>
                      <a:pt x="1573" y="3314"/>
                    </a:lnTo>
                    <a:lnTo>
                      <a:pt x="1658" y="3316"/>
                    </a:lnTo>
                    <a:lnTo>
                      <a:pt x="1744" y="3314"/>
                    </a:lnTo>
                    <a:lnTo>
                      <a:pt x="1911" y="3298"/>
                    </a:lnTo>
                    <a:lnTo>
                      <a:pt x="2073" y="3264"/>
                    </a:lnTo>
                    <a:lnTo>
                      <a:pt x="2228" y="3216"/>
                    </a:lnTo>
                    <a:lnTo>
                      <a:pt x="2378" y="3152"/>
                    </a:lnTo>
                    <a:lnTo>
                      <a:pt x="2518" y="3076"/>
                    </a:lnTo>
                    <a:lnTo>
                      <a:pt x="2650" y="2987"/>
                    </a:lnTo>
                    <a:lnTo>
                      <a:pt x="2773" y="2885"/>
                    </a:lnTo>
                    <a:lnTo>
                      <a:pt x="2886" y="2773"/>
                    </a:lnTo>
                    <a:lnTo>
                      <a:pt x="2987" y="2650"/>
                    </a:lnTo>
                    <a:lnTo>
                      <a:pt x="3076" y="2517"/>
                    </a:lnTo>
                    <a:lnTo>
                      <a:pt x="3153" y="2377"/>
                    </a:lnTo>
                    <a:lnTo>
                      <a:pt x="3216" y="2228"/>
                    </a:lnTo>
                    <a:lnTo>
                      <a:pt x="3264" y="2073"/>
                    </a:lnTo>
                    <a:lnTo>
                      <a:pt x="3298" y="1911"/>
                    </a:lnTo>
                    <a:lnTo>
                      <a:pt x="3315" y="1744"/>
                    </a:lnTo>
                    <a:lnTo>
                      <a:pt x="3316" y="1658"/>
                    </a:lnTo>
                    <a:lnTo>
                      <a:pt x="3315" y="1572"/>
                    </a:lnTo>
                    <a:lnTo>
                      <a:pt x="3298" y="1405"/>
                    </a:lnTo>
                    <a:lnTo>
                      <a:pt x="3264" y="1243"/>
                    </a:lnTo>
                    <a:lnTo>
                      <a:pt x="3216" y="1088"/>
                    </a:lnTo>
                    <a:lnTo>
                      <a:pt x="3153" y="939"/>
                    </a:lnTo>
                    <a:lnTo>
                      <a:pt x="3076" y="797"/>
                    </a:lnTo>
                    <a:lnTo>
                      <a:pt x="2987" y="665"/>
                    </a:lnTo>
                    <a:lnTo>
                      <a:pt x="2886" y="542"/>
                    </a:lnTo>
                    <a:lnTo>
                      <a:pt x="2773" y="431"/>
                    </a:lnTo>
                    <a:lnTo>
                      <a:pt x="2650" y="328"/>
                    </a:lnTo>
                    <a:lnTo>
                      <a:pt x="2518" y="239"/>
                    </a:lnTo>
                    <a:lnTo>
                      <a:pt x="2378" y="162"/>
                    </a:lnTo>
                    <a:lnTo>
                      <a:pt x="2228" y="100"/>
                    </a:lnTo>
                    <a:lnTo>
                      <a:pt x="2073" y="52"/>
                    </a:lnTo>
                    <a:lnTo>
                      <a:pt x="1911" y="18"/>
                    </a:lnTo>
                    <a:lnTo>
                      <a:pt x="1744" y="2"/>
                    </a:lnTo>
                    <a:lnTo>
                      <a:pt x="1658" y="0"/>
                    </a:lnTo>
                  </a:path>
                </a:pathLst>
              </a:custGeom>
              <a:solidFill>
                <a:srgbClr val="FFCC5E"/>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2" name="Freeform 587">
                <a:extLst>
                  <a:ext uri="{FF2B5EF4-FFF2-40B4-BE49-F238E27FC236}">
                    <a16:creationId xmlns:a16="http://schemas.microsoft.com/office/drawing/2014/main" id="{13A4AB28-03D3-88D7-117E-355DC220614E}"/>
                  </a:ext>
                </a:extLst>
              </p:cNvPr>
              <p:cNvSpPr>
                <a:spLocks/>
              </p:cNvSpPr>
              <p:nvPr/>
            </p:nvSpPr>
            <p:spPr bwMode="auto">
              <a:xfrm>
                <a:off x="1611692" y="577500"/>
                <a:ext cx="689438" cy="689438"/>
              </a:xfrm>
              <a:custGeom>
                <a:avLst/>
                <a:gdLst>
                  <a:gd name="T0" fmla="*/ 946 w 1995"/>
                  <a:gd name="T1" fmla="*/ 1993 h 1995"/>
                  <a:gd name="T2" fmla="*/ 748 w 1995"/>
                  <a:gd name="T3" fmla="*/ 1964 h 1995"/>
                  <a:gd name="T4" fmla="*/ 565 w 1995"/>
                  <a:gd name="T5" fmla="*/ 1898 h 1995"/>
                  <a:gd name="T6" fmla="*/ 401 w 1995"/>
                  <a:gd name="T7" fmla="*/ 1798 h 1995"/>
                  <a:gd name="T8" fmla="*/ 259 w 1995"/>
                  <a:gd name="T9" fmla="*/ 1668 h 1995"/>
                  <a:gd name="T10" fmla="*/ 145 w 1995"/>
                  <a:gd name="T11" fmla="*/ 1515 h 1995"/>
                  <a:gd name="T12" fmla="*/ 61 w 1995"/>
                  <a:gd name="T13" fmla="*/ 1340 h 1995"/>
                  <a:gd name="T14" fmla="*/ 12 w 1995"/>
                  <a:gd name="T15" fmla="*/ 1150 h 1995"/>
                  <a:gd name="T16" fmla="*/ 0 w 1995"/>
                  <a:gd name="T17" fmla="*/ 998 h 1995"/>
                  <a:gd name="T18" fmla="*/ 12 w 1995"/>
                  <a:gd name="T19" fmla="*/ 846 h 1995"/>
                  <a:gd name="T20" fmla="*/ 61 w 1995"/>
                  <a:gd name="T21" fmla="*/ 655 h 1995"/>
                  <a:gd name="T22" fmla="*/ 145 w 1995"/>
                  <a:gd name="T23" fmla="*/ 481 h 1995"/>
                  <a:gd name="T24" fmla="*/ 259 w 1995"/>
                  <a:gd name="T25" fmla="*/ 327 h 1995"/>
                  <a:gd name="T26" fmla="*/ 401 w 1995"/>
                  <a:gd name="T27" fmla="*/ 198 h 1995"/>
                  <a:gd name="T28" fmla="*/ 565 w 1995"/>
                  <a:gd name="T29" fmla="*/ 98 h 1995"/>
                  <a:gd name="T30" fmla="*/ 748 w 1995"/>
                  <a:gd name="T31" fmla="*/ 31 h 1995"/>
                  <a:gd name="T32" fmla="*/ 946 w 1995"/>
                  <a:gd name="T33" fmla="*/ 1 h 1995"/>
                  <a:gd name="T34" fmla="*/ 1049 w 1995"/>
                  <a:gd name="T35" fmla="*/ 1 h 1995"/>
                  <a:gd name="T36" fmla="*/ 1247 w 1995"/>
                  <a:gd name="T37" fmla="*/ 31 h 1995"/>
                  <a:gd name="T38" fmla="*/ 1431 w 1995"/>
                  <a:gd name="T39" fmla="*/ 98 h 1995"/>
                  <a:gd name="T40" fmla="*/ 1594 w 1995"/>
                  <a:gd name="T41" fmla="*/ 198 h 1995"/>
                  <a:gd name="T42" fmla="*/ 1737 w 1995"/>
                  <a:gd name="T43" fmla="*/ 327 h 1995"/>
                  <a:gd name="T44" fmla="*/ 1851 w 1995"/>
                  <a:gd name="T45" fmla="*/ 481 h 1995"/>
                  <a:gd name="T46" fmla="*/ 1935 w 1995"/>
                  <a:gd name="T47" fmla="*/ 655 h 1995"/>
                  <a:gd name="T48" fmla="*/ 1985 w 1995"/>
                  <a:gd name="T49" fmla="*/ 846 h 1995"/>
                  <a:gd name="T50" fmla="*/ 1995 w 1995"/>
                  <a:gd name="T51" fmla="*/ 998 h 1995"/>
                  <a:gd name="T52" fmla="*/ 1985 w 1995"/>
                  <a:gd name="T53" fmla="*/ 1150 h 1995"/>
                  <a:gd name="T54" fmla="*/ 1935 w 1995"/>
                  <a:gd name="T55" fmla="*/ 1340 h 1995"/>
                  <a:gd name="T56" fmla="*/ 1851 w 1995"/>
                  <a:gd name="T57" fmla="*/ 1515 h 1995"/>
                  <a:gd name="T58" fmla="*/ 1737 w 1995"/>
                  <a:gd name="T59" fmla="*/ 1668 h 1995"/>
                  <a:gd name="T60" fmla="*/ 1594 w 1995"/>
                  <a:gd name="T61" fmla="*/ 1798 h 1995"/>
                  <a:gd name="T62" fmla="*/ 1431 w 1995"/>
                  <a:gd name="T63" fmla="*/ 1898 h 1995"/>
                  <a:gd name="T64" fmla="*/ 1247 w 1995"/>
                  <a:gd name="T65" fmla="*/ 1964 h 1995"/>
                  <a:gd name="T66" fmla="*/ 1049 w 1995"/>
                  <a:gd name="T67" fmla="*/ 1993 h 1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95" h="1995">
                    <a:moveTo>
                      <a:pt x="998" y="1995"/>
                    </a:moveTo>
                    <a:lnTo>
                      <a:pt x="946" y="1993"/>
                    </a:lnTo>
                    <a:lnTo>
                      <a:pt x="847" y="1984"/>
                    </a:lnTo>
                    <a:lnTo>
                      <a:pt x="748" y="1964"/>
                    </a:lnTo>
                    <a:lnTo>
                      <a:pt x="655" y="1935"/>
                    </a:lnTo>
                    <a:lnTo>
                      <a:pt x="565" y="1898"/>
                    </a:lnTo>
                    <a:lnTo>
                      <a:pt x="481" y="1851"/>
                    </a:lnTo>
                    <a:lnTo>
                      <a:pt x="401" y="1798"/>
                    </a:lnTo>
                    <a:lnTo>
                      <a:pt x="327" y="1735"/>
                    </a:lnTo>
                    <a:lnTo>
                      <a:pt x="259" y="1668"/>
                    </a:lnTo>
                    <a:lnTo>
                      <a:pt x="198" y="1594"/>
                    </a:lnTo>
                    <a:lnTo>
                      <a:pt x="145" y="1515"/>
                    </a:lnTo>
                    <a:lnTo>
                      <a:pt x="99" y="1430"/>
                    </a:lnTo>
                    <a:lnTo>
                      <a:pt x="61" y="1340"/>
                    </a:lnTo>
                    <a:lnTo>
                      <a:pt x="31" y="1247"/>
                    </a:lnTo>
                    <a:lnTo>
                      <a:pt x="12" y="1150"/>
                    </a:lnTo>
                    <a:lnTo>
                      <a:pt x="1" y="1049"/>
                    </a:lnTo>
                    <a:lnTo>
                      <a:pt x="0" y="998"/>
                    </a:lnTo>
                    <a:lnTo>
                      <a:pt x="1" y="946"/>
                    </a:lnTo>
                    <a:lnTo>
                      <a:pt x="12" y="846"/>
                    </a:lnTo>
                    <a:lnTo>
                      <a:pt x="31" y="748"/>
                    </a:lnTo>
                    <a:lnTo>
                      <a:pt x="61" y="655"/>
                    </a:lnTo>
                    <a:lnTo>
                      <a:pt x="99" y="565"/>
                    </a:lnTo>
                    <a:lnTo>
                      <a:pt x="145" y="481"/>
                    </a:lnTo>
                    <a:lnTo>
                      <a:pt x="198" y="400"/>
                    </a:lnTo>
                    <a:lnTo>
                      <a:pt x="259" y="327"/>
                    </a:lnTo>
                    <a:lnTo>
                      <a:pt x="327" y="259"/>
                    </a:lnTo>
                    <a:lnTo>
                      <a:pt x="401" y="198"/>
                    </a:lnTo>
                    <a:lnTo>
                      <a:pt x="481" y="145"/>
                    </a:lnTo>
                    <a:lnTo>
                      <a:pt x="565" y="98"/>
                    </a:lnTo>
                    <a:lnTo>
                      <a:pt x="655" y="61"/>
                    </a:lnTo>
                    <a:lnTo>
                      <a:pt x="748" y="31"/>
                    </a:lnTo>
                    <a:lnTo>
                      <a:pt x="847" y="12"/>
                    </a:lnTo>
                    <a:lnTo>
                      <a:pt x="946" y="1"/>
                    </a:lnTo>
                    <a:lnTo>
                      <a:pt x="998" y="0"/>
                    </a:lnTo>
                    <a:lnTo>
                      <a:pt x="1049" y="1"/>
                    </a:lnTo>
                    <a:lnTo>
                      <a:pt x="1150" y="12"/>
                    </a:lnTo>
                    <a:lnTo>
                      <a:pt x="1247" y="31"/>
                    </a:lnTo>
                    <a:lnTo>
                      <a:pt x="1340" y="61"/>
                    </a:lnTo>
                    <a:lnTo>
                      <a:pt x="1431" y="98"/>
                    </a:lnTo>
                    <a:lnTo>
                      <a:pt x="1515" y="145"/>
                    </a:lnTo>
                    <a:lnTo>
                      <a:pt x="1594" y="198"/>
                    </a:lnTo>
                    <a:lnTo>
                      <a:pt x="1668" y="259"/>
                    </a:lnTo>
                    <a:lnTo>
                      <a:pt x="1737" y="327"/>
                    </a:lnTo>
                    <a:lnTo>
                      <a:pt x="1798" y="400"/>
                    </a:lnTo>
                    <a:lnTo>
                      <a:pt x="1851" y="481"/>
                    </a:lnTo>
                    <a:lnTo>
                      <a:pt x="1898" y="565"/>
                    </a:lnTo>
                    <a:lnTo>
                      <a:pt x="1935" y="655"/>
                    </a:lnTo>
                    <a:lnTo>
                      <a:pt x="1964" y="748"/>
                    </a:lnTo>
                    <a:lnTo>
                      <a:pt x="1985" y="846"/>
                    </a:lnTo>
                    <a:lnTo>
                      <a:pt x="1995" y="946"/>
                    </a:lnTo>
                    <a:lnTo>
                      <a:pt x="1995" y="998"/>
                    </a:lnTo>
                    <a:lnTo>
                      <a:pt x="1995" y="1049"/>
                    </a:lnTo>
                    <a:lnTo>
                      <a:pt x="1985" y="1150"/>
                    </a:lnTo>
                    <a:lnTo>
                      <a:pt x="1964" y="1247"/>
                    </a:lnTo>
                    <a:lnTo>
                      <a:pt x="1935" y="1340"/>
                    </a:lnTo>
                    <a:lnTo>
                      <a:pt x="1898" y="1430"/>
                    </a:lnTo>
                    <a:lnTo>
                      <a:pt x="1851" y="1515"/>
                    </a:lnTo>
                    <a:lnTo>
                      <a:pt x="1798" y="1594"/>
                    </a:lnTo>
                    <a:lnTo>
                      <a:pt x="1737" y="1668"/>
                    </a:lnTo>
                    <a:lnTo>
                      <a:pt x="1668" y="1735"/>
                    </a:lnTo>
                    <a:lnTo>
                      <a:pt x="1594" y="1798"/>
                    </a:lnTo>
                    <a:lnTo>
                      <a:pt x="1515" y="1851"/>
                    </a:lnTo>
                    <a:lnTo>
                      <a:pt x="1431" y="1898"/>
                    </a:lnTo>
                    <a:lnTo>
                      <a:pt x="1340" y="1935"/>
                    </a:lnTo>
                    <a:lnTo>
                      <a:pt x="1247" y="1964"/>
                    </a:lnTo>
                    <a:lnTo>
                      <a:pt x="1150" y="1984"/>
                    </a:lnTo>
                    <a:lnTo>
                      <a:pt x="1049" y="1993"/>
                    </a:lnTo>
                    <a:lnTo>
                      <a:pt x="998" y="199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589">
                <a:extLst>
                  <a:ext uri="{FF2B5EF4-FFF2-40B4-BE49-F238E27FC236}">
                    <a16:creationId xmlns:a16="http://schemas.microsoft.com/office/drawing/2014/main" id="{268A18CA-6B39-F596-6861-0B7E27052998}"/>
                  </a:ext>
                </a:extLst>
              </p:cNvPr>
              <p:cNvSpPr>
                <a:spLocks/>
              </p:cNvSpPr>
              <p:nvPr/>
            </p:nvSpPr>
            <p:spPr bwMode="auto">
              <a:xfrm>
                <a:off x="2255535" y="927055"/>
                <a:ext cx="160270" cy="392385"/>
              </a:xfrm>
              <a:custGeom>
                <a:avLst/>
                <a:gdLst>
                  <a:gd name="T0" fmla="*/ 462 w 462"/>
                  <a:gd name="T1" fmla="*/ 981 h 1135"/>
                  <a:gd name="T2" fmla="*/ 460 w 462"/>
                  <a:gd name="T3" fmla="*/ 985 h 1135"/>
                  <a:gd name="T4" fmla="*/ 457 w 462"/>
                  <a:gd name="T5" fmla="*/ 989 h 1135"/>
                  <a:gd name="T6" fmla="*/ 443 w 462"/>
                  <a:gd name="T7" fmla="*/ 1007 h 1135"/>
                  <a:gd name="T8" fmla="*/ 427 w 462"/>
                  <a:gd name="T9" fmla="*/ 1025 h 1135"/>
                  <a:gd name="T10" fmla="*/ 418 w 462"/>
                  <a:gd name="T11" fmla="*/ 1037 h 1135"/>
                  <a:gd name="T12" fmla="*/ 409 w 462"/>
                  <a:gd name="T13" fmla="*/ 1048 h 1135"/>
                  <a:gd name="T14" fmla="*/ 408 w 462"/>
                  <a:gd name="T15" fmla="*/ 1050 h 1135"/>
                  <a:gd name="T16" fmla="*/ 408 w 462"/>
                  <a:gd name="T17" fmla="*/ 1050 h 1135"/>
                  <a:gd name="T18" fmla="*/ 396 w 462"/>
                  <a:gd name="T19" fmla="*/ 1064 h 1135"/>
                  <a:gd name="T20" fmla="*/ 383 w 462"/>
                  <a:gd name="T21" fmla="*/ 1078 h 1135"/>
                  <a:gd name="T22" fmla="*/ 369 w 462"/>
                  <a:gd name="T23" fmla="*/ 1095 h 1135"/>
                  <a:gd name="T24" fmla="*/ 355 w 462"/>
                  <a:gd name="T25" fmla="*/ 1110 h 1135"/>
                  <a:gd name="T26" fmla="*/ 343 w 462"/>
                  <a:gd name="T27" fmla="*/ 1123 h 1135"/>
                  <a:gd name="T28" fmla="*/ 332 w 462"/>
                  <a:gd name="T29" fmla="*/ 1135 h 1135"/>
                  <a:gd name="T30" fmla="*/ 276 w 462"/>
                  <a:gd name="T31" fmla="*/ 1062 h 1135"/>
                  <a:gd name="T32" fmla="*/ 177 w 462"/>
                  <a:gd name="T33" fmla="*/ 908 h 1135"/>
                  <a:gd name="T34" fmla="*/ 94 w 462"/>
                  <a:gd name="T35" fmla="*/ 745 h 1135"/>
                  <a:gd name="T36" fmla="*/ 27 w 462"/>
                  <a:gd name="T37" fmla="*/ 573 h 1135"/>
                  <a:gd name="T38" fmla="*/ 0 w 462"/>
                  <a:gd name="T39" fmla="*/ 483 h 1135"/>
                  <a:gd name="T40" fmla="*/ 36 w 462"/>
                  <a:gd name="T41" fmla="*/ 417 h 1135"/>
                  <a:gd name="T42" fmla="*/ 65 w 462"/>
                  <a:gd name="T43" fmla="*/ 348 h 1135"/>
                  <a:gd name="T44" fmla="*/ 68 w 462"/>
                  <a:gd name="T45" fmla="*/ 341 h 1135"/>
                  <a:gd name="T46" fmla="*/ 71 w 462"/>
                  <a:gd name="T47" fmla="*/ 333 h 1135"/>
                  <a:gd name="T48" fmla="*/ 81 w 462"/>
                  <a:gd name="T49" fmla="*/ 303 h 1135"/>
                  <a:gd name="T50" fmla="*/ 90 w 462"/>
                  <a:gd name="T51" fmla="*/ 273 h 1135"/>
                  <a:gd name="T52" fmla="*/ 94 w 462"/>
                  <a:gd name="T53" fmla="*/ 263 h 1135"/>
                  <a:gd name="T54" fmla="*/ 97 w 462"/>
                  <a:gd name="T55" fmla="*/ 252 h 1135"/>
                  <a:gd name="T56" fmla="*/ 100 w 462"/>
                  <a:gd name="T57" fmla="*/ 242 h 1135"/>
                  <a:gd name="T58" fmla="*/ 102 w 462"/>
                  <a:gd name="T59" fmla="*/ 232 h 1135"/>
                  <a:gd name="T60" fmla="*/ 105 w 462"/>
                  <a:gd name="T61" fmla="*/ 223 h 1135"/>
                  <a:gd name="T62" fmla="*/ 106 w 462"/>
                  <a:gd name="T63" fmla="*/ 214 h 1135"/>
                  <a:gd name="T64" fmla="*/ 110 w 462"/>
                  <a:gd name="T65" fmla="*/ 201 h 1135"/>
                  <a:gd name="T66" fmla="*/ 112 w 462"/>
                  <a:gd name="T67" fmla="*/ 189 h 1135"/>
                  <a:gd name="T68" fmla="*/ 112 w 462"/>
                  <a:gd name="T69" fmla="*/ 182 h 1135"/>
                  <a:gd name="T70" fmla="*/ 114 w 462"/>
                  <a:gd name="T71" fmla="*/ 177 h 1135"/>
                  <a:gd name="T72" fmla="*/ 116 w 462"/>
                  <a:gd name="T73" fmla="*/ 166 h 1135"/>
                  <a:gd name="T74" fmla="*/ 119 w 462"/>
                  <a:gd name="T75" fmla="*/ 153 h 1135"/>
                  <a:gd name="T76" fmla="*/ 125 w 462"/>
                  <a:gd name="T77" fmla="*/ 109 h 1135"/>
                  <a:gd name="T78" fmla="*/ 129 w 462"/>
                  <a:gd name="T79" fmla="*/ 64 h 1135"/>
                  <a:gd name="T80" fmla="*/ 131 w 462"/>
                  <a:gd name="T81" fmla="*/ 53 h 1135"/>
                  <a:gd name="T82" fmla="*/ 131 w 462"/>
                  <a:gd name="T83" fmla="*/ 41 h 1135"/>
                  <a:gd name="T84" fmla="*/ 131 w 462"/>
                  <a:gd name="T85" fmla="*/ 39 h 1135"/>
                  <a:gd name="T86" fmla="*/ 131 w 462"/>
                  <a:gd name="T87" fmla="*/ 35 h 1135"/>
                  <a:gd name="T88" fmla="*/ 132 w 462"/>
                  <a:gd name="T89" fmla="*/ 26 h 1135"/>
                  <a:gd name="T90" fmla="*/ 132 w 462"/>
                  <a:gd name="T91" fmla="*/ 17 h 1135"/>
                  <a:gd name="T92" fmla="*/ 132 w 462"/>
                  <a:gd name="T93" fmla="*/ 7 h 1135"/>
                  <a:gd name="T94" fmla="*/ 132 w 462"/>
                  <a:gd name="T95" fmla="*/ 0 h 1135"/>
                  <a:gd name="T96" fmla="*/ 133 w 462"/>
                  <a:gd name="T97" fmla="*/ 68 h 1135"/>
                  <a:gd name="T98" fmla="*/ 145 w 462"/>
                  <a:gd name="T99" fmla="*/ 204 h 1135"/>
                  <a:gd name="T100" fmla="*/ 168 w 462"/>
                  <a:gd name="T101" fmla="*/ 335 h 1135"/>
                  <a:gd name="T102" fmla="*/ 201 w 462"/>
                  <a:gd name="T103" fmla="*/ 464 h 1135"/>
                  <a:gd name="T104" fmla="*/ 243 w 462"/>
                  <a:gd name="T105" fmla="*/ 587 h 1135"/>
                  <a:gd name="T106" fmla="*/ 295 w 462"/>
                  <a:gd name="T107" fmla="*/ 706 h 1135"/>
                  <a:gd name="T108" fmla="*/ 355 w 462"/>
                  <a:gd name="T109" fmla="*/ 820 h 1135"/>
                  <a:gd name="T110" fmla="*/ 425 w 462"/>
                  <a:gd name="T111" fmla="*/ 929 h 1135"/>
                  <a:gd name="T112" fmla="*/ 462 w 462"/>
                  <a:gd name="T113" fmla="*/ 981 h 1135"/>
                  <a:gd name="T114" fmla="*/ 462 w 462"/>
                  <a:gd name="T115" fmla="*/ 981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62" h="1135">
                    <a:moveTo>
                      <a:pt x="462" y="981"/>
                    </a:moveTo>
                    <a:lnTo>
                      <a:pt x="460" y="985"/>
                    </a:lnTo>
                    <a:lnTo>
                      <a:pt x="457" y="989"/>
                    </a:lnTo>
                    <a:lnTo>
                      <a:pt x="443" y="1007"/>
                    </a:lnTo>
                    <a:lnTo>
                      <a:pt x="427" y="1025"/>
                    </a:lnTo>
                    <a:lnTo>
                      <a:pt x="418" y="1037"/>
                    </a:lnTo>
                    <a:lnTo>
                      <a:pt x="409" y="1048"/>
                    </a:lnTo>
                    <a:lnTo>
                      <a:pt x="408" y="1050"/>
                    </a:lnTo>
                    <a:lnTo>
                      <a:pt x="408" y="1050"/>
                    </a:lnTo>
                    <a:lnTo>
                      <a:pt x="396" y="1064"/>
                    </a:lnTo>
                    <a:lnTo>
                      <a:pt x="383" y="1078"/>
                    </a:lnTo>
                    <a:lnTo>
                      <a:pt x="369" y="1095"/>
                    </a:lnTo>
                    <a:lnTo>
                      <a:pt x="355" y="1110"/>
                    </a:lnTo>
                    <a:lnTo>
                      <a:pt x="343" y="1123"/>
                    </a:lnTo>
                    <a:lnTo>
                      <a:pt x="332" y="1135"/>
                    </a:lnTo>
                    <a:lnTo>
                      <a:pt x="276" y="1062"/>
                    </a:lnTo>
                    <a:lnTo>
                      <a:pt x="177" y="908"/>
                    </a:lnTo>
                    <a:lnTo>
                      <a:pt x="94" y="745"/>
                    </a:lnTo>
                    <a:lnTo>
                      <a:pt x="27" y="573"/>
                    </a:lnTo>
                    <a:lnTo>
                      <a:pt x="0" y="483"/>
                    </a:lnTo>
                    <a:lnTo>
                      <a:pt x="36" y="417"/>
                    </a:lnTo>
                    <a:lnTo>
                      <a:pt x="65" y="348"/>
                    </a:lnTo>
                    <a:lnTo>
                      <a:pt x="68" y="341"/>
                    </a:lnTo>
                    <a:lnTo>
                      <a:pt x="71" y="333"/>
                    </a:lnTo>
                    <a:lnTo>
                      <a:pt x="81" y="303"/>
                    </a:lnTo>
                    <a:lnTo>
                      <a:pt x="90" y="273"/>
                    </a:lnTo>
                    <a:lnTo>
                      <a:pt x="94" y="263"/>
                    </a:lnTo>
                    <a:lnTo>
                      <a:pt x="97" y="252"/>
                    </a:lnTo>
                    <a:lnTo>
                      <a:pt x="100" y="242"/>
                    </a:lnTo>
                    <a:lnTo>
                      <a:pt x="102" y="232"/>
                    </a:lnTo>
                    <a:lnTo>
                      <a:pt x="105" y="223"/>
                    </a:lnTo>
                    <a:lnTo>
                      <a:pt x="106" y="214"/>
                    </a:lnTo>
                    <a:lnTo>
                      <a:pt x="110" y="201"/>
                    </a:lnTo>
                    <a:lnTo>
                      <a:pt x="112" y="189"/>
                    </a:lnTo>
                    <a:lnTo>
                      <a:pt x="112" y="182"/>
                    </a:lnTo>
                    <a:lnTo>
                      <a:pt x="114" y="177"/>
                    </a:lnTo>
                    <a:lnTo>
                      <a:pt x="116" y="166"/>
                    </a:lnTo>
                    <a:lnTo>
                      <a:pt x="119" y="153"/>
                    </a:lnTo>
                    <a:lnTo>
                      <a:pt x="125" y="109"/>
                    </a:lnTo>
                    <a:lnTo>
                      <a:pt x="129" y="64"/>
                    </a:lnTo>
                    <a:lnTo>
                      <a:pt x="131" y="53"/>
                    </a:lnTo>
                    <a:lnTo>
                      <a:pt x="131" y="41"/>
                    </a:lnTo>
                    <a:lnTo>
                      <a:pt x="131" y="39"/>
                    </a:lnTo>
                    <a:lnTo>
                      <a:pt x="131" y="35"/>
                    </a:lnTo>
                    <a:lnTo>
                      <a:pt x="132" y="26"/>
                    </a:lnTo>
                    <a:lnTo>
                      <a:pt x="132" y="17"/>
                    </a:lnTo>
                    <a:lnTo>
                      <a:pt x="132" y="7"/>
                    </a:lnTo>
                    <a:lnTo>
                      <a:pt x="132" y="0"/>
                    </a:lnTo>
                    <a:lnTo>
                      <a:pt x="133" y="68"/>
                    </a:lnTo>
                    <a:lnTo>
                      <a:pt x="145" y="204"/>
                    </a:lnTo>
                    <a:lnTo>
                      <a:pt x="168" y="335"/>
                    </a:lnTo>
                    <a:lnTo>
                      <a:pt x="201" y="464"/>
                    </a:lnTo>
                    <a:lnTo>
                      <a:pt x="243" y="587"/>
                    </a:lnTo>
                    <a:lnTo>
                      <a:pt x="295" y="706"/>
                    </a:lnTo>
                    <a:lnTo>
                      <a:pt x="355" y="820"/>
                    </a:lnTo>
                    <a:lnTo>
                      <a:pt x="425" y="929"/>
                    </a:lnTo>
                    <a:lnTo>
                      <a:pt x="462" y="981"/>
                    </a:lnTo>
                    <a:lnTo>
                      <a:pt x="462" y="981"/>
                    </a:ln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4" name="Freeform 590">
                <a:extLst>
                  <a:ext uri="{FF2B5EF4-FFF2-40B4-BE49-F238E27FC236}">
                    <a16:creationId xmlns:a16="http://schemas.microsoft.com/office/drawing/2014/main" id="{B5312437-C509-7D52-967C-48044CDC1FFC}"/>
                  </a:ext>
                </a:extLst>
              </p:cNvPr>
              <p:cNvSpPr>
                <a:spLocks/>
              </p:cNvSpPr>
              <p:nvPr/>
            </p:nvSpPr>
            <p:spPr bwMode="auto">
              <a:xfrm>
                <a:off x="2255535" y="927055"/>
                <a:ext cx="160270" cy="392385"/>
              </a:xfrm>
              <a:custGeom>
                <a:avLst/>
                <a:gdLst>
                  <a:gd name="T0" fmla="*/ 132 w 462"/>
                  <a:gd name="T1" fmla="*/ 0 h 1135"/>
                  <a:gd name="T2" fmla="*/ 132 w 462"/>
                  <a:gd name="T3" fmla="*/ 7 h 1135"/>
                  <a:gd name="T4" fmla="*/ 132 w 462"/>
                  <a:gd name="T5" fmla="*/ 17 h 1135"/>
                  <a:gd name="T6" fmla="*/ 132 w 462"/>
                  <a:gd name="T7" fmla="*/ 26 h 1135"/>
                  <a:gd name="T8" fmla="*/ 131 w 462"/>
                  <a:gd name="T9" fmla="*/ 35 h 1135"/>
                  <a:gd name="T10" fmla="*/ 131 w 462"/>
                  <a:gd name="T11" fmla="*/ 39 h 1135"/>
                  <a:gd name="T12" fmla="*/ 131 w 462"/>
                  <a:gd name="T13" fmla="*/ 41 h 1135"/>
                  <a:gd name="T14" fmla="*/ 131 w 462"/>
                  <a:gd name="T15" fmla="*/ 53 h 1135"/>
                  <a:gd name="T16" fmla="*/ 129 w 462"/>
                  <a:gd name="T17" fmla="*/ 64 h 1135"/>
                  <a:gd name="T18" fmla="*/ 125 w 462"/>
                  <a:gd name="T19" fmla="*/ 109 h 1135"/>
                  <a:gd name="T20" fmla="*/ 119 w 462"/>
                  <a:gd name="T21" fmla="*/ 153 h 1135"/>
                  <a:gd name="T22" fmla="*/ 116 w 462"/>
                  <a:gd name="T23" fmla="*/ 166 h 1135"/>
                  <a:gd name="T24" fmla="*/ 114 w 462"/>
                  <a:gd name="T25" fmla="*/ 177 h 1135"/>
                  <a:gd name="T26" fmla="*/ 112 w 462"/>
                  <a:gd name="T27" fmla="*/ 182 h 1135"/>
                  <a:gd name="T28" fmla="*/ 112 w 462"/>
                  <a:gd name="T29" fmla="*/ 189 h 1135"/>
                  <a:gd name="T30" fmla="*/ 110 w 462"/>
                  <a:gd name="T31" fmla="*/ 201 h 1135"/>
                  <a:gd name="T32" fmla="*/ 106 w 462"/>
                  <a:gd name="T33" fmla="*/ 214 h 1135"/>
                  <a:gd name="T34" fmla="*/ 105 w 462"/>
                  <a:gd name="T35" fmla="*/ 223 h 1135"/>
                  <a:gd name="T36" fmla="*/ 102 w 462"/>
                  <a:gd name="T37" fmla="*/ 232 h 1135"/>
                  <a:gd name="T38" fmla="*/ 100 w 462"/>
                  <a:gd name="T39" fmla="*/ 242 h 1135"/>
                  <a:gd name="T40" fmla="*/ 97 w 462"/>
                  <a:gd name="T41" fmla="*/ 252 h 1135"/>
                  <a:gd name="T42" fmla="*/ 94 w 462"/>
                  <a:gd name="T43" fmla="*/ 263 h 1135"/>
                  <a:gd name="T44" fmla="*/ 90 w 462"/>
                  <a:gd name="T45" fmla="*/ 273 h 1135"/>
                  <a:gd name="T46" fmla="*/ 81 w 462"/>
                  <a:gd name="T47" fmla="*/ 303 h 1135"/>
                  <a:gd name="T48" fmla="*/ 71 w 462"/>
                  <a:gd name="T49" fmla="*/ 333 h 1135"/>
                  <a:gd name="T50" fmla="*/ 65 w 462"/>
                  <a:gd name="T51" fmla="*/ 348 h 1135"/>
                  <a:gd name="T52" fmla="*/ 36 w 462"/>
                  <a:gd name="T53" fmla="*/ 417 h 1135"/>
                  <a:gd name="T54" fmla="*/ 0 w 462"/>
                  <a:gd name="T55" fmla="*/ 483 h 1135"/>
                  <a:gd name="T56" fmla="*/ 27 w 462"/>
                  <a:gd name="T57" fmla="*/ 573 h 1135"/>
                  <a:gd name="T58" fmla="*/ 94 w 462"/>
                  <a:gd name="T59" fmla="*/ 745 h 1135"/>
                  <a:gd name="T60" fmla="*/ 177 w 462"/>
                  <a:gd name="T61" fmla="*/ 908 h 1135"/>
                  <a:gd name="T62" fmla="*/ 276 w 462"/>
                  <a:gd name="T63" fmla="*/ 1062 h 1135"/>
                  <a:gd name="T64" fmla="*/ 332 w 462"/>
                  <a:gd name="T65" fmla="*/ 1135 h 1135"/>
                  <a:gd name="T66" fmla="*/ 343 w 462"/>
                  <a:gd name="T67" fmla="*/ 1123 h 1135"/>
                  <a:gd name="T68" fmla="*/ 355 w 462"/>
                  <a:gd name="T69" fmla="*/ 1110 h 1135"/>
                  <a:gd name="T70" fmla="*/ 369 w 462"/>
                  <a:gd name="T71" fmla="*/ 1095 h 1135"/>
                  <a:gd name="T72" fmla="*/ 383 w 462"/>
                  <a:gd name="T73" fmla="*/ 1078 h 1135"/>
                  <a:gd name="T74" fmla="*/ 396 w 462"/>
                  <a:gd name="T75" fmla="*/ 1064 h 1135"/>
                  <a:gd name="T76" fmla="*/ 408 w 462"/>
                  <a:gd name="T77" fmla="*/ 1050 h 1135"/>
                  <a:gd name="T78" fmla="*/ 408 w 462"/>
                  <a:gd name="T79" fmla="*/ 1050 h 1135"/>
                  <a:gd name="T80" fmla="*/ 409 w 462"/>
                  <a:gd name="T81" fmla="*/ 1048 h 1135"/>
                  <a:gd name="T82" fmla="*/ 418 w 462"/>
                  <a:gd name="T83" fmla="*/ 1037 h 1135"/>
                  <a:gd name="T84" fmla="*/ 427 w 462"/>
                  <a:gd name="T85" fmla="*/ 1025 h 1135"/>
                  <a:gd name="T86" fmla="*/ 443 w 462"/>
                  <a:gd name="T87" fmla="*/ 1007 h 1135"/>
                  <a:gd name="T88" fmla="*/ 457 w 462"/>
                  <a:gd name="T89" fmla="*/ 989 h 1135"/>
                  <a:gd name="T90" fmla="*/ 460 w 462"/>
                  <a:gd name="T91" fmla="*/ 985 h 1135"/>
                  <a:gd name="T92" fmla="*/ 462 w 462"/>
                  <a:gd name="T93" fmla="*/ 981 h 1135"/>
                  <a:gd name="T94" fmla="*/ 425 w 462"/>
                  <a:gd name="T95" fmla="*/ 929 h 1135"/>
                  <a:gd name="T96" fmla="*/ 355 w 462"/>
                  <a:gd name="T97" fmla="*/ 820 h 1135"/>
                  <a:gd name="T98" fmla="*/ 295 w 462"/>
                  <a:gd name="T99" fmla="*/ 706 h 1135"/>
                  <a:gd name="T100" fmla="*/ 243 w 462"/>
                  <a:gd name="T101" fmla="*/ 587 h 1135"/>
                  <a:gd name="T102" fmla="*/ 201 w 462"/>
                  <a:gd name="T103" fmla="*/ 464 h 1135"/>
                  <a:gd name="T104" fmla="*/ 168 w 462"/>
                  <a:gd name="T105" fmla="*/ 335 h 1135"/>
                  <a:gd name="T106" fmla="*/ 145 w 462"/>
                  <a:gd name="T107" fmla="*/ 204 h 1135"/>
                  <a:gd name="T108" fmla="*/ 133 w 462"/>
                  <a:gd name="T109" fmla="*/ 68 h 1135"/>
                  <a:gd name="T110" fmla="*/ 132 w 462"/>
                  <a:gd name="T111" fmla="*/ 0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2" h="1135">
                    <a:moveTo>
                      <a:pt x="132" y="0"/>
                    </a:moveTo>
                    <a:lnTo>
                      <a:pt x="132" y="7"/>
                    </a:lnTo>
                    <a:lnTo>
                      <a:pt x="132" y="17"/>
                    </a:lnTo>
                    <a:lnTo>
                      <a:pt x="132" y="26"/>
                    </a:lnTo>
                    <a:lnTo>
                      <a:pt x="131" y="35"/>
                    </a:lnTo>
                    <a:lnTo>
                      <a:pt x="131" y="39"/>
                    </a:lnTo>
                    <a:lnTo>
                      <a:pt x="131" y="41"/>
                    </a:lnTo>
                    <a:lnTo>
                      <a:pt x="131" y="53"/>
                    </a:lnTo>
                    <a:lnTo>
                      <a:pt x="129" y="64"/>
                    </a:lnTo>
                    <a:lnTo>
                      <a:pt x="125" y="109"/>
                    </a:lnTo>
                    <a:lnTo>
                      <a:pt x="119" y="153"/>
                    </a:lnTo>
                    <a:lnTo>
                      <a:pt x="116" y="166"/>
                    </a:lnTo>
                    <a:lnTo>
                      <a:pt x="114" y="177"/>
                    </a:lnTo>
                    <a:lnTo>
                      <a:pt x="112" y="182"/>
                    </a:lnTo>
                    <a:lnTo>
                      <a:pt x="112" y="189"/>
                    </a:lnTo>
                    <a:lnTo>
                      <a:pt x="110" y="201"/>
                    </a:lnTo>
                    <a:lnTo>
                      <a:pt x="106" y="214"/>
                    </a:lnTo>
                    <a:lnTo>
                      <a:pt x="105" y="223"/>
                    </a:lnTo>
                    <a:lnTo>
                      <a:pt x="102" y="232"/>
                    </a:lnTo>
                    <a:lnTo>
                      <a:pt x="100" y="242"/>
                    </a:lnTo>
                    <a:lnTo>
                      <a:pt x="97" y="252"/>
                    </a:lnTo>
                    <a:lnTo>
                      <a:pt x="94" y="263"/>
                    </a:lnTo>
                    <a:lnTo>
                      <a:pt x="90" y="273"/>
                    </a:lnTo>
                    <a:lnTo>
                      <a:pt x="81" y="303"/>
                    </a:lnTo>
                    <a:lnTo>
                      <a:pt x="71" y="333"/>
                    </a:lnTo>
                    <a:lnTo>
                      <a:pt x="65" y="348"/>
                    </a:lnTo>
                    <a:lnTo>
                      <a:pt x="36" y="417"/>
                    </a:lnTo>
                    <a:lnTo>
                      <a:pt x="0" y="483"/>
                    </a:lnTo>
                    <a:lnTo>
                      <a:pt x="27" y="573"/>
                    </a:lnTo>
                    <a:lnTo>
                      <a:pt x="94" y="745"/>
                    </a:lnTo>
                    <a:lnTo>
                      <a:pt x="177" y="908"/>
                    </a:lnTo>
                    <a:lnTo>
                      <a:pt x="276" y="1062"/>
                    </a:lnTo>
                    <a:lnTo>
                      <a:pt x="332" y="1135"/>
                    </a:lnTo>
                    <a:lnTo>
                      <a:pt x="343" y="1123"/>
                    </a:lnTo>
                    <a:lnTo>
                      <a:pt x="355" y="1110"/>
                    </a:lnTo>
                    <a:lnTo>
                      <a:pt x="369" y="1095"/>
                    </a:lnTo>
                    <a:lnTo>
                      <a:pt x="383" y="1078"/>
                    </a:lnTo>
                    <a:lnTo>
                      <a:pt x="396" y="1064"/>
                    </a:lnTo>
                    <a:lnTo>
                      <a:pt x="408" y="1050"/>
                    </a:lnTo>
                    <a:lnTo>
                      <a:pt x="408" y="1050"/>
                    </a:lnTo>
                    <a:lnTo>
                      <a:pt x="409" y="1048"/>
                    </a:lnTo>
                    <a:lnTo>
                      <a:pt x="418" y="1037"/>
                    </a:lnTo>
                    <a:lnTo>
                      <a:pt x="427" y="1025"/>
                    </a:lnTo>
                    <a:lnTo>
                      <a:pt x="443" y="1007"/>
                    </a:lnTo>
                    <a:lnTo>
                      <a:pt x="457" y="989"/>
                    </a:lnTo>
                    <a:lnTo>
                      <a:pt x="460" y="985"/>
                    </a:lnTo>
                    <a:lnTo>
                      <a:pt x="462" y="981"/>
                    </a:lnTo>
                    <a:lnTo>
                      <a:pt x="425" y="929"/>
                    </a:lnTo>
                    <a:lnTo>
                      <a:pt x="355" y="820"/>
                    </a:lnTo>
                    <a:lnTo>
                      <a:pt x="295" y="706"/>
                    </a:lnTo>
                    <a:lnTo>
                      <a:pt x="243" y="587"/>
                    </a:lnTo>
                    <a:lnTo>
                      <a:pt x="201" y="464"/>
                    </a:lnTo>
                    <a:lnTo>
                      <a:pt x="168" y="335"/>
                    </a:lnTo>
                    <a:lnTo>
                      <a:pt x="145" y="204"/>
                    </a:lnTo>
                    <a:lnTo>
                      <a:pt x="133" y="68"/>
                    </a:lnTo>
                    <a:lnTo>
                      <a:pt x="132" y="0"/>
                    </a:lnTo>
                    <a:close/>
                  </a:path>
                </a:pathLst>
              </a:custGeom>
              <a:solidFill>
                <a:srgbClr val="EAA20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5" name="Freeform: Shape 34">
                <a:extLst>
                  <a:ext uri="{FF2B5EF4-FFF2-40B4-BE49-F238E27FC236}">
                    <a16:creationId xmlns:a16="http://schemas.microsoft.com/office/drawing/2014/main" id="{F9282A72-6F80-54D0-9295-F913F6D17AC6}"/>
                  </a:ext>
                </a:extLst>
              </p:cNvPr>
              <p:cNvSpPr>
                <a:spLocks/>
              </p:cNvSpPr>
              <p:nvPr/>
            </p:nvSpPr>
            <p:spPr bwMode="auto">
              <a:xfrm>
                <a:off x="2301130" y="922909"/>
                <a:ext cx="3941813" cy="571998"/>
              </a:xfrm>
              <a:custGeom>
                <a:avLst/>
                <a:gdLst>
                  <a:gd name="connsiteX0" fmla="*/ 0 w 3941813"/>
                  <a:gd name="connsiteY0" fmla="*/ 0 h 571998"/>
                  <a:gd name="connsiteX1" fmla="*/ 228336 w 3941813"/>
                  <a:gd name="connsiteY1" fmla="*/ 0 h 571998"/>
                  <a:gd name="connsiteX2" fmla="*/ 228336 w 3941813"/>
                  <a:gd name="connsiteY2" fmla="*/ 1035 h 571998"/>
                  <a:gd name="connsiteX3" fmla="*/ 228336 w 3941813"/>
                  <a:gd name="connsiteY3" fmla="*/ 2070 h 571998"/>
                  <a:gd name="connsiteX4" fmla="*/ 228336 w 3941813"/>
                  <a:gd name="connsiteY4" fmla="*/ 3450 h 571998"/>
                  <a:gd name="connsiteX5" fmla="*/ 228336 w 3941813"/>
                  <a:gd name="connsiteY5" fmla="*/ 4485 h 571998"/>
                  <a:gd name="connsiteX6" fmla="*/ 228336 w 3941813"/>
                  <a:gd name="connsiteY6" fmla="*/ 6555 h 571998"/>
                  <a:gd name="connsiteX7" fmla="*/ 228336 w 3941813"/>
                  <a:gd name="connsiteY7" fmla="*/ 8625 h 571998"/>
                  <a:gd name="connsiteX8" fmla="*/ 228336 w 3941813"/>
                  <a:gd name="connsiteY8" fmla="*/ 13110 h 571998"/>
                  <a:gd name="connsiteX9" fmla="*/ 228681 w 3941813"/>
                  <a:gd name="connsiteY9" fmla="*/ 17595 h 571998"/>
                  <a:gd name="connsiteX10" fmla="*/ 228681 w 3941813"/>
                  <a:gd name="connsiteY10" fmla="*/ 21045 h 571998"/>
                  <a:gd name="connsiteX11" fmla="*/ 229372 w 3941813"/>
                  <a:gd name="connsiteY11" fmla="*/ 24495 h 571998"/>
                  <a:gd name="connsiteX12" fmla="*/ 229561 w 3941813"/>
                  <a:gd name="connsiteY12" fmla="*/ 29949 h 571998"/>
                  <a:gd name="connsiteX13" fmla="*/ 230860 w 3941813"/>
                  <a:gd name="connsiteY13" fmla="*/ 43059 h 571998"/>
                  <a:gd name="connsiteX14" fmla="*/ 231099 w 3941813"/>
                  <a:gd name="connsiteY14" fmla="*/ 44849 h 571998"/>
                  <a:gd name="connsiteX15" fmla="*/ 231445 w 3941813"/>
                  <a:gd name="connsiteY15" fmla="*/ 47954 h 571998"/>
                  <a:gd name="connsiteX16" fmla="*/ 231790 w 3941813"/>
                  <a:gd name="connsiteY16" fmla="*/ 51059 h 571998"/>
                  <a:gd name="connsiteX17" fmla="*/ 232439 w 3941813"/>
                  <a:gd name="connsiteY17" fmla="*/ 55431 h 571998"/>
                  <a:gd name="connsiteX18" fmla="*/ 237460 w 3941813"/>
                  <a:gd name="connsiteY18" fmla="*/ 78594 h 571998"/>
                  <a:gd name="connsiteX19" fmla="*/ 239935 w 3941813"/>
                  <a:gd name="connsiteY19" fmla="*/ 88754 h 571998"/>
                  <a:gd name="connsiteX20" fmla="*/ 249062 w 3941813"/>
                  <a:gd name="connsiteY20" fmla="*/ 117988 h 571998"/>
                  <a:gd name="connsiteX21" fmla="*/ 258766 w 3941813"/>
                  <a:gd name="connsiteY21" fmla="*/ 141560 h 571998"/>
                  <a:gd name="connsiteX22" fmla="*/ 260462 w 3941813"/>
                  <a:gd name="connsiteY22" fmla="*/ 145242 h 571998"/>
                  <a:gd name="connsiteX23" fmla="*/ 261844 w 3941813"/>
                  <a:gd name="connsiteY23" fmla="*/ 148347 h 571998"/>
                  <a:gd name="connsiteX24" fmla="*/ 263571 w 3941813"/>
                  <a:gd name="connsiteY24" fmla="*/ 152142 h 571998"/>
                  <a:gd name="connsiteX25" fmla="*/ 265643 w 3941813"/>
                  <a:gd name="connsiteY25" fmla="*/ 155592 h 571998"/>
                  <a:gd name="connsiteX26" fmla="*/ 267371 w 3941813"/>
                  <a:gd name="connsiteY26" fmla="*/ 158697 h 571998"/>
                  <a:gd name="connsiteX27" fmla="*/ 269060 w 3941813"/>
                  <a:gd name="connsiteY27" fmla="*/ 162072 h 571998"/>
                  <a:gd name="connsiteX28" fmla="*/ 276558 w 3941813"/>
                  <a:gd name="connsiteY28" fmla="*/ 175613 h 571998"/>
                  <a:gd name="connsiteX29" fmla="*/ 277043 w 3941813"/>
                  <a:gd name="connsiteY29" fmla="*/ 176291 h 571998"/>
                  <a:gd name="connsiteX30" fmla="*/ 278368 w 3941813"/>
                  <a:gd name="connsiteY30" fmla="*/ 178791 h 571998"/>
                  <a:gd name="connsiteX31" fmla="*/ 295536 w 3941813"/>
                  <a:gd name="connsiteY31" fmla="*/ 204348 h 571998"/>
                  <a:gd name="connsiteX32" fmla="*/ 296042 w 3941813"/>
                  <a:gd name="connsiteY32" fmla="*/ 204926 h 571998"/>
                  <a:gd name="connsiteX33" fmla="*/ 298303 w 3941813"/>
                  <a:gd name="connsiteY33" fmla="*/ 207936 h 571998"/>
                  <a:gd name="connsiteX34" fmla="*/ 316635 w 3941813"/>
                  <a:gd name="connsiteY34" fmla="*/ 230146 h 571998"/>
                  <a:gd name="connsiteX35" fmla="*/ 318158 w 3941813"/>
                  <a:gd name="connsiteY35" fmla="*/ 231823 h 571998"/>
                  <a:gd name="connsiteX36" fmla="*/ 341295 w 3941813"/>
                  <a:gd name="connsiteY36" fmla="*/ 254260 h 571998"/>
                  <a:gd name="connsiteX37" fmla="*/ 364855 w 3941813"/>
                  <a:gd name="connsiteY37" fmla="*/ 274566 h 571998"/>
                  <a:gd name="connsiteX38" fmla="*/ 383255 w 3941813"/>
                  <a:gd name="connsiteY38" fmla="*/ 287072 h 571998"/>
                  <a:gd name="connsiteX39" fmla="*/ 390494 w 3941813"/>
                  <a:gd name="connsiteY39" fmla="*/ 291862 h 571998"/>
                  <a:gd name="connsiteX40" fmla="*/ 396550 w 3941813"/>
                  <a:gd name="connsiteY40" fmla="*/ 295622 h 571998"/>
                  <a:gd name="connsiteX41" fmla="*/ 409034 w 3941813"/>
                  <a:gd name="connsiteY41" fmla="*/ 302598 h 571998"/>
                  <a:gd name="connsiteX42" fmla="*/ 419364 w 3941813"/>
                  <a:gd name="connsiteY42" fmla="*/ 308079 h 571998"/>
                  <a:gd name="connsiteX43" fmla="*/ 431109 w 3941813"/>
                  <a:gd name="connsiteY43" fmla="*/ 313598 h 571998"/>
                  <a:gd name="connsiteX44" fmla="*/ 433413 w 3941813"/>
                  <a:gd name="connsiteY44" fmla="*/ 314749 h 571998"/>
                  <a:gd name="connsiteX45" fmla="*/ 445124 w 3941813"/>
                  <a:gd name="connsiteY45" fmla="*/ 319611 h 571998"/>
                  <a:gd name="connsiteX46" fmla="*/ 450799 w 3941813"/>
                  <a:gd name="connsiteY46" fmla="*/ 321878 h 571998"/>
                  <a:gd name="connsiteX47" fmla="*/ 462312 w 3941813"/>
                  <a:gd name="connsiteY47" fmla="*/ 325820 h 571998"/>
                  <a:gd name="connsiteX48" fmla="*/ 480775 w 3941813"/>
                  <a:gd name="connsiteY48" fmla="*/ 331449 h 571998"/>
                  <a:gd name="connsiteX49" fmla="*/ 490525 w 3941813"/>
                  <a:gd name="connsiteY49" fmla="*/ 333953 h 571998"/>
                  <a:gd name="connsiteX50" fmla="*/ 499752 w 3941813"/>
                  <a:gd name="connsiteY50" fmla="*/ 335946 h 571998"/>
                  <a:gd name="connsiteX51" fmla="*/ 520232 w 3941813"/>
                  <a:gd name="connsiteY51" fmla="*/ 340163 h 571998"/>
                  <a:gd name="connsiteX52" fmla="*/ 554124 w 3941813"/>
                  <a:gd name="connsiteY52" fmla="*/ 343209 h 571998"/>
                  <a:gd name="connsiteX53" fmla="*/ 555122 w 3941813"/>
                  <a:gd name="connsiteY53" fmla="*/ 343268 h 571998"/>
                  <a:gd name="connsiteX54" fmla="*/ 555467 w 3941813"/>
                  <a:gd name="connsiteY54" fmla="*/ 343294 h 571998"/>
                  <a:gd name="connsiteX55" fmla="*/ 572739 w 3941813"/>
                  <a:gd name="connsiteY55" fmla="*/ 343958 h 571998"/>
                  <a:gd name="connsiteX56" fmla="*/ 3862707 w 3941813"/>
                  <a:gd name="connsiteY56" fmla="*/ 343958 h 571998"/>
                  <a:gd name="connsiteX57" fmla="*/ 3941813 w 3941813"/>
                  <a:gd name="connsiteY57" fmla="*/ 343958 h 571998"/>
                  <a:gd name="connsiteX58" fmla="*/ 3941813 w 3941813"/>
                  <a:gd name="connsiteY58" fmla="*/ 388462 h 571998"/>
                  <a:gd name="connsiteX59" fmla="*/ 3940777 w 3941813"/>
                  <a:gd name="connsiteY59" fmla="*/ 407437 h 571998"/>
                  <a:gd name="connsiteX60" fmla="*/ 3933868 w 3941813"/>
                  <a:gd name="connsiteY60" fmla="*/ 442971 h 571998"/>
                  <a:gd name="connsiteX61" fmla="*/ 3920050 w 3941813"/>
                  <a:gd name="connsiteY61" fmla="*/ 476090 h 571998"/>
                  <a:gd name="connsiteX62" fmla="*/ 3900015 w 3941813"/>
                  <a:gd name="connsiteY62" fmla="*/ 505415 h 571998"/>
                  <a:gd name="connsiteX63" fmla="*/ 3875143 w 3941813"/>
                  <a:gd name="connsiteY63" fmla="*/ 530254 h 571998"/>
                  <a:gd name="connsiteX64" fmla="*/ 3846126 w 3941813"/>
                  <a:gd name="connsiteY64" fmla="*/ 549919 h 571998"/>
                  <a:gd name="connsiteX65" fmla="*/ 3812964 w 3941813"/>
                  <a:gd name="connsiteY65" fmla="*/ 563718 h 571998"/>
                  <a:gd name="connsiteX66" fmla="*/ 3777038 w 3941813"/>
                  <a:gd name="connsiteY66" fmla="*/ 570963 h 571998"/>
                  <a:gd name="connsiteX67" fmla="*/ 3758385 w 3941813"/>
                  <a:gd name="connsiteY67" fmla="*/ 571998 h 571998"/>
                  <a:gd name="connsiteX68" fmla="*/ 572739 w 3941813"/>
                  <a:gd name="connsiteY68" fmla="*/ 571998 h 571998"/>
                  <a:gd name="connsiteX69" fmla="*/ 543032 w 3941813"/>
                  <a:gd name="connsiteY69" fmla="*/ 571308 h 571998"/>
                  <a:gd name="connsiteX70" fmla="*/ 485343 w 3941813"/>
                  <a:gd name="connsiteY70" fmla="*/ 565788 h 571998"/>
                  <a:gd name="connsiteX71" fmla="*/ 429382 w 3941813"/>
                  <a:gd name="connsiteY71" fmla="*/ 554059 h 571998"/>
                  <a:gd name="connsiteX72" fmla="*/ 375493 w 3941813"/>
                  <a:gd name="connsiteY72" fmla="*/ 537499 h 571998"/>
                  <a:gd name="connsiteX73" fmla="*/ 324023 w 3941813"/>
                  <a:gd name="connsiteY73" fmla="*/ 515419 h 571998"/>
                  <a:gd name="connsiteX74" fmla="*/ 275661 w 3941813"/>
                  <a:gd name="connsiteY74" fmla="*/ 489200 h 571998"/>
                  <a:gd name="connsiteX75" fmla="*/ 229718 w 3941813"/>
                  <a:gd name="connsiteY75" fmla="*/ 458495 h 571998"/>
                  <a:gd name="connsiteX76" fmla="*/ 187574 w 3941813"/>
                  <a:gd name="connsiteY76" fmla="*/ 423306 h 571998"/>
                  <a:gd name="connsiteX77" fmla="*/ 148539 w 3941813"/>
                  <a:gd name="connsiteY77" fmla="*/ 384667 h 571998"/>
                  <a:gd name="connsiteX78" fmla="*/ 113650 w 3941813"/>
                  <a:gd name="connsiteY78" fmla="*/ 342233 h 571998"/>
                  <a:gd name="connsiteX79" fmla="*/ 82906 w 3941813"/>
                  <a:gd name="connsiteY79" fmla="*/ 296349 h 571998"/>
                  <a:gd name="connsiteX80" fmla="*/ 56307 w 3941813"/>
                  <a:gd name="connsiteY80" fmla="*/ 248050 h 571998"/>
                  <a:gd name="connsiteX81" fmla="*/ 34544 w 3941813"/>
                  <a:gd name="connsiteY81" fmla="*/ 196646 h 571998"/>
                  <a:gd name="connsiteX82" fmla="*/ 17963 w 3941813"/>
                  <a:gd name="connsiteY82" fmla="*/ 143172 h 571998"/>
                  <a:gd name="connsiteX83" fmla="*/ 6218 w 3941813"/>
                  <a:gd name="connsiteY83" fmla="*/ 87283 h 571998"/>
                  <a:gd name="connsiteX84" fmla="*/ 346 w 3941813"/>
                  <a:gd name="connsiteY84" fmla="*/ 29669 h 571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3941813" h="571998">
                    <a:moveTo>
                      <a:pt x="0" y="0"/>
                    </a:moveTo>
                    <a:lnTo>
                      <a:pt x="228336" y="0"/>
                    </a:lnTo>
                    <a:lnTo>
                      <a:pt x="228336" y="1035"/>
                    </a:lnTo>
                    <a:lnTo>
                      <a:pt x="228336" y="2070"/>
                    </a:lnTo>
                    <a:lnTo>
                      <a:pt x="228336" y="3450"/>
                    </a:lnTo>
                    <a:lnTo>
                      <a:pt x="228336" y="4485"/>
                    </a:lnTo>
                    <a:lnTo>
                      <a:pt x="228336" y="6555"/>
                    </a:lnTo>
                    <a:lnTo>
                      <a:pt x="228336" y="8625"/>
                    </a:lnTo>
                    <a:lnTo>
                      <a:pt x="228336" y="13110"/>
                    </a:lnTo>
                    <a:lnTo>
                      <a:pt x="228681" y="17595"/>
                    </a:lnTo>
                    <a:lnTo>
                      <a:pt x="228681" y="21045"/>
                    </a:lnTo>
                    <a:lnTo>
                      <a:pt x="229372" y="24495"/>
                    </a:lnTo>
                    <a:lnTo>
                      <a:pt x="229561" y="29949"/>
                    </a:lnTo>
                    <a:lnTo>
                      <a:pt x="230860" y="43059"/>
                    </a:lnTo>
                    <a:lnTo>
                      <a:pt x="231099" y="44849"/>
                    </a:lnTo>
                    <a:lnTo>
                      <a:pt x="231445" y="47954"/>
                    </a:lnTo>
                    <a:lnTo>
                      <a:pt x="231790" y="51059"/>
                    </a:lnTo>
                    <a:lnTo>
                      <a:pt x="232439" y="55431"/>
                    </a:lnTo>
                    <a:lnTo>
                      <a:pt x="237460" y="78594"/>
                    </a:lnTo>
                    <a:lnTo>
                      <a:pt x="239935" y="88754"/>
                    </a:lnTo>
                    <a:lnTo>
                      <a:pt x="249062" y="117988"/>
                    </a:lnTo>
                    <a:lnTo>
                      <a:pt x="258766" y="141560"/>
                    </a:lnTo>
                    <a:lnTo>
                      <a:pt x="260462" y="145242"/>
                    </a:lnTo>
                    <a:lnTo>
                      <a:pt x="261844" y="148347"/>
                    </a:lnTo>
                    <a:lnTo>
                      <a:pt x="263571" y="152142"/>
                    </a:lnTo>
                    <a:lnTo>
                      <a:pt x="265643" y="155592"/>
                    </a:lnTo>
                    <a:lnTo>
                      <a:pt x="267371" y="158697"/>
                    </a:lnTo>
                    <a:lnTo>
                      <a:pt x="269060" y="162072"/>
                    </a:lnTo>
                    <a:lnTo>
                      <a:pt x="276558" y="175613"/>
                    </a:lnTo>
                    <a:lnTo>
                      <a:pt x="277043" y="176291"/>
                    </a:lnTo>
                    <a:lnTo>
                      <a:pt x="278368" y="178791"/>
                    </a:lnTo>
                    <a:lnTo>
                      <a:pt x="295536" y="204348"/>
                    </a:lnTo>
                    <a:lnTo>
                      <a:pt x="296042" y="204926"/>
                    </a:lnTo>
                    <a:lnTo>
                      <a:pt x="298303" y="207936"/>
                    </a:lnTo>
                    <a:lnTo>
                      <a:pt x="316635" y="230146"/>
                    </a:lnTo>
                    <a:lnTo>
                      <a:pt x="318158" y="231823"/>
                    </a:lnTo>
                    <a:lnTo>
                      <a:pt x="341295" y="254260"/>
                    </a:lnTo>
                    <a:lnTo>
                      <a:pt x="364855" y="274566"/>
                    </a:lnTo>
                    <a:lnTo>
                      <a:pt x="383255" y="287072"/>
                    </a:lnTo>
                    <a:lnTo>
                      <a:pt x="390494" y="291862"/>
                    </a:lnTo>
                    <a:lnTo>
                      <a:pt x="396550" y="295622"/>
                    </a:lnTo>
                    <a:lnTo>
                      <a:pt x="409034" y="302598"/>
                    </a:lnTo>
                    <a:lnTo>
                      <a:pt x="419364" y="308079"/>
                    </a:lnTo>
                    <a:lnTo>
                      <a:pt x="431109" y="313598"/>
                    </a:lnTo>
                    <a:lnTo>
                      <a:pt x="433413" y="314749"/>
                    </a:lnTo>
                    <a:lnTo>
                      <a:pt x="445124" y="319611"/>
                    </a:lnTo>
                    <a:lnTo>
                      <a:pt x="450799" y="321878"/>
                    </a:lnTo>
                    <a:lnTo>
                      <a:pt x="462312" y="325820"/>
                    </a:lnTo>
                    <a:lnTo>
                      <a:pt x="480775" y="331449"/>
                    </a:lnTo>
                    <a:lnTo>
                      <a:pt x="490525" y="333953"/>
                    </a:lnTo>
                    <a:lnTo>
                      <a:pt x="499752" y="335946"/>
                    </a:lnTo>
                    <a:lnTo>
                      <a:pt x="520232" y="340163"/>
                    </a:lnTo>
                    <a:lnTo>
                      <a:pt x="554124" y="343209"/>
                    </a:lnTo>
                    <a:lnTo>
                      <a:pt x="555122" y="343268"/>
                    </a:lnTo>
                    <a:lnTo>
                      <a:pt x="555467" y="343294"/>
                    </a:lnTo>
                    <a:lnTo>
                      <a:pt x="572739" y="343958"/>
                    </a:lnTo>
                    <a:lnTo>
                      <a:pt x="3862707" y="343958"/>
                    </a:lnTo>
                    <a:lnTo>
                      <a:pt x="3941813" y="343958"/>
                    </a:lnTo>
                    <a:lnTo>
                      <a:pt x="3941813" y="388462"/>
                    </a:lnTo>
                    <a:lnTo>
                      <a:pt x="3940777" y="407437"/>
                    </a:lnTo>
                    <a:lnTo>
                      <a:pt x="3933868" y="442971"/>
                    </a:lnTo>
                    <a:lnTo>
                      <a:pt x="3920050" y="476090"/>
                    </a:lnTo>
                    <a:lnTo>
                      <a:pt x="3900015" y="505415"/>
                    </a:lnTo>
                    <a:lnTo>
                      <a:pt x="3875143" y="530254"/>
                    </a:lnTo>
                    <a:lnTo>
                      <a:pt x="3846126" y="549919"/>
                    </a:lnTo>
                    <a:lnTo>
                      <a:pt x="3812964" y="563718"/>
                    </a:lnTo>
                    <a:lnTo>
                      <a:pt x="3777038" y="570963"/>
                    </a:lnTo>
                    <a:lnTo>
                      <a:pt x="3758385" y="571998"/>
                    </a:lnTo>
                    <a:lnTo>
                      <a:pt x="572739" y="571998"/>
                    </a:lnTo>
                    <a:lnTo>
                      <a:pt x="543032" y="571308"/>
                    </a:lnTo>
                    <a:lnTo>
                      <a:pt x="485343" y="565788"/>
                    </a:lnTo>
                    <a:lnTo>
                      <a:pt x="429382" y="554059"/>
                    </a:lnTo>
                    <a:lnTo>
                      <a:pt x="375493" y="537499"/>
                    </a:lnTo>
                    <a:lnTo>
                      <a:pt x="324023" y="515419"/>
                    </a:lnTo>
                    <a:lnTo>
                      <a:pt x="275661" y="489200"/>
                    </a:lnTo>
                    <a:lnTo>
                      <a:pt x="229718" y="458495"/>
                    </a:lnTo>
                    <a:lnTo>
                      <a:pt x="187574" y="423306"/>
                    </a:lnTo>
                    <a:lnTo>
                      <a:pt x="148539" y="384667"/>
                    </a:lnTo>
                    <a:lnTo>
                      <a:pt x="113650" y="342233"/>
                    </a:lnTo>
                    <a:lnTo>
                      <a:pt x="82906" y="296349"/>
                    </a:lnTo>
                    <a:lnTo>
                      <a:pt x="56307" y="248050"/>
                    </a:lnTo>
                    <a:lnTo>
                      <a:pt x="34544" y="196646"/>
                    </a:lnTo>
                    <a:lnTo>
                      <a:pt x="17963" y="143172"/>
                    </a:lnTo>
                    <a:lnTo>
                      <a:pt x="6218" y="87283"/>
                    </a:lnTo>
                    <a:lnTo>
                      <a:pt x="346" y="29669"/>
                    </a:lnTo>
                    <a:close/>
                  </a:path>
                </a:pathLst>
              </a:custGeom>
              <a:solidFill>
                <a:srgbClr val="FFCC5E"/>
              </a:solid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36" name="Freeform 585">
                <a:extLst>
                  <a:ext uri="{FF2B5EF4-FFF2-40B4-BE49-F238E27FC236}">
                    <a16:creationId xmlns:a16="http://schemas.microsoft.com/office/drawing/2014/main" id="{279E820C-D787-3680-1A27-06FF76C89427}"/>
                  </a:ext>
                </a:extLst>
              </p:cNvPr>
              <p:cNvSpPr>
                <a:spLocks/>
              </p:cNvSpPr>
              <p:nvPr/>
            </p:nvSpPr>
            <p:spPr bwMode="auto">
              <a:xfrm>
                <a:off x="1611692" y="577500"/>
                <a:ext cx="689438" cy="6894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ctr" anchorCtr="0" compatLnSpc="1">
                <a:prstTxWarp prst="textNoShape">
                  <a:avLst/>
                </a:prstTxWarp>
              </a:bodyPr>
              <a:lstStyle/>
              <a:p>
                <a:pPr algn="ctr"/>
                <a:r>
                  <a:rPr lang="en-US" sz="4400" b="1" dirty="0">
                    <a:solidFill>
                      <a:srgbClr val="191C21"/>
                    </a:solidFill>
                  </a:rPr>
                  <a:t>2</a:t>
                </a:r>
              </a:p>
            </p:txBody>
          </p:sp>
        </p:grpSp>
        <p:sp>
          <p:nvSpPr>
            <p:cNvPr id="28" name="TextBox 27">
              <a:extLst>
                <a:ext uri="{FF2B5EF4-FFF2-40B4-BE49-F238E27FC236}">
                  <a16:creationId xmlns:a16="http://schemas.microsoft.com/office/drawing/2014/main" id="{EC8B7A10-90CF-F515-A915-CCD6F8A847FD}"/>
                </a:ext>
              </a:extLst>
            </p:cNvPr>
            <p:cNvSpPr txBox="1"/>
            <p:nvPr/>
          </p:nvSpPr>
          <p:spPr>
            <a:xfrm>
              <a:off x="6219281" y="2542894"/>
              <a:ext cx="3125164" cy="719043"/>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التنبؤ بالمشكلات المستقبلية واتخاذ إجراءات استباقية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7" name="Group 36">
            <a:extLst>
              <a:ext uri="{FF2B5EF4-FFF2-40B4-BE49-F238E27FC236}">
                <a16:creationId xmlns:a16="http://schemas.microsoft.com/office/drawing/2014/main" id="{8C0CE357-2512-A185-CF5E-0C82EE86C091}"/>
              </a:ext>
            </a:extLst>
          </p:cNvPr>
          <p:cNvGrpSpPr/>
          <p:nvPr/>
        </p:nvGrpSpPr>
        <p:grpSpPr>
          <a:xfrm>
            <a:off x="1893825" y="3465319"/>
            <a:ext cx="4081751" cy="1038515"/>
            <a:chOff x="6112520" y="3901741"/>
            <a:chExt cx="4081751" cy="1038515"/>
          </a:xfrm>
        </p:grpSpPr>
        <p:grpSp>
          <p:nvGrpSpPr>
            <p:cNvPr id="38" name="Group 37">
              <a:extLst>
                <a:ext uri="{FF2B5EF4-FFF2-40B4-BE49-F238E27FC236}">
                  <a16:creationId xmlns:a16="http://schemas.microsoft.com/office/drawing/2014/main" id="{F342FD72-423B-7E86-0A2D-6F87EF141827}"/>
                </a:ext>
              </a:extLst>
            </p:cNvPr>
            <p:cNvGrpSpPr/>
            <p:nvPr/>
          </p:nvGrpSpPr>
          <p:grpSpPr>
            <a:xfrm flipH="1">
              <a:off x="6135988" y="3901741"/>
              <a:ext cx="4058283" cy="1038515"/>
              <a:chOff x="1383722" y="350911"/>
              <a:chExt cx="4859221" cy="1243475"/>
            </a:xfrm>
          </p:grpSpPr>
          <p:sp>
            <p:nvSpPr>
              <p:cNvPr id="40" name="Freeform 584">
                <a:extLst>
                  <a:ext uri="{FF2B5EF4-FFF2-40B4-BE49-F238E27FC236}">
                    <a16:creationId xmlns:a16="http://schemas.microsoft.com/office/drawing/2014/main" id="{21B24C01-6563-FA32-A8B7-B9E57355EE41}"/>
                  </a:ext>
                </a:extLst>
              </p:cNvPr>
              <p:cNvSpPr>
                <a:spLocks/>
              </p:cNvSpPr>
              <p:nvPr/>
            </p:nvSpPr>
            <p:spPr bwMode="auto">
              <a:xfrm>
                <a:off x="1383722" y="449008"/>
                <a:ext cx="4859221" cy="1145378"/>
              </a:xfrm>
              <a:custGeom>
                <a:avLst/>
                <a:gdLst>
                  <a:gd name="T0" fmla="*/ 13835 w 14066"/>
                  <a:gd name="T1" fmla="*/ 744 h 3315"/>
                  <a:gd name="T2" fmla="*/ 13713 w 14066"/>
                  <a:gd name="T3" fmla="*/ 454 h 3315"/>
                  <a:gd name="T4" fmla="*/ 13456 w 14066"/>
                  <a:gd name="T5" fmla="*/ 280 h 3315"/>
                  <a:gd name="T6" fmla="*/ 2543 w 14066"/>
                  <a:gd name="T7" fmla="*/ 257 h 3315"/>
                  <a:gd name="T8" fmla="*/ 2291 w 14066"/>
                  <a:gd name="T9" fmla="*/ 124 h 3315"/>
                  <a:gd name="T10" fmla="*/ 1956 w 14066"/>
                  <a:gd name="T11" fmla="*/ 26 h 3315"/>
                  <a:gd name="T12" fmla="*/ 1658 w 14066"/>
                  <a:gd name="T13" fmla="*/ 0 h 3315"/>
                  <a:gd name="T14" fmla="*/ 1243 w 14066"/>
                  <a:gd name="T15" fmla="*/ 52 h 3315"/>
                  <a:gd name="T16" fmla="*/ 798 w 14066"/>
                  <a:gd name="T17" fmla="*/ 240 h 3315"/>
                  <a:gd name="T18" fmla="*/ 431 w 14066"/>
                  <a:gd name="T19" fmla="*/ 543 h 3315"/>
                  <a:gd name="T20" fmla="*/ 162 w 14066"/>
                  <a:gd name="T21" fmla="*/ 938 h 3315"/>
                  <a:gd name="T22" fmla="*/ 19 w 14066"/>
                  <a:gd name="T23" fmla="*/ 1405 h 3315"/>
                  <a:gd name="T24" fmla="*/ 0 w 14066"/>
                  <a:gd name="T25" fmla="*/ 1720 h 3315"/>
                  <a:gd name="T26" fmla="*/ 54 w 14066"/>
                  <a:gd name="T27" fmla="*/ 2076 h 3315"/>
                  <a:gd name="T28" fmla="*/ 177 w 14066"/>
                  <a:gd name="T29" fmla="*/ 2404 h 3315"/>
                  <a:gd name="T30" fmla="*/ 365 w 14066"/>
                  <a:gd name="T31" fmla="*/ 2696 h 3315"/>
                  <a:gd name="T32" fmla="*/ 607 w 14066"/>
                  <a:gd name="T33" fmla="*/ 2941 h 3315"/>
                  <a:gd name="T34" fmla="*/ 896 w 14066"/>
                  <a:gd name="T35" fmla="*/ 3130 h 3315"/>
                  <a:gd name="T36" fmla="*/ 1199 w 14066"/>
                  <a:gd name="T37" fmla="*/ 3252 h 3315"/>
                  <a:gd name="T38" fmla="*/ 1658 w 14066"/>
                  <a:gd name="T39" fmla="*/ 3315 h 3315"/>
                  <a:gd name="T40" fmla="*/ 1700 w 14066"/>
                  <a:gd name="T41" fmla="*/ 3315 h 3315"/>
                  <a:gd name="T42" fmla="*/ 1766 w 14066"/>
                  <a:gd name="T43" fmla="*/ 3312 h 3315"/>
                  <a:gd name="T44" fmla="*/ 1834 w 14066"/>
                  <a:gd name="T45" fmla="*/ 3306 h 3315"/>
                  <a:gd name="T46" fmla="*/ 1899 w 14066"/>
                  <a:gd name="T47" fmla="*/ 3297 h 3315"/>
                  <a:gd name="T48" fmla="*/ 1954 w 14066"/>
                  <a:gd name="T49" fmla="*/ 3288 h 3315"/>
                  <a:gd name="T50" fmla="*/ 2011 w 14066"/>
                  <a:gd name="T51" fmla="*/ 3278 h 3315"/>
                  <a:gd name="T52" fmla="*/ 2070 w 14066"/>
                  <a:gd name="T53" fmla="*/ 3264 h 3315"/>
                  <a:gd name="T54" fmla="*/ 2125 w 14066"/>
                  <a:gd name="T55" fmla="*/ 3248 h 3315"/>
                  <a:gd name="T56" fmla="*/ 2178 w 14066"/>
                  <a:gd name="T57" fmla="*/ 3231 h 3315"/>
                  <a:gd name="T58" fmla="*/ 2241 w 14066"/>
                  <a:gd name="T59" fmla="*/ 3209 h 3315"/>
                  <a:gd name="T60" fmla="*/ 2328 w 14066"/>
                  <a:gd name="T61" fmla="*/ 3174 h 3315"/>
                  <a:gd name="T62" fmla="*/ 2790 w 14066"/>
                  <a:gd name="T63" fmla="*/ 2870 h 3315"/>
                  <a:gd name="T64" fmla="*/ 2855 w 14066"/>
                  <a:gd name="T65" fmla="*/ 2805 h 3315"/>
                  <a:gd name="T66" fmla="*/ 2869 w 14066"/>
                  <a:gd name="T67" fmla="*/ 2789 h 3315"/>
                  <a:gd name="T68" fmla="*/ 2896 w 14066"/>
                  <a:gd name="T69" fmla="*/ 2759 h 3315"/>
                  <a:gd name="T70" fmla="*/ 2901 w 14066"/>
                  <a:gd name="T71" fmla="*/ 2754 h 3315"/>
                  <a:gd name="T72" fmla="*/ 2931 w 14066"/>
                  <a:gd name="T73" fmla="*/ 2719 h 3315"/>
                  <a:gd name="T74" fmla="*/ 2934 w 14066"/>
                  <a:gd name="T75" fmla="*/ 2717 h 3315"/>
                  <a:gd name="T76" fmla="*/ 2943 w 14066"/>
                  <a:gd name="T77" fmla="*/ 2706 h 3315"/>
                  <a:gd name="T78" fmla="*/ 2966 w 14066"/>
                  <a:gd name="T79" fmla="*/ 2676 h 3315"/>
                  <a:gd name="T80" fmla="*/ 2985 w 14066"/>
                  <a:gd name="T81" fmla="*/ 2651 h 3315"/>
                  <a:gd name="T82" fmla="*/ 3317 w 14066"/>
                  <a:gd name="T83" fmla="*/ 2985 h 3315"/>
                  <a:gd name="T84" fmla="*/ 3825 w 14066"/>
                  <a:gd name="T85" fmla="*/ 3244 h 3315"/>
                  <a:gd name="T86" fmla="*/ 4313 w 14066"/>
                  <a:gd name="T87" fmla="*/ 3315 h 3315"/>
                  <a:gd name="T88" fmla="*/ 13693 w 14066"/>
                  <a:gd name="T89" fmla="*/ 3292 h 3315"/>
                  <a:gd name="T90" fmla="*/ 13745 w 14066"/>
                  <a:gd name="T91" fmla="*/ 3273 h 3315"/>
                  <a:gd name="T92" fmla="*/ 13804 w 14066"/>
                  <a:gd name="T93" fmla="*/ 3243 h 3315"/>
                  <a:gd name="T94" fmla="*/ 13909 w 14066"/>
                  <a:gd name="T95" fmla="*/ 3161 h 3315"/>
                  <a:gd name="T96" fmla="*/ 14003 w 14066"/>
                  <a:gd name="T97" fmla="*/ 3038 h 3315"/>
                  <a:gd name="T98" fmla="*/ 14066 w 14066"/>
                  <a:gd name="T99" fmla="*/ 2784 h 3315"/>
                  <a:gd name="T100" fmla="*/ 14066 w 14066"/>
                  <a:gd name="T101" fmla="*/ 2654 h 3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066" h="3315">
                    <a:moveTo>
                      <a:pt x="13837" y="2654"/>
                    </a:moveTo>
                    <a:lnTo>
                      <a:pt x="13837" y="800"/>
                    </a:lnTo>
                    <a:lnTo>
                      <a:pt x="13835" y="744"/>
                    </a:lnTo>
                    <a:lnTo>
                      <a:pt x="13813" y="638"/>
                    </a:lnTo>
                    <a:lnTo>
                      <a:pt x="13772" y="540"/>
                    </a:lnTo>
                    <a:lnTo>
                      <a:pt x="13713" y="454"/>
                    </a:lnTo>
                    <a:lnTo>
                      <a:pt x="13640" y="380"/>
                    </a:lnTo>
                    <a:lnTo>
                      <a:pt x="13553" y="321"/>
                    </a:lnTo>
                    <a:lnTo>
                      <a:pt x="13456" y="280"/>
                    </a:lnTo>
                    <a:lnTo>
                      <a:pt x="13349" y="258"/>
                    </a:lnTo>
                    <a:lnTo>
                      <a:pt x="13294" y="257"/>
                    </a:lnTo>
                    <a:lnTo>
                      <a:pt x="2543" y="257"/>
                    </a:lnTo>
                    <a:lnTo>
                      <a:pt x="2494" y="227"/>
                    </a:lnTo>
                    <a:lnTo>
                      <a:pt x="2394" y="172"/>
                    </a:lnTo>
                    <a:lnTo>
                      <a:pt x="2291" y="124"/>
                    </a:lnTo>
                    <a:lnTo>
                      <a:pt x="2182" y="84"/>
                    </a:lnTo>
                    <a:lnTo>
                      <a:pt x="2070" y="52"/>
                    </a:lnTo>
                    <a:lnTo>
                      <a:pt x="1956" y="26"/>
                    </a:lnTo>
                    <a:lnTo>
                      <a:pt x="1838" y="9"/>
                    </a:lnTo>
                    <a:lnTo>
                      <a:pt x="1719" y="0"/>
                    </a:lnTo>
                    <a:lnTo>
                      <a:pt x="1658" y="0"/>
                    </a:lnTo>
                    <a:lnTo>
                      <a:pt x="1573" y="1"/>
                    </a:lnTo>
                    <a:lnTo>
                      <a:pt x="1405" y="18"/>
                    </a:lnTo>
                    <a:lnTo>
                      <a:pt x="1243" y="52"/>
                    </a:lnTo>
                    <a:lnTo>
                      <a:pt x="1088" y="100"/>
                    </a:lnTo>
                    <a:lnTo>
                      <a:pt x="939" y="163"/>
                    </a:lnTo>
                    <a:lnTo>
                      <a:pt x="798" y="240"/>
                    </a:lnTo>
                    <a:lnTo>
                      <a:pt x="665" y="329"/>
                    </a:lnTo>
                    <a:lnTo>
                      <a:pt x="542" y="430"/>
                    </a:lnTo>
                    <a:lnTo>
                      <a:pt x="431" y="543"/>
                    </a:lnTo>
                    <a:lnTo>
                      <a:pt x="328" y="665"/>
                    </a:lnTo>
                    <a:lnTo>
                      <a:pt x="239" y="797"/>
                    </a:lnTo>
                    <a:lnTo>
                      <a:pt x="162" y="938"/>
                    </a:lnTo>
                    <a:lnTo>
                      <a:pt x="100" y="1087"/>
                    </a:lnTo>
                    <a:lnTo>
                      <a:pt x="51" y="1243"/>
                    </a:lnTo>
                    <a:lnTo>
                      <a:pt x="19" y="1405"/>
                    </a:lnTo>
                    <a:lnTo>
                      <a:pt x="2" y="1572"/>
                    </a:lnTo>
                    <a:lnTo>
                      <a:pt x="0" y="1658"/>
                    </a:lnTo>
                    <a:lnTo>
                      <a:pt x="0" y="1720"/>
                    </a:lnTo>
                    <a:lnTo>
                      <a:pt x="10" y="1842"/>
                    </a:lnTo>
                    <a:lnTo>
                      <a:pt x="28" y="1961"/>
                    </a:lnTo>
                    <a:lnTo>
                      <a:pt x="54" y="2076"/>
                    </a:lnTo>
                    <a:lnTo>
                      <a:pt x="87" y="2190"/>
                    </a:lnTo>
                    <a:lnTo>
                      <a:pt x="129" y="2299"/>
                    </a:lnTo>
                    <a:lnTo>
                      <a:pt x="177" y="2404"/>
                    </a:lnTo>
                    <a:lnTo>
                      <a:pt x="234" y="2507"/>
                    </a:lnTo>
                    <a:lnTo>
                      <a:pt x="296" y="2604"/>
                    </a:lnTo>
                    <a:lnTo>
                      <a:pt x="365" y="2696"/>
                    </a:lnTo>
                    <a:lnTo>
                      <a:pt x="440" y="2783"/>
                    </a:lnTo>
                    <a:lnTo>
                      <a:pt x="520" y="2864"/>
                    </a:lnTo>
                    <a:lnTo>
                      <a:pt x="607" y="2941"/>
                    </a:lnTo>
                    <a:lnTo>
                      <a:pt x="699" y="3010"/>
                    </a:lnTo>
                    <a:lnTo>
                      <a:pt x="795" y="3073"/>
                    </a:lnTo>
                    <a:lnTo>
                      <a:pt x="896" y="3130"/>
                    </a:lnTo>
                    <a:lnTo>
                      <a:pt x="948" y="3156"/>
                    </a:lnTo>
                    <a:lnTo>
                      <a:pt x="1030" y="3192"/>
                    </a:lnTo>
                    <a:lnTo>
                      <a:pt x="1199" y="3252"/>
                    </a:lnTo>
                    <a:lnTo>
                      <a:pt x="1378" y="3293"/>
                    </a:lnTo>
                    <a:lnTo>
                      <a:pt x="1564" y="3314"/>
                    </a:lnTo>
                    <a:lnTo>
                      <a:pt x="1658" y="3315"/>
                    </a:lnTo>
                    <a:lnTo>
                      <a:pt x="1658" y="3315"/>
                    </a:lnTo>
                    <a:lnTo>
                      <a:pt x="1659" y="3315"/>
                    </a:lnTo>
                    <a:lnTo>
                      <a:pt x="1700" y="3315"/>
                    </a:lnTo>
                    <a:lnTo>
                      <a:pt x="1740" y="3313"/>
                    </a:lnTo>
                    <a:lnTo>
                      <a:pt x="1753" y="3313"/>
                    </a:lnTo>
                    <a:lnTo>
                      <a:pt x="1766" y="3312"/>
                    </a:lnTo>
                    <a:lnTo>
                      <a:pt x="1793" y="3310"/>
                    </a:lnTo>
                    <a:lnTo>
                      <a:pt x="1820" y="3308"/>
                    </a:lnTo>
                    <a:lnTo>
                      <a:pt x="1834" y="3306"/>
                    </a:lnTo>
                    <a:lnTo>
                      <a:pt x="1850" y="3304"/>
                    </a:lnTo>
                    <a:lnTo>
                      <a:pt x="1875" y="3301"/>
                    </a:lnTo>
                    <a:lnTo>
                      <a:pt x="1899" y="3297"/>
                    </a:lnTo>
                    <a:lnTo>
                      <a:pt x="1915" y="3296"/>
                    </a:lnTo>
                    <a:lnTo>
                      <a:pt x="1932" y="3292"/>
                    </a:lnTo>
                    <a:lnTo>
                      <a:pt x="1954" y="3288"/>
                    </a:lnTo>
                    <a:lnTo>
                      <a:pt x="1977" y="3284"/>
                    </a:lnTo>
                    <a:lnTo>
                      <a:pt x="1994" y="3282"/>
                    </a:lnTo>
                    <a:lnTo>
                      <a:pt x="2011" y="3278"/>
                    </a:lnTo>
                    <a:lnTo>
                      <a:pt x="2031" y="3273"/>
                    </a:lnTo>
                    <a:lnTo>
                      <a:pt x="2052" y="3268"/>
                    </a:lnTo>
                    <a:lnTo>
                      <a:pt x="2070" y="3264"/>
                    </a:lnTo>
                    <a:lnTo>
                      <a:pt x="2089" y="3258"/>
                    </a:lnTo>
                    <a:lnTo>
                      <a:pt x="2107" y="3253"/>
                    </a:lnTo>
                    <a:lnTo>
                      <a:pt x="2125" y="3248"/>
                    </a:lnTo>
                    <a:lnTo>
                      <a:pt x="2146" y="3243"/>
                    </a:lnTo>
                    <a:lnTo>
                      <a:pt x="2165" y="3236"/>
                    </a:lnTo>
                    <a:lnTo>
                      <a:pt x="2178" y="3231"/>
                    </a:lnTo>
                    <a:lnTo>
                      <a:pt x="2191" y="3227"/>
                    </a:lnTo>
                    <a:lnTo>
                      <a:pt x="2217" y="3218"/>
                    </a:lnTo>
                    <a:lnTo>
                      <a:pt x="2241" y="3209"/>
                    </a:lnTo>
                    <a:lnTo>
                      <a:pt x="2241" y="3209"/>
                    </a:lnTo>
                    <a:lnTo>
                      <a:pt x="2241" y="3209"/>
                    </a:lnTo>
                    <a:lnTo>
                      <a:pt x="2328" y="3174"/>
                    </a:lnTo>
                    <a:lnTo>
                      <a:pt x="2494" y="3090"/>
                    </a:lnTo>
                    <a:lnTo>
                      <a:pt x="2648" y="2989"/>
                    </a:lnTo>
                    <a:lnTo>
                      <a:pt x="2790" y="2870"/>
                    </a:lnTo>
                    <a:lnTo>
                      <a:pt x="2855" y="2805"/>
                    </a:lnTo>
                    <a:lnTo>
                      <a:pt x="2855" y="2805"/>
                    </a:lnTo>
                    <a:lnTo>
                      <a:pt x="2855" y="2805"/>
                    </a:lnTo>
                    <a:lnTo>
                      <a:pt x="2858" y="2801"/>
                    </a:lnTo>
                    <a:lnTo>
                      <a:pt x="2862" y="2797"/>
                    </a:lnTo>
                    <a:lnTo>
                      <a:pt x="2869" y="2789"/>
                    </a:lnTo>
                    <a:lnTo>
                      <a:pt x="2875" y="2783"/>
                    </a:lnTo>
                    <a:lnTo>
                      <a:pt x="2886" y="2771"/>
                    </a:lnTo>
                    <a:lnTo>
                      <a:pt x="2896" y="2759"/>
                    </a:lnTo>
                    <a:lnTo>
                      <a:pt x="2896" y="2759"/>
                    </a:lnTo>
                    <a:lnTo>
                      <a:pt x="2896" y="2759"/>
                    </a:lnTo>
                    <a:lnTo>
                      <a:pt x="2901" y="2754"/>
                    </a:lnTo>
                    <a:lnTo>
                      <a:pt x="2906" y="2748"/>
                    </a:lnTo>
                    <a:lnTo>
                      <a:pt x="2919" y="2734"/>
                    </a:lnTo>
                    <a:lnTo>
                      <a:pt x="2931" y="2719"/>
                    </a:lnTo>
                    <a:lnTo>
                      <a:pt x="2931" y="2719"/>
                    </a:lnTo>
                    <a:lnTo>
                      <a:pt x="2932" y="2718"/>
                    </a:lnTo>
                    <a:lnTo>
                      <a:pt x="2934" y="2717"/>
                    </a:lnTo>
                    <a:lnTo>
                      <a:pt x="2935" y="2715"/>
                    </a:lnTo>
                    <a:lnTo>
                      <a:pt x="2939" y="2710"/>
                    </a:lnTo>
                    <a:lnTo>
                      <a:pt x="2943" y="2706"/>
                    </a:lnTo>
                    <a:lnTo>
                      <a:pt x="2947" y="2701"/>
                    </a:lnTo>
                    <a:lnTo>
                      <a:pt x="2950" y="2696"/>
                    </a:lnTo>
                    <a:lnTo>
                      <a:pt x="2966" y="2676"/>
                    </a:lnTo>
                    <a:lnTo>
                      <a:pt x="2980" y="2658"/>
                    </a:lnTo>
                    <a:lnTo>
                      <a:pt x="2983" y="2654"/>
                    </a:lnTo>
                    <a:lnTo>
                      <a:pt x="2985" y="2651"/>
                    </a:lnTo>
                    <a:lnTo>
                      <a:pt x="3044" y="2726"/>
                    </a:lnTo>
                    <a:lnTo>
                      <a:pt x="3173" y="2863"/>
                    </a:lnTo>
                    <a:lnTo>
                      <a:pt x="3317" y="2985"/>
                    </a:lnTo>
                    <a:lnTo>
                      <a:pt x="3475" y="3090"/>
                    </a:lnTo>
                    <a:lnTo>
                      <a:pt x="3645" y="3177"/>
                    </a:lnTo>
                    <a:lnTo>
                      <a:pt x="3825" y="3244"/>
                    </a:lnTo>
                    <a:lnTo>
                      <a:pt x="4015" y="3290"/>
                    </a:lnTo>
                    <a:lnTo>
                      <a:pt x="4212" y="3313"/>
                    </a:lnTo>
                    <a:lnTo>
                      <a:pt x="4313" y="3315"/>
                    </a:lnTo>
                    <a:lnTo>
                      <a:pt x="13535" y="3315"/>
                    </a:lnTo>
                    <a:lnTo>
                      <a:pt x="13589" y="3314"/>
                    </a:lnTo>
                    <a:lnTo>
                      <a:pt x="13693" y="3292"/>
                    </a:lnTo>
                    <a:lnTo>
                      <a:pt x="13741" y="3274"/>
                    </a:lnTo>
                    <a:lnTo>
                      <a:pt x="13743" y="3273"/>
                    </a:lnTo>
                    <a:lnTo>
                      <a:pt x="13745" y="3273"/>
                    </a:lnTo>
                    <a:lnTo>
                      <a:pt x="13755" y="3268"/>
                    </a:lnTo>
                    <a:lnTo>
                      <a:pt x="13765" y="3264"/>
                    </a:lnTo>
                    <a:lnTo>
                      <a:pt x="13804" y="3243"/>
                    </a:lnTo>
                    <a:lnTo>
                      <a:pt x="13877" y="3192"/>
                    </a:lnTo>
                    <a:lnTo>
                      <a:pt x="13908" y="3161"/>
                    </a:lnTo>
                    <a:lnTo>
                      <a:pt x="13909" y="3161"/>
                    </a:lnTo>
                    <a:lnTo>
                      <a:pt x="13910" y="3160"/>
                    </a:lnTo>
                    <a:lnTo>
                      <a:pt x="13945" y="3122"/>
                    </a:lnTo>
                    <a:lnTo>
                      <a:pt x="14003" y="3038"/>
                    </a:lnTo>
                    <a:lnTo>
                      <a:pt x="14043" y="2942"/>
                    </a:lnTo>
                    <a:lnTo>
                      <a:pt x="14063" y="2839"/>
                    </a:lnTo>
                    <a:lnTo>
                      <a:pt x="14066" y="2784"/>
                    </a:lnTo>
                    <a:lnTo>
                      <a:pt x="14066" y="2784"/>
                    </a:lnTo>
                    <a:lnTo>
                      <a:pt x="14066" y="2654"/>
                    </a:lnTo>
                    <a:lnTo>
                      <a:pt x="14066" y="2654"/>
                    </a:lnTo>
                    <a:lnTo>
                      <a:pt x="13837" y="2654"/>
                    </a:lnTo>
                    <a:close/>
                  </a:path>
                </a:pathLst>
              </a:custGeom>
              <a:solidFill>
                <a:schemeClr val="bg2">
                  <a:lumMod val="9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1" name="Freeform 586">
                <a:extLst>
                  <a:ext uri="{FF2B5EF4-FFF2-40B4-BE49-F238E27FC236}">
                    <a16:creationId xmlns:a16="http://schemas.microsoft.com/office/drawing/2014/main" id="{B0EAC3DE-D013-3FE5-E55C-E9578E4DE2B2}"/>
                  </a:ext>
                </a:extLst>
              </p:cNvPr>
              <p:cNvSpPr>
                <a:spLocks/>
              </p:cNvSpPr>
              <p:nvPr/>
            </p:nvSpPr>
            <p:spPr bwMode="auto">
              <a:xfrm>
                <a:off x="2243394" y="439336"/>
                <a:ext cx="3900364" cy="899447"/>
              </a:xfrm>
              <a:custGeom>
                <a:avLst/>
                <a:gdLst>
                  <a:gd name="T0" fmla="*/ 0 w 11294"/>
                  <a:gd name="T1" fmla="*/ 0 h 2604"/>
                  <a:gd name="T2" fmla="*/ 86 w 11294"/>
                  <a:gd name="T3" fmla="*/ 56 h 2604"/>
                  <a:gd name="T4" fmla="*/ 244 w 11294"/>
                  <a:gd name="T5" fmla="*/ 187 h 2604"/>
                  <a:gd name="T6" fmla="*/ 385 w 11294"/>
                  <a:gd name="T7" fmla="*/ 336 h 2604"/>
                  <a:gd name="T8" fmla="*/ 509 w 11294"/>
                  <a:gd name="T9" fmla="*/ 500 h 2604"/>
                  <a:gd name="T10" fmla="*/ 585 w 11294"/>
                  <a:gd name="T11" fmla="*/ 634 h 2604"/>
                  <a:gd name="T12" fmla="*/ 630 w 11294"/>
                  <a:gd name="T13" fmla="*/ 727 h 2604"/>
                  <a:gd name="T14" fmla="*/ 671 w 11294"/>
                  <a:gd name="T15" fmla="*/ 824 h 2604"/>
                  <a:gd name="T16" fmla="*/ 703 w 11294"/>
                  <a:gd name="T17" fmla="*/ 923 h 2604"/>
                  <a:gd name="T18" fmla="*/ 730 w 11294"/>
                  <a:gd name="T19" fmla="*/ 1025 h 2604"/>
                  <a:gd name="T20" fmla="*/ 751 w 11294"/>
                  <a:gd name="T21" fmla="*/ 1130 h 2604"/>
                  <a:gd name="T22" fmla="*/ 765 w 11294"/>
                  <a:gd name="T23" fmla="*/ 1236 h 2604"/>
                  <a:gd name="T24" fmla="*/ 772 w 11294"/>
                  <a:gd name="T25" fmla="*/ 1345 h 2604"/>
                  <a:gd name="T26" fmla="*/ 773 w 11294"/>
                  <a:gd name="T27" fmla="*/ 1401 h 2604"/>
                  <a:gd name="T28" fmla="*/ 773 w 11294"/>
                  <a:gd name="T29" fmla="*/ 1407 h 2604"/>
                  <a:gd name="T30" fmla="*/ 773 w 11294"/>
                  <a:gd name="T31" fmla="*/ 1414 h 2604"/>
                  <a:gd name="T32" fmla="*/ 774 w 11294"/>
                  <a:gd name="T33" fmla="*/ 1466 h 2604"/>
                  <a:gd name="T34" fmla="*/ 786 w 11294"/>
                  <a:gd name="T35" fmla="*/ 1564 h 2604"/>
                  <a:gd name="T36" fmla="*/ 807 w 11294"/>
                  <a:gd name="T37" fmla="*/ 1660 h 2604"/>
                  <a:gd name="T38" fmla="*/ 836 w 11294"/>
                  <a:gd name="T39" fmla="*/ 1754 h 2604"/>
                  <a:gd name="T40" fmla="*/ 874 w 11294"/>
                  <a:gd name="T41" fmla="*/ 1842 h 2604"/>
                  <a:gd name="T42" fmla="*/ 921 w 11294"/>
                  <a:gd name="T43" fmla="*/ 1925 h 2604"/>
                  <a:gd name="T44" fmla="*/ 975 w 11294"/>
                  <a:gd name="T45" fmla="*/ 2004 h 2604"/>
                  <a:gd name="T46" fmla="*/ 1036 w 11294"/>
                  <a:gd name="T47" fmla="*/ 2076 h 2604"/>
                  <a:gd name="T48" fmla="*/ 1103 w 11294"/>
                  <a:gd name="T49" fmla="*/ 2144 h 2604"/>
                  <a:gd name="T50" fmla="*/ 1177 w 11294"/>
                  <a:gd name="T51" fmla="*/ 2203 h 2604"/>
                  <a:gd name="T52" fmla="*/ 1256 w 11294"/>
                  <a:gd name="T53" fmla="*/ 2256 h 2604"/>
                  <a:gd name="T54" fmla="*/ 1341 w 11294"/>
                  <a:gd name="T55" fmla="*/ 2302 h 2604"/>
                  <a:gd name="T56" fmla="*/ 1429 w 11294"/>
                  <a:gd name="T57" fmla="*/ 2338 h 2604"/>
                  <a:gd name="T58" fmla="*/ 1522 w 11294"/>
                  <a:gd name="T59" fmla="*/ 2368 h 2604"/>
                  <a:gd name="T60" fmla="*/ 1619 w 11294"/>
                  <a:gd name="T61" fmla="*/ 2387 h 2604"/>
                  <a:gd name="T62" fmla="*/ 1719 w 11294"/>
                  <a:gd name="T63" fmla="*/ 2396 h 2604"/>
                  <a:gd name="T64" fmla="*/ 1770 w 11294"/>
                  <a:gd name="T65" fmla="*/ 2398 h 2604"/>
                  <a:gd name="T66" fmla="*/ 1770 w 11294"/>
                  <a:gd name="T67" fmla="*/ 2604 h 2604"/>
                  <a:gd name="T68" fmla="*/ 11294 w 11294"/>
                  <a:gd name="T69" fmla="*/ 2604 h 2604"/>
                  <a:gd name="T70" fmla="*/ 11294 w 11294"/>
                  <a:gd name="T71" fmla="*/ 543 h 2604"/>
                  <a:gd name="T72" fmla="*/ 11292 w 11294"/>
                  <a:gd name="T73" fmla="*/ 487 h 2604"/>
                  <a:gd name="T74" fmla="*/ 11270 w 11294"/>
                  <a:gd name="T75" fmla="*/ 381 h 2604"/>
                  <a:gd name="T76" fmla="*/ 11229 w 11294"/>
                  <a:gd name="T77" fmla="*/ 284 h 2604"/>
                  <a:gd name="T78" fmla="*/ 11170 w 11294"/>
                  <a:gd name="T79" fmla="*/ 197 h 2604"/>
                  <a:gd name="T80" fmla="*/ 11097 w 11294"/>
                  <a:gd name="T81" fmla="*/ 123 h 2604"/>
                  <a:gd name="T82" fmla="*/ 11010 w 11294"/>
                  <a:gd name="T83" fmla="*/ 65 h 2604"/>
                  <a:gd name="T84" fmla="*/ 10913 w 11294"/>
                  <a:gd name="T85" fmla="*/ 23 h 2604"/>
                  <a:gd name="T86" fmla="*/ 10806 w 11294"/>
                  <a:gd name="T87" fmla="*/ 1 h 2604"/>
                  <a:gd name="T88" fmla="*/ 10751 w 11294"/>
                  <a:gd name="T89" fmla="*/ 0 h 2604"/>
                  <a:gd name="T90" fmla="*/ 0 w 11294"/>
                  <a:gd name="T91" fmla="*/ 0 h 2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294" h="2604">
                    <a:moveTo>
                      <a:pt x="0" y="0"/>
                    </a:moveTo>
                    <a:lnTo>
                      <a:pt x="86" y="56"/>
                    </a:lnTo>
                    <a:lnTo>
                      <a:pt x="244" y="187"/>
                    </a:lnTo>
                    <a:lnTo>
                      <a:pt x="385" y="336"/>
                    </a:lnTo>
                    <a:lnTo>
                      <a:pt x="509" y="500"/>
                    </a:lnTo>
                    <a:lnTo>
                      <a:pt x="585" y="634"/>
                    </a:lnTo>
                    <a:lnTo>
                      <a:pt x="630" y="727"/>
                    </a:lnTo>
                    <a:lnTo>
                      <a:pt x="671" y="824"/>
                    </a:lnTo>
                    <a:lnTo>
                      <a:pt x="703" y="923"/>
                    </a:lnTo>
                    <a:lnTo>
                      <a:pt x="730" y="1025"/>
                    </a:lnTo>
                    <a:lnTo>
                      <a:pt x="751" y="1130"/>
                    </a:lnTo>
                    <a:lnTo>
                      <a:pt x="765" y="1236"/>
                    </a:lnTo>
                    <a:lnTo>
                      <a:pt x="772" y="1345"/>
                    </a:lnTo>
                    <a:lnTo>
                      <a:pt x="773" y="1401"/>
                    </a:lnTo>
                    <a:lnTo>
                      <a:pt x="773" y="1407"/>
                    </a:lnTo>
                    <a:lnTo>
                      <a:pt x="773" y="1414"/>
                    </a:lnTo>
                    <a:lnTo>
                      <a:pt x="774" y="1466"/>
                    </a:lnTo>
                    <a:lnTo>
                      <a:pt x="786" y="1564"/>
                    </a:lnTo>
                    <a:lnTo>
                      <a:pt x="807" y="1660"/>
                    </a:lnTo>
                    <a:lnTo>
                      <a:pt x="836" y="1754"/>
                    </a:lnTo>
                    <a:lnTo>
                      <a:pt x="874" y="1842"/>
                    </a:lnTo>
                    <a:lnTo>
                      <a:pt x="921" y="1925"/>
                    </a:lnTo>
                    <a:lnTo>
                      <a:pt x="975" y="2004"/>
                    </a:lnTo>
                    <a:lnTo>
                      <a:pt x="1036" y="2076"/>
                    </a:lnTo>
                    <a:lnTo>
                      <a:pt x="1103" y="2144"/>
                    </a:lnTo>
                    <a:lnTo>
                      <a:pt x="1177" y="2203"/>
                    </a:lnTo>
                    <a:lnTo>
                      <a:pt x="1256" y="2256"/>
                    </a:lnTo>
                    <a:lnTo>
                      <a:pt x="1341" y="2302"/>
                    </a:lnTo>
                    <a:lnTo>
                      <a:pt x="1429" y="2338"/>
                    </a:lnTo>
                    <a:lnTo>
                      <a:pt x="1522" y="2368"/>
                    </a:lnTo>
                    <a:lnTo>
                      <a:pt x="1619" y="2387"/>
                    </a:lnTo>
                    <a:lnTo>
                      <a:pt x="1719" y="2396"/>
                    </a:lnTo>
                    <a:lnTo>
                      <a:pt x="1770" y="2398"/>
                    </a:lnTo>
                    <a:lnTo>
                      <a:pt x="1770" y="2604"/>
                    </a:lnTo>
                    <a:lnTo>
                      <a:pt x="11294" y="2604"/>
                    </a:lnTo>
                    <a:lnTo>
                      <a:pt x="11294" y="543"/>
                    </a:lnTo>
                    <a:lnTo>
                      <a:pt x="11292" y="487"/>
                    </a:lnTo>
                    <a:lnTo>
                      <a:pt x="11270" y="381"/>
                    </a:lnTo>
                    <a:lnTo>
                      <a:pt x="11229" y="284"/>
                    </a:lnTo>
                    <a:lnTo>
                      <a:pt x="11170" y="197"/>
                    </a:lnTo>
                    <a:lnTo>
                      <a:pt x="11097" y="123"/>
                    </a:lnTo>
                    <a:lnTo>
                      <a:pt x="11010" y="65"/>
                    </a:lnTo>
                    <a:lnTo>
                      <a:pt x="10913" y="23"/>
                    </a:lnTo>
                    <a:lnTo>
                      <a:pt x="10806" y="1"/>
                    </a:lnTo>
                    <a:lnTo>
                      <a:pt x="10751" y="0"/>
                    </a:lnTo>
                    <a:lnTo>
                      <a:pt x="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2" name="Freeform 588">
                <a:extLst>
                  <a:ext uri="{FF2B5EF4-FFF2-40B4-BE49-F238E27FC236}">
                    <a16:creationId xmlns:a16="http://schemas.microsoft.com/office/drawing/2014/main" id="{B45564D8-7B69-72DA-E549-7449032A7A45}"/>
                  </a:ext>
                </a:extLst>
              </p:cNvPr>
              <p:cNvSpPr>
                <a:spLocks/>
              </p:cNvSpPr>
              <p:nvPr/>
            </p:nvSpPr>
            <p:spPr bwMode="auto">
              <a:xfrm>
                <a:off x="1383722" y="350911"/>
                <a:ext cx="1145378" cy="1143996"/>
              </a:xfrm>
              <a:custGeom>
                <a:avLst/>
                <a:gdLst>
                  <a:gd name="T0" fmla="*/ 1573 w 3316"/>
                  <a:gd name="T1" fmla="*/ 2 h 3316"/>
                  <a:gd name="T2" fmla="*/ 1243 w 3316"/>
                  <a:gd name="T3" fmla="*/ 52 h 3316"/>
                  <a:gd name="T4" fmla="*/ 939 w 3316"/>
                  <a:gd name="T5" fmla="*/ 162 h 3316"/>
                  <a:gd name="T6" fmla="*/ 665 w 3316"/>
                  <a:gd name="T7" fmla="*/ 328 h 3316"/>
                  <a:gd name="T8" fmla="*/ 431 w 3316"/>
                  <a:gd name="T9" fmla="*/ 542 h 3316"/>
                  <a:gd name="T10" fmla="*/ 240 w 3316"/>
                  <a:gd name="T11" fmla="*/ 797 h 3316"/>
                  <a:gd name="T12" fmla="*/ 100 w 3316"/>
                  <a:gd name="T13" fmla="*/ 1088 h 3316"/>
                  <a:gd name="T14" fmla="*/ 19 w 3316"/>
                  <a:gd name="T15" fmla="*/ 1405 h 3316"/>
                  <a:gd name="T16" fmla="*/ 0 w 3316"/>
                  <a:gd name="T17" fmla="*/ 1658 h 3316"/>
                  <a:gd name="T18" fmla="*/ 19 w 3316"/>
                  <a:gd name="T19" fmla="*/ 1911 h 3316"/>
                  <a:gd name="T20" fmla="*/ 100 w 3316"/>
                  <a:gd name="T21" fmla="*/ 2228 h 3316"/>
                  <a:gd name="T22" fmla="*/ 240 w 3316"/>
                  <a:gd name="T23" fmla="*/ 2517 h 3316"/>
                  <a:gd name="T24" fmla="*/ 431 w 3316"/>
                  <a:gd name="T25" fmla="*/ 2773 h 3316"/>
                  <a:gd name="T26" fmla="*/ 665 w 3316"/>
                  <a:gd name="T27" fmla="*/ 2987 h 3316"/>
                  <a:gd name="T28" fmla="*/ 939 w 3316"/>
                  <a:gd name="T29" fmla="*/ 3152 h 3316"/>
                  <a:gd name="T30" fmla="*/ 1243 w 3316"/>
                  <a:gd name="T31" fmla="*/ 3264 h 3316"/>
                  <a:gd name="T32" fmla="*/ 1573 w 3316"/>
                  <a:gd name="T33" fmla="*/ 3314 h 3316"/>
                  <a:gd name="T34" fmla="*/ 1744 w 3316"/>
                  <a:gd name="T35" fmla="*/ 3314 h 3316"/>
                  <a:gd name="T36" fmla="*/ 2073 w 3316"/>
                  <a:gd name="T37" fmla="*/ 3264 h 3316"/>
                  <a:gd name="T38" fmla="*/ 2378 w 3316"/>
                  <a:gd name="T39" fmla="*/ 3152 h 3316"/>
                  <a:gd name="T40" fmla="*/ 2650 w 3316"/>
                  <a:gd name="T41" fmla="*/ 2987 h 3316"/>
                  <a:gd name="T42" fmla="*/ 2886 w 3316"/>
                  <a:gd name="T43" fmla="*/ 2773 h 3316"/>
                  <a:gd name="T44" fmla="*/ 3076 w 3316"/>
                  <a:gd name="T45" fmla="*/ 2517 h 3316"/>
                  <a:gd name="T46" fmla="*/ 3216 w 3316"/>
                  <a:gd name="T47" fmla="*/ 2228 h 3316"/>
                  <a:gd name="T48" fmla="*/ 3298 w 3316"/>
                  <a:gd name="T49" fmla="*/ 1911 h 3316"/>
                  <a:gd name="T50" fmla="*/ 3316 w 3316"/>
                  <a:gd name="T51" fmla="*/ 1658 h 3316"/>
                  <a:gd name="T52" fmla="*/ 3298 w 3316"/>
                  <a:gd name="T53" fmla="*/ 1405 h 3316"/>
                  <a:gd name="T54" fmla="*/ 3216 w 3316"/>
                  <a:gd name="T55" fmla="*/ 1088 h 3316"/>
                  <a:gd name="T56" fmla="*/ 3076 w 3316"/>
                  <a:gd name="T57" fmla="*/ 797 h 3316"/>
                  <a:gd name="T58" fmla="*/ 2886 w 3316"/>
                  <a:gd name="T59" fmla="*/ 542 h 3316"/>
                  <a:gd name="T60" fmla="*/ 2650 w 3316"/>
                  <a:gd name="T61" fmla="*/ 328 h 3316"/>
                  <a:gd name="T62" fmla="*/ 2378 w 3316"/>
                  <a:gd name="T63" fmla="*/ 162 h 3316"/>
                  <a:gd name="T64" fmla="*/ 2073 w 3316"/>
                  <a:gd name="T65" fmla="*/ 52 h 3316"/>
                  <a:gd name="T66" fmla="*/ 1744 w 3316"/>
                  <a:gd name="T67" fmla="*/ 2 h 3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16" h="3316">
                    <a:moveTo>
                      <a:pt x="1658" y="0"/>
                    </a:moveTo>
                    <a:lnTo>
                      <a:pt x="1573" y="2"/>
                    </a:lnTo>
                    <a:lnTo>
                      <a:pt x="1405" y="18"/>
                    </a:lnTo>
                    <a:lnTo>
                      <a:pt x="1243" y="52"/>
                    </a:lnTo>
                    <a:lnTo>
                      <a:pt x="1088" y="100"/>
                    </a:lnTo>
                    <a:lnTo>
                      <a:pt x="939" y="162"/>
                    </a:lnTo>
                    <a:lnTo>
                      <a:pt x="798" y="239"/>
                    </a:lnTo>
                    <a:lnTo>
                      <a:pt x="665" y="328"/>
                    </a:lnTo>
                    <a:lnTo>
                      <a:pt x="542" y="431"/>
                    </a:lnTo>
                    <a:lnTo>
                      <a:pt x="431" y="542"/>
                    </a:lnTo>
                    <a:lnTo>
                      <a:pt x="328" y="665"/>
                    </a:lnTo>
                    <a:lnTo>
                      <a:pt x="240" y="797"/>
                    </a:lnTo>
                    <a:lnTo>
                      <a:pt x="162" y="939"/>
                    </a:lnTo>
                    <a:lnTo>
                      <a:pt x="100" y="1088"/>
                    </a:lnTo>
                    <a:lnTo>
                      <a:pt x="52" y="1243"/>
                    </a:lnTo>
                    <a:lnTo>
                      <a:pt x="19" y="1405"/>
                    </a:lnTo>
                    <a:lnTo>
                      <a:pt x="2" y="1572"/>
                    </a:lnTo>
                    <a:lnTo>
                      <a:pt x="0" y="1658"/>
                    </a:lnTo>
                    <a:lnTo>
                      <a:pt x="2" y="1744"/>
                    </a:lnTo>
                    <a:lnTo>
                      <a:pt x="19" y="1911"/>
                    </a:lnTo>
                    <a:lnTo>
                      <a:pt x="52" y="2073"/>
                    </a:lnTo>
                    <a:lnTo>
                      <a:pt x="100" y="2228"/>
                    </a:lnTo>
                    <a:lnTo>
                      <a:pt x="162" y="2377"/>
                    </a:lnTo>
                    <a:lnTo>
                      <a:pt x="240" y="2517"/>
                    </a:lnTo>
                    <a:lnTo>
                      <a:pt x="328" y="2650"/>
                    </a:lnTo>
                    <a:lnTo>
                      <a:pt x="431" y="2773"/>
                    </a:lnTo>
                    <a:lnTo>
                      <a:pt x="542" y="2885"/>
                    </a:lnTo>
                    <a:lnTo>
                      <a:pt x="665" y="2987"/>
                    </a:lnTo>
                    <a:lnTo>
                      <a:pt x="798" y="3076"/>
                    </a:lnTo>
                    <a:lnTo>
                      <a:pt x="939" y="3152"/>
                    </a:lnTo>
                    <a:lnTo>
                      <a:pt x="1088" y="3216"/>
                    </a:lnTo>
                    <a:lnTo>
                      <a:pt x="1243" y="3264"/>
                    </a:lnTo>
                    <a:lnTo>
                      <a:pt x="1405" y="3298"/>
                    </a:lnTo>
                    <a:lnTo>
                      <a:pt x="1573" y="3314"/>
                    </a:lnTo>
                    <a:lnTo>
                      <a:pt x="1658" y="3316"/>
                    </a:lnTo>
                    <a:lnTo>
                      <a:pt x="1744" y="3314"/>
                    </a:lnTo>
                    <a:lnTo>
                      <a:pt x="1911" y="3298"/>
                    </a:lnTo>
                    <a:lnTo>
                      <a:pt x="2073" y="3264"/>
                    </a:lnTo>
                    <a:lnTo>
                      <a:pt x="2228" y="3216"/>
                    </a:lnTo>
                    <a:lnTo>
                      <a:pt x="2378" y="3152"/>
                    </a:lnTo>
                    <a:lnTo>
                      <a:pt x="2518" y="3076"/>
                    </a:lnTo>
                    <a:lnTo>
                      <a:pt x="2650" y="2987"/>
                    </a:lnTo>
                    <a:lnTo>
                      <a:pt x="2773" y="2885"/>
                    </a:lnTo>
                    <a:lnTo>
                      <a:pt x="2886" y="2773"/>
                    </a:lnTo>
                    <a:lnTo>
                      <a:pt x="2987" y="2650"/>
                    </a:lnTo>
                    <a:lnTo>
                      <a:pt x="3076" y="2517"/>
                    </a:lnTo>
                    <a:lnTo>
                      <a:pt x="3153" y="2377"/>
                    </a:lnTo>
                    <a:lnTo>
                      <a:pt x="3216" y="2228"/>
                    </a:lnTo>
                    <a:lnTo>
                      <a:pt x="3264" y="2073"/>
                    </a:lnTo>
                    <a:lnTo>
                      <a:pt x="3298" y="1911"/>
                    </a:lnTo>
                    <a:lnTo>
                      <a:pt x="3315" y="1744"/>
                    </a:lnTo>
                    <a:lnTo>
                      <a:pt x="3316" y="1658"/>
                    </a:lnTo>
                    <a:lnTo>
                      <a:pt x="3315" y="1572"/>
                    </a:lnTo>
                    <a:lnTo>
                      <a:pt x="3298" y="1405"/>
                    </a:lnTo>
                    <a:lnTo>
                      <a:pt x="3264" y="1243"/>
                    </a:lnTo>
                    <a:lnTo>
                      <a:pt x="3216" y="1088"/>
                    </a:lnTo>
                    <a:lnTo>
                      <a:pt x="3153" y="939"/>
                    </a:lnTo>
                    <a:lnTo>
                      <a:pt x="3076" y="797"/>
                    </a:lnTo>
                    <a:lnTo>
                      <a:pt x="2987" y="665"/>
                    </a:lnTo>
                    <a:lnTo>
                      <a:pt x="2886" y="542"/>
                    </a:lnTo>
                    <a:lnTo>
                      <a:pt x="2773" y="431"/>
                    </a:lnTo>
                    <a:lnTo>
                      <a:pt x="2650" y="328"/>
                    </a:lnTo>
                    <a:lnTo>
                      <a:pt x="2518" y="239"/>
                    </a:lnTo>
                    <a:lnTo>
                      <a:pt x="2378" y="162"/>
                    </a:lnTo>
                    <a:lnTo>
                      <a:pt x="2228" y="100"/>
                    </a:lnTo>
                    <a:lnTo>
                      <a:pt x="2073" y="52"/>
                    </a:lnTo>
                    <a:lnTo>
                      <a:pt x="1911" y="18"/>
                    </a:lnTo>
                    <a:lnTo>
                      <a:pt x="1744" y="2"/>
                    </a:lnTo>
                    <a:lnTo>
                      <a:pt x="1658" y="0"/>
                    </a:lnTo>
                  </a:path>
                </a:pathLst>
              </a:custGeom>
              <a:solidFill>
                <a:srgbClr val="BDBDBD"/>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3" name="Freeform 587">
                <a:extLst>
                  <a:ext uri="{FF2B5EF4-FFF2-40B4-BE49-F238E27FC236}">
                    <a16:creationId xmlns:a16="http://schemas.microsoft.com/office/drawing/2014/main" id="{1382917C-1D07-7D58-7EBE-04C2C10CE54C}"/>
                  </a:ext>
                </a:extLst>
              </p:cNvPr>
              <p:cNvSpPr>
                <a:spLocks/>
              </p:cNvSpPr>
              <p:nvPr/>
            </p:nvSpPr>
            <p:spPr bwMode="auto">
              <a:xfrm>
                <a:off x="1611692" y="577500"/>
                <a:ext cx="689438" cy="689438"/>
              </a:xfrm>
              <a:custGeom>
                <a:avLst/>
                <a:gdLst>
                  <a:gd name="T0" fmla="*/ 946 w 1995"/>
                  <a:gd name="T1" fmla="*/ 1993 h 1995"/>
                  <a:gd name="T2" fmla="*/ 748 w 1995"/>
                  <a:gd name="T3" fmla="*/ 1964 h 1995"/>
                  <a:gd name="T4" fmla="*/ 565 w 1995"/>
                  <a:gd name="T5" fmla="*/ 1898 h 1995"/>
                  <a:gd name="T6" fmla="*/ 401 w 1995"/>
                  <a:gd name="T7" fmla="*/ 1798 h 1995"/>
                  <a:gd name="T8" fmla="*/ 259 w 1995"/>
                  <a:gd name="T9" fmla="*/ 1668 h 1995"/>
                  <a:gd name="T10" fmla="*/ 145 w 1995"/>
                  <a:gd name="T11" fmla="*/ 1515 h 1995"/>
                  <a:gd name="T12" fmla="*/ 61 w 1995"/>
                  <a:gd name="T13" fmla="*/ 1340 h 1995"/>
                  <a:gd name="T14" fmla="*/ 12 w 1995"/>
                  <a:gd name="T15" fmla="*/ 1150 h 1995"/>
                  <a:gd name="T16" fmla="*/ 0 w 1995"/>
                  <a:gd name="T17" fmla="*/ 998 h 1995"/>
                  <a:gd name="T18" fmla="*/ 12 w 1995"/>
                  <a:gd name="T19" fmla="*/ 846 h 1995"/>
                  <a:gd name="T20" fmla="*/ 61 w 1995"/>
                  <a:gd name="T21" fmla="*/ 655 h 1995"/>
                  <a:gd name="T22" fmla="*/ 145 w 1995"/>
                  <a:gd name="T23" fmla="*/ 481 h 1995"/>
                  <a:gd name="T24" fmla="*/ 259 w 1995"/>
                  <a:gd name="T25" fmla="*/ 327 h 1995"/>
                  <a:gd name="T26" fmla="*/ 401 w 1995"/>
                  <a:gd name="T27" fmla="*/ 198 h 1995"/>
                  <a:gd name="T28" fmla="*/ 565 w 1995"/>
                  <a:gd name="T29" fmla="*/ 98 h 1995"/>
                  <a:gd name="T30" fmla="*/ 748 w 1995"/>
                  <a:gd name="T31" fmla="*/ 31 h 1995"/>
                  <a:gd name="T32" fmla="*/ 946 w 1995"/>
                  <a:gd name="T33" fmla="*/ 1 h 1995"/>
                  <a:gd name="T34" fmla="*/ 1049 w 1995"/>
                  <a:gd name="T35" fmla="*/ 1 h 1995"/>
                  <a:gd name="T36" fmla="*/ 1247 w 1995"/>
                  <a:gd name="T37" fmla="*/ 31 h 1995"/>
                  <a:gd name="T38" fmla="*/ 1431 w 1995"/>
                  <a:gd name="T39" fmla="*/ 98 h 1995"/>
                  <a:gd name="T40" fmla="*/ 1594 w 1995"/>
                  <a:gd name="T41" fmla="*/ 198 h 1995"/>
                  <a:gd name="T42" fmla="*/ 1737 w 1995"/>
                  <a:gd name="T43" fmla="*/ 327 h 1995"/>
                  <a:gd name="T44" fmla="*/ 1851 w 1995"/>
                  <a:gd name="T45" fmla="*/ 481 h 1995"/>
                  <a:gd name="T46" fmla="*/ 1935 w 1995"/>
                  <a:gd name="T47" fmla="*/ 655 h 1995"/>
                  <a:gd name="T48" fmla="*/ 1985 w 1995"/>
                  <a:gd name="T49" fmla="*/ 846 h 1995"/>
                  <a:gd name="T50" fmla="*/ 1995 w 1995"/>
                  <a:gd name="T51" fmla="*/ 998 h 1995"/>
                  <a:gd name="T52" fmla="*/ 1985 w 1995"/>
                  <a:gd name="T53" fmla="*/ 1150 h 1995"/>
                  <a:gd name="T54" fmla="*/ 1935 w 1995"/>
                  <a:gd name="T55" fmla="*/ 1340 h 1995"/>
                  <a:gd name="T56" fmla="*/ 1851 w 1995"/>
                  <a:gd name="T57" fmla="*/ 1515 h 1995"/>
                  <a:gd name="T58" fmla="*/ 1737 w 1995"/>
                  <a:gd name="T59" fmla="*/ 1668 h 1995"/>
                  <a:gd name="T60" fmla="*/ 1594 w 1995"/>
                  <a:gd name="T61" fmla="*/ 1798 h 1995"/>
                  <a:gd name="T62" fmla="*/ 1431 w 1995"/>
                  <a:gd name="T63" fmla="*/ 1898 h 1995"/>
                  <a:gd name="T64" fmla="*/ 1247 w 1995"/>
                  <a:gd name="T65" fmla="*/ 1964 h 1995"/>
                  <a:gd name="T66" fmla="*/ 1049 w 1995"/>
                  <a:gd name="T67" fmla="*/ 1993 h 1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95" h="1995">
                    <a:moveTo>
                      <a:pt x="998" y="1995"/>
                    </a:moveTo>
                    <a:lnTo>
                      <a:pt x="946" y="1993"/>
                    </a:lnTo>
                    <a:lnTo>
                      <a:pt x="847" y="1984"/>
                    </a:lnTo>
                    <a:lnTo>
                      <a:pt x="748" y="1964"/>
                    </a:lnTo>
                    <a:lnTo>
                      <a:pt x="655" y="1935"/>
                    </a:lnTo>
                    <a:lnTo>
                      <a:pt x="565" y="1898"/>
                    </a:lnTo>
                    <a:lnTo>
                      <a:pt x="481" y="1851"/>
                    </a:lnTo>
                    <a:lnTo>
                      <a:pt x="401" y="1798"/>
                    </a:lnTo>
                    <a:lnTo>
                      <a:pt x="327" y="1735"/>
                    </a:lnTo>
                    <a:lnTo>
                      <a:pt x="259" y="1668"/>
                    </a:lnTo>
                    <a:lnTo>
                      <a:pt x="198" y="1594"/>
                    </a:lnTo>
                    <a:lnTo>
                      <a:pt x="145" y="1515"/>
                    </a:lnTo>
                    <a:lnTo>
                      <a:pt x="99" y="1430"/>
                    </a:lnTo>
                    <a:lnTo>
                      <a:pt x="61" y="1340"/>
                    </a:lnTo>
                    <a:lnTo>
                      <a:pt x="31" y="1247"/>
                    </a:lnTo>
                    <a:lnTo>
                      <a:pt x="12" y="1150"/>
                    </a:lnTo>
                    <a:lnTo>
                      <a:pt x="1" y="1049"/>
                    </a:lnTo>
                    <a:lnTo>
                      <a:pt x="0" y="998"/>
                    </a:lnTo>
                    <a:lnTo>
                      <a:pt x="1" y="946"/>
                    </a:lnTo>
                    <a:lnTo>
                      <a:pt x="12" y="846"/>
                    </a:lnTo>
                    <a:lnTo>
                      <a:pt x="31" y="748"/>
                    </a:lnTo>
                    <a:lnTo>
                      <a:pt x="61" y="655"/>
                    </a:lnTo>
                    <a:lnTo>
                      <a:pt x="99" y="565"/>
                    </a:lnTo>
                    <a:lnTo>
                      <a:pt x="145" y="481"/>
                    </a:lnTo>
                    <a:lnTo>
                      <a:pt x="198" y="400"/>
                    </a:lnTo>
                    <a:lnTo>
                      <a:pt x="259" y="327"/>
                    </a:lnTo>
                    <a:lnTo>
                      <a:pt x="327" y="259"/>
                    </a:lnTo>
                    <a:lnTo>
                      <a:pt x="401" y="198"/>
                    </a:lnTo>
                    <a:lnTo>
                      <a:pt x="481" y="145"/>
                    </a:lnTo>
                    <a:lnTo>
                      <a:pt x="565" y="98"/>
                    </a:lnTo>
                    <a:lnTo>
                      <a:pt x="655" y="61"/>
                    </a:lnTo>
                    <a:lnTo>
                      <a:pt x="748" y="31"/>
                    </a:lnTo>
                    <a:lnTo>
                      <a:pt x="847" y="12"/>
                    </a:lnTo>
                    <a:lnTo>
                      <a:pt x="946" y="1"/>
                    </a:lnTo>
                    <a:lnTo>
                      <a:pt x="998" y="0"/>
                    </a:lnTo>
                    <a:lnTo>
                      <a:pt x="1049" y="1"/>
                    </a:lnTo>
                    <a:lnTo>
                      <a:pt x="1150" y="12"/>
                    </a:lnTo>
                    <a:lnTo>
                      <a:pt x="1247" y="31"/>
                    </a:lnTo>
                    <a:lnTo>
                      <a:pt x="1340" y="61"/>
                    </a:lnTo>
                    <a:lnTo>
                      <a:pt x="1431" y="98"/>
                    </a:lnTo>
                    <a:lnTo>
                      <a:pt x="1515" y="145"/>
                    </a:lnTo>
                    <a:lnTo>
                      <a:pt x="1594" y="198"/>
                    </a:lnTo>
                    <a:lnTo>
                      <a:pt x="1668" y="259"/>
                    </a:lnTo>
                    <a:lnTo>
                      <a:pt x="1737" y="327"/>
                    </a:lnTo>
                    <a:lnTo>
                      <a:pt x="1798" y="400"/>
                    </a:lnTo>
                    <a:lnTo>
                      <a:pt x="1851" y="481"/>
                    </a:lnTo>
                    <a:lnTo>
                      <a:pt x="1898" y="565"/>
                    </a:lnTo>
                    <a:lnTo>
                      <a:pt x="1935" y="655"/>
                    </a:lnTo>
                    <a:lnTo>
                      <a:pt x="1964" y="748"/>
                    </a:lnTo>
                    <a:lnTo>
                      <a:pt x="1985" y="846"/>
                    </a:lnTo>
                    <a:lnTo>
                      <a:pt x="1995" y="946"/>
                    </a:lnTo>
                    <a:lnTo>
                      <a:pt x="1995" y="998"/>
                    </a:lnTo>
                    <a:lnTo>
                      <a:pt x="1995" y="1049"/>
                    </a:lnTo>
                    <a:lnTo>
                      <a:pt x="1985" y="1150"/>
                    </a:lnTo>
                    <a:lnTo>
                      <a:pt x="1964" y="1247"/>
                    </a:lnTo>
                    <a:lnTo>
                      <a:pt x="1935" y="1340"/>
                    </a:lnTo>
                    <a:lnTo>
                      <a:pt x="1898" y="1430"/>
                    </a:lnTo>
                    <a:lnTo>
                      <a:pt x="1851" y="1515"/>
                    </a:lnTo>
                    <a:lnTo>
                      <a:pt x="1798" y="1594"/>
                    </a:lnTo>
                    <a:lnTo>
                      <a:pt x="1737" y="1668"/>
                    </a:lnTo>
                    <a:lnTo>
                      <a:pt x="1668" y="1735"/>
                    </a:lnTo>
                    <a:lnTo>
                      <a:pt x="1594" y="1798"/>
                    </a:lnTo>
                    <a:lnTo>
                      <a:pt x="1515" y="1851"/>
                    </a:lnTo>
                    <a:lnTo>
                      <a:pt x="1431" y="1898"/>
                    </a:lnTo>
                    <a:lnTo>
                      <a:pt x="1340" y="1935"/>
                    </a:lnTo>
                    <a:lnTo>
                      <a:pt x="1247" y="1964"/>
                    </a:lnTo>
                    <a:lnTo>
                      <a:pt x="1150" y="1984"/>
                    </a:lnTo>
                    <a:lnTo>
                      <a:pt x="1049" y="1993"/>
                    </a:lnTo>
                    <a:lnTo>
                      <a:pt x="998" y="199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589">
                <a:extLst>
                  <a:ext uri="{FF2B5EF4-FFF2-40B4-BE49-F238E27FC236}">
                    <a16:creationId xmlns:a16="http://schemas.microsoft.com/office/drawing/2014/main" id="{784229F0-30AF-8DCB-AEEA-BBA112221895}"/>
                  </a:ext>
                </a:extLst>
              </p:cNvPr>
              <p:cNvSpPr>
                <a:spLocks/>
              </p:cNvSpPr>
              <p:nvPr/>
            </p:nvSpPr>
            <p:spPr bwMode="auto">
              <a:xfrm>
                <a:off x="2255535" y="927055"/>
                <a:ext cx="160270" cy="392385"/>
              </a:xfrm>
              <a:custGeom>
                <a:avLst/>
                <a:gdLst>
                  <a:gd name="T0" fmla="*/ 462 w 462"/>
                  <a:gd name="T1" fmla="*/ 981 h 1135"/>
                  <a:gd name="T2" fmla="*/ 460 w 462"/>
                  <a:gd name="T3" fmla="*/ 985 h 1135"/>
                  <a:gd name="T4" fmla="*/ 457 w 462"/>
                  <a:gd name="T5" fmla="*/ 989 h 1135"/>
                  <a:gd name="T6" fmla="*/ 443 w 462"/>
                  <a:gd name="T7" fmla="*/ 1007 h 1135"/>
                  <a:gd name="T8" fmla="*/ 427 w 462"/>
                  <a:gd name="T9" fmla="*/ 1025 h 1135"/>
                  <a:gd name="T10" fmla="*/ 418 w 462"/>
                  <a:gd name="T11" fmla="*/ 1037 h 1135"/>
                  <a:gd name="T12" fmla="*/ 409 w 462"/>
                  <a:gd name="T13" fmla="*/ 1048 h 1135"/>
                  <a:gd name="T14" fmla="*/ 408 w 462"/>
                  <a:gd name="T15" fmla="*/ 1050 h 1135"/>
                  <a:gd name="T16" fmla="*/ 408 w 462"/>
                  <a:gd name="T17" fmla="*/ 1050 h 1135"/>
                  <a:gd name="T18" fmla="*/ 396 w 462"/>
                  <a:gd name="T19" fmla="*/ 1064 h 1135"/>
                  <a:gd name="T20" fmla="*/ 383 w 462"/>
                  <a:gd name="T21" fmla="*/ 1078 h 1135"/>
                  <a:gd name="T22" fmla="*/ 369 w 462"/>
                  <a:gd name="T23" fmla="*/ 1095 h 1135"/>
                  <a:gd name="T24" fmla="*/ 355 w 462"/>
                  <a:gd name="T25" fmla="*/ 1110 h 1135"/>
                  <a:gd name="T26" fmla="*/ 343 w 462"/>
                  <a:gd name="T27" fmla="*/ 1123 h 1135"/>
                  <a:gd name="T28" fmla="*/ 332 w 462"/>
                  <a:gd name="T29" fmla="*/ 1135 h 1135"/>
                  <a:gd name="T30" fmla="*/ 276 w 462"/>
                  <a:gd name="T31" fmla="*/ 1062 h 1135"/>
                  <a:gd name="T32" fmla="*/ 177 w 462"/>
                  <a:gd name="T33" fmla="*/ 908 h 1135"/>
                  <a:gd name="T34" fmla="*/ 94 w 462"/>
                  <a:gd name="T35" fmla="*/ 745 h 1135"/>
                  <a:gd name="T36" fmla="*/ 27 w 462"/>
                  <a:gd name="T37" fmla="*/ 573 h 1135"/>
                  <a:gd name="T38" fmla="*/ 0 w 462"/>
                  <a:gd name="T39" fmla="*/ 483 h 1135"/>
                  <a:gd name="T40" fmla="*/ 36 w 462"/>
                  <a:gd name="T41" fmla="*/ 417 h 1135"/>
                  <a:gd name="T42" fmla="*/ 65 w 462"/>
                  <a:gd name="T43" fmla="*/ 348 h 1135"/>
                  <a:gd name="T44" fmla="*/ 68 w 462"/>
                  <a:gd name="T45" fmla="*/ 341 h 1135"/>
                  <a:gd name="T46" fmla="*/ 71 w 462"/>
                  <a:gd name="T47" fmla="*/ 333 h 1135"/>
                  <a:gd name="T48" fmla="*/ 81 w 462"/>
                  <a:gd name="T49" fmla="*/ 303 h 1135"/>
                  <a:gd name="T50" fmla="*/ 90 w 462"/>
                  <a:gd name="T51" fmla="*/ 273 h 1135"/>
                  <a:gd name="T52" fmla="*/ 94 w 462"/>
                  <a:gd name="T53" fmla="*/ 263 h 1135"/>
                  <a:gd name="T54" fmla="*/ 97 w 462"/>
                  <a:gd name="T55" fmla="*/ 252 h 1135"/>
                  <a:gd name="T56" fmla="*/ 100 w 462"/>
                  <a:gd name="T57" fmla="*/ 242 h 1135"/>
                  <a:gd name="T58" fmla="*/ 102 w 462"/>
                  <a:gd name="T59" fmla="*/ 232 h 1135"/>
                  <a:gd name="T60" fmla="*/ 105 w 462"/>
                  <a:gd name="T61" fmla="*/ 223 h 1135"/>
                  <a:gd name="T62" fmla="*/ 106 w 462"/>
                  <a:gd name="T63" fmla="*/ 214 h 1135"/>
                  <a:gd name="T64" fmla="*/ 110 w 462"/>
                  <a:gd name="T65" fmla="*/ 201 h 1135"/>
                  <a:gd name="T66" fmla="*/ 112 w 462"/>
                  <a:gd name="T67" fmla="*/ 189 h 1135"/>
                  <a:gd name="T68" fmla="*/ 112 w 462"/>
                  <a:gd name="T69" fmla="*/ 182 h 1135"/>
                  <a:gd name="T70" fmla="*/ 114 w 462"/>
                  <a:gd name="T71" fmla="*/ 177 h 1135"/>
                  <a:gd name="T72" fmla="*/ 116 w 462"/>
                  <a:gd name="T73" fmla="*/ 166 h 1135"/>
                  <a:gd name="T74" fmla="*/ 119 w 462"/>
                  <a:gd name="T75" fmla="*/ 153 h 1135"/>
                  <a:gd name="T76" fmla="*/ 125 w 462"/>
                  <a:gd name="T77" fmla="*/ 109 h 1135"/>
                  <a:gd name="T78" fmla="*/ 129 w 462"/>
                  <a:gd name="T79" fmla="*/ 64 h 1135"/>
                  <a:gd name="T80" fmla="*/ 131 w 462"/>
                  <a:gd name="T81" fmla="*/ 53 h 1135"/>
                  <a:gd name="T82" fmla="*/ 131 w 462"/>
                  <a:gd name="T83" fmla="*/ 41 h 1135"/>
                  <a:gd name="T84" fmla="*/ 131 w 462"/>
                  <a:gd name="T85" fmla="*/ 39 h 1135"/>
                  <a:gd name="T86" fmla="*/ 131 w 462"/>
                  <a:gd name="T87" fmla="*/ 35 h 1135"/>
                  <a:gd name="T88" fmla="*/ 132 w 462"/>
                  <a:gd name="T89" fmla="*/ 26 h 1135"/>
                  <a:gd name="T90" fmla="*/ 132 w 462"/>
                  <a:gd name="T91" fmla="*/ 17 h 1135"/>
                  <a:gd name="T92" fmla="*/ 132 w 462"/>
                  <a:gd name="T93" fmla="*/ 7 h 1135"/>
                  <a:gd name="T94" fmla="*/ 132 w 462"/>
                  <a:gd name="T95" fmla="*/ 0 h 1135"/>
                  <a:gd name="T96" fmla="*/ 133 w 462"/>
                  <a:gd name="T97" fmla="*/ 68 h 1135"/>
                  <a:gd name="T98" fmla="*/ 145 w 462"/>
                  <a:gd name="T99" fmla="*/ 204 h 1135"/>
                  <a:gd name="T100" fmla="*/ 168 w 462"/>
                  <a:gd name="T101" fmla="*/ 335 h 1135"/>
                  <a:gd name="T102" fmla="*/ 201 w 462"/>
                  <a:gd name="T103" fmla="*/ 464 h 1135"/>
                  <a:gd name="T104" fmla="*/ 243 w 462"/>
                  <a:gd name="T105" fmla="*/ 587 h 1135"/>
                  <a:gd name="T106" fmla="*/ 295 w 462"/>
                  <a:gd name="T107" fmla="*/ 706 h 1135"/>
                  <a:gd name="T108" fmla="*/ 355 w 462"/>
                  <a:gd name="T109" fmla="*/ 820 h 1135"/>
                  <a:gd name="T110" fmla="*/ 425 w 462"/>
                  <a:gd name="T111" fmla="*/ 929 h 1135"/>
                  <a:gd name="T112" fmla="*/ 462 w 462"/>
                  <a:gd name="T113" fmla="*/ 981 h 1135"/>
                  <a:gd name="T114" fmla="*/ 462 w 462"/>
                  <a:gd name="T115" fmla="*/ 981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62" h="1135">
                    <a:moveTo>
                      <a:pt x="462" y="981"/>
                    </a:moveTo>
                    <a:lnTo>
                      <a:pt x="460" y="985"/>
                    </a:lnTo>
                    <a:lnTo>
                      <a:pt x="457" y="989"/>
                    </a:lnTo>
                    <a:lnTo>
                      <a:pt x="443" y="1007"/>
                    </a:lnTo>
                    <a:lnTo>
                      <a:pt x="427" y="1025"/>
                    </a:lnTo>
                    <a:lnTo>
                      <a:pt x="418" y="1037"/>
                    </a:lnTo>
                    <a:lnTo>
                      <a:pt x="409" y="1048"/>
                    </a:lnTo>
                    <a:lnTo>
                      <a:pt x="408" y="1050"/>
                    </a:lnTo>
                    <a:lnTo>
                      <a:pt x="408" y="1050"/>
                    </a:lnTo>
                    <a:lnTo>
                      <a:pt x="396" y="1064"/>
                    </a:lnTo>
                    <a:lnTo>
                      <a:pt x="383" y="1078"/>
                    </a:lnTo>
                    <a:lnTo>
                      <a:pt x="369" y="1095"/>
                    </a:lnTo>
                    <a:lnTo>
                      <a:pt x="355" y="1110"/>
                    </a:lnTo>
                    <a:lnTo>
                      <a:pt x="343" y="1123"/>
                    </a:lnTo>
                    <a:lnTo>
                      <a:pt x="332" y="1135"/>
                    </a:lnTo>
                    <a:lnTo>
                      <a:pt x="276" y="1062"/>
                    </a:lnTo>
                    <a:lnTo>
                      <a:pt x="177" y="908"/>
                    </a:lnTo>
                    <a:lnTo>
                      <a:pt x="94" y="745"/>
                    </a:lnTo>
                    <a:lnTo>
                      <a:pt x="27" y="573"/>
                    </a:lnTo>
                    <a:lnTo>
                      <a:pt x="0" y="483"/>
                    </a:lnTo>
                    <a:lnTo>
                      <a:pt x="36" y="417"/>
                    </a:lnTo>
                    <a:lnTo>
                      <a:pt x="65" y="348"/>
                    </a:lnTo>
                    <a:lnTo>
                      <a:pt x="68" y="341"/>
                    </a:lnTo>
                    <a:lnTo>
                      <a:pt x="71" y="333"/>
                    </a:lnTo>
                    <a:lnTo>
                      <a:pt x="81" y="303"/>
                    </a:lnTo>
                    <a:lnTo>
                      <a:pt x="90" y="273"/>
                    </a:lnTo>
                    <a:lnTo>
                      <a:pt x="94" y="263"/>
                    </a:lnTo>
                    <a:lnTo>
                      <a:pt x="97" y="252"/>
                    </a:lnTo>
                    <a:lnTo>
                      <a:pt x="100" y="242"/>
                    </a:lnTo>
                    <a:lnTo>
                      <a:pt x="102" y="232"/>
                    </a:lnTo>
                    <a:lnTo>
                      <a:pt x="105" y="223"/>
                    </a:lnTo>
                    <a:lnTo>
                      <a:pt x="106" y="214"/>
                    </a:lnTo>
                    <a:lnTo>
                      <a:pt x="110" y="201"/>
                    </a:lnTo>
                    <a:lnTo>
                      <a:pt x="112" y="189"/>
                    </a:lnTo>
                    <a:lnTo>
                      <a:pt x="112" y="182"/>
                    </a:lnTo>
                    <a:lnTo>
                      <a:pt x="114" y="177"/>
                    </a:lnTo>
                    <a:lnTo>
                      <a:pt x="116" y="166"/>
                    </a:lnTo>
                    <a:lnTo>
                      <a:pt x="119" y="153"/>
                    </a:lnTo>
                    <a:lnTo>
                      <a:pt x="125" y="109"/>
                    </a:lnTo>
                    <a:lnTo>
                      <a:pt x="129" y="64"/>
                    </a:lnTo>
                    <a:lnTo>
                      <a:pt x="131" y="53"/>
                    </a:lnTo>
                    <a:lnTo>
                      <a:pt x="131" y="41"/>
                    </a:lnTo>
                    <a:lnTo>
                      <a:pt x="131" y="39"/>
                    </a:lnTo>
                    <a:lnTo>
                      <a:pt x="131" y="35"/>
                    </a:lnTo>
                    <a:lnTo>
                      <a:pt x="132" y="26"/>
                    </a:lnTo>
                    <a:lnTo>
                      <a:pt x="132" y="17"/>
                    </a:lnTo>
                    <a:lnTo>
                      <a:pt x="132" y="7"/>
                    </a:lnTo>
                    <a:lnTo>
                      <a:pt x="132" y="0"/>
                    </a:lnTo>
                    <a:lnTo>
                      <a:pt x="133" y="68"/>
                    </a:lnTo>
                    <a:lnTo>
                      <a:pt x="145" y="204"/>
                    </a:lnTo>
                    <a:lnTo>
                      <a:pt x="168" y="335"/>
                    </a:lnTo>
                    <a:lnTo>
                      <a:pt x="201" y="464"/>
                    </a:lnTo>
                    <a:lnTo>
                      <a:pt x="243" y="587"/>
                    </a:lnTo>
                    <a:lnTo>
                      <a:pt x="295" y="706"/>
                    </a:lnTo>
                    <a:lnTo>
                      <a:pt x="355" y="820"/>
                    </a:lnTo>
                    <a:lnTo>
                      <a:pt x="425" y="929"/>
                    </a:lnTo>
                    <a:lnTo>
                      <a:pt x="462" y="981"/>
                    </a:lnTo>
                    <a:lnTo>
                      <a:pt x="462" y="981"/>
                    </a:ln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5" name="Freeform 590">
                <a:extLst>
                  <a:ext uri="{FF2B5EF4-FFF2-40B4-BE49-F238E27FC236}">
                    <a16:creationId xmlns:a16="http://schemas.microsoft.com/office/drawing/2014/main" id="{5A4CF240-64C8-1BB8-89BC-DA7BBEA14933}"/>
                  </a:ext>
                </a:extLst>
              </p:cNvPr>
              <p:cNvSpPr>
                <a:spLocks/>
              </p:cNvSpPr>
              <p:nvPr/>
            </p:nvSpPr>
            <p:spPr bwMode="auto">
              <a:xfrm>
                <a:off x="2255535" y="927055"/>
                <a:ext cx="160270" cy="392385"/>
              </a:xfrm>
              <a:custGeom>
                <a:avLst/>
                <a:gdLst>
                  <a:gd name="T0" fmla="*/ 132 w 462"/>
                  <a:gd name="T1" fmla="*/ 0 h 1135"/>
                  <a:gd name="T2" fmla="*/ 132 w 462"/>
                  <a:gd name="T3" fmla="*/ 7 h 1135"/>
                  <a:gd name="T4" fmla="*/ 132 w 462"/>
                  <a:gd name="T5" fmla="*/ 17 h 1135"/>
                  <a:gd name="T6" fmla="*/ 132 w 462"/>
                  <a:gd name="T7" fmla="*/ 26 h 1135"/>
                  <a:gd name="T8" fmla="*/ 131 w 462"/>
                  <a:gd name="T9" fmla="*/ 35 h 1135"/>
                  <a:gd name="T10" fmla="*/ 131 w 462"/>
                  <a:gd name="T11" fmla="*/ 39 h 1135"/>
                  <a:gd name="T12" fmla="*/ 131 w 462"/>
                  <a:gd name="T13" fmla="*/ 41 h 1135"/>
                  <a:gd name="T14" fmla="*/ 131 w 462"/>
                  <a:gd name="T15" fmla="*/ 53 h 1135"/>
                  <a:gd name="T16" fmla="*/ 129 w 462"/>
                  <a:gd name="T17" fmla="*/ 64 h 1135"/>
                  <a:gd name="T18" fmla="*/ 125 w 462"/>
                  <a:gd name="T19" fmla="*/ 109 h 1135"/>
                  <a:gd name="T20" fmla="*/ 119 w 462"/>
                  <a:gd name="T21" fmla="*/ 153 h 1135"/>
                  <a:gd name="T22" fmla="*/ 116 w 462"/>
                  <a:gd name="T23" fmla="*/ 166 h 1135"/>
                  <a:gd name="T24" fmla="*/ 114 w 462"/>
                  <a:gd name="T25" fmla="*/ 177 h 1135"/>
                  <a:gd name="T26" fmla="*/ 112 w 462"/>
                  <a:gd name="T27" fmla="*/ 182 h 1135"/>
                  <a:gd name="T28" fmla="*/ 112 w 462"/>
                  <a:gd name="T29" fmla="*/ 189 h 1135"/>
                  <a:gd name="T30" fmla="*/ 110 w 462"/>
                  <a:gd name="T31" fmla="*/ 201 h 1135"/>
                  <a:gd name="T32" fmla="*/ 106 w 462"/>
                  <a:gd name="T33" fmla="*/ 214 h 1135"/>
                  <a:gd name="T34" fmla="*/ 105 w 462"/>
                  <a:gd name="T35" fmla="*/ 223 h 1135"/>
                  <a:gd name="T36" fmla="*/ 102 w 462"/>
                  <a:gd name="T37" fmla="*/ 232 h 1135"/>
                  <a:gd name="T38" fmla="*/ 100 w 462"/>
                  <a:gd name="T39" fmla="*/ 242 h 1135"/>
                  <a:gd name="T40" fmla="*/ 97 w 462"/>
                  <a:gd name="T41" fmla="*/ 252 h 1135"/>
                  <a:gd name="T42" fmla="*/ 94 w 462"/>
                  <a:gd name="T43" fmla="*/ 263 h 1135"/>
                  <a:gd name="T44" fmla="*/ 90 w 462"/>
                  <a:gd name="T45" fmla="*/ 273 h 1135"/>
                  <a:gd name="T46" fmla="*/ 81 w 462"/>
                  <a:gd name="T47" fmla="*/ 303 h 1135"/>
                  <a:gd name="T48" fmla="*/ 71 w 462"/>
                  <a:gd name="T49" fmla="*/ 333 h 1135"/>
                  <a:gd name="T50" fmla="*/ 65 w 462"/>
                  <a:gd name="T51" fmla="*/ 348 h 1135"/>
                  <a:gd name="T52" fmla="*/ 36 w 462"/>
                  <a:gd name="T53" fmla="*/ 417 h 1135"/>
                  <a:gd name="T54" fmla="*/ 0 w 462"/>
                  <a:gd name="T55" fmla="*/ 483 h 1135"/>
                  <a:gd name="T56" fmla="*/ 27 w 462"/>
                  <a:gd name="T57" fmla="*/ 573 h 1135"/>
                  <a:gd name="T58" fmla="*/ 94 w 462"/>
                  <a:gd name="T59" fmla="*/ 745 h 1135"/>
                  <a:gd name="T60" fmla="*/ 177 w 462"/>
                  <a:gd name="T61" fmla="*/ 908 h 1135"/>
                  <a:gd name="T62" fmla="*/ 276 w 462"/>
                  <a:gd name="T63" fmla="*/ 1062 h 1135"/>
                  <a:gd name="T64" fmla="*/ 332 w 462"/>
                  <a:gd name="T65" fmla="*/ 1135 h 1135"/>
                  <a:gd name="T66" fmla="*/ 343 w 462"/>
                  <a:gd name="T67" fmla="*/ 1123 h 1135"/>
                  <a:gd name="T68" fmla="*/ 355 w 462"/>
                  <a:gd name="T69" fmla="*/ 1110 h 1135"/>
                  <a:gd name="T70" fmla="*/ 369 w 462"/>
                  <a:gd name="T71" fmla="*/ 1095 h 1135"/>
                  <a:gd name="T72" fmla="*/ 383 w 462"/>
                  <a:gd name="T73" fmla="*/ 1078 h 1135"/>
                  <a:gd name="T74" fmla="*/ 396 w 462"/>
                  <a:gd name="T75" fmla="*/ 1064 h 1135"/>
                  <a:gd name="T76" fmla="*/ 408 w 462"/>
                  <a:gd name="T77" fmla="*/ 1050 h 1135"/>
                  <a:gd name="T78" fmla="*/ 408 w 462"/>
                  <a:gd name="T79" fmla="*/ 1050 h 1135"/>
                  <a:gd name="T80" fmla="*/ 409 w 462"/>
                  <a:gd name="T81" fmla="*/ 1048 h 1135"/>
                  <a:gd name="T82" fmla="*/ 418 w 462"/>
                  <a:gd name="T83" fmla="*/ 1037 h 1135"/>
                  <a:gd name="T84" fmla="*/ 427 w 462"/>
                  <a:gd name="T85" fmla="*/ 1025 h 1135"/>
                  <a:gd name="T86" fmla="*/ 443 w 462"/>
                  <a:gd name="T87" fmla="*/ 1007 h 1135"/>
                  <a:gd name="T88" fmla="*/ 457 w 462"/>
                  <a:gd name="T89" fmla="*/ 989 h 1135"/>
                  <a:gd name="T90" fmla="*/ 460 w 462"/>
                  <a:gd name="T91" fmla="*/ 985 h 1135"/>
                  <a:gd name="T92" fmla="*/ 462 w 462"/>
                  <a:gd name="T93" fmla="*/ 981 h 1135"/>
                  <a:gd name="T94" fmla="*/ 425 w 462"/>
                  <a:gd name="T95" fmla="*/ 929 h 1135"/>
                  <a:gd name="T96" fmla="*/ 355 w 462"/>
                  <a:gd name="T97" fmla="*/ 820 h 1135"/>
                  <a:gd name="T98" fmla="*/ 295 w 462"/>
                  <a:gd name="T99" fmla="*/ 706 h 1135"/>
                  <a:gd name="T100" fmla="*/ 243 w 462"/>
                  <a:gd name="T101" fmla="*/ 587 h 1135"/>
                  <a:gd name="T102" fmla="*/ 201 w 462"/>
                  <a:gd name="T103" fmla="*/ 464 h 1135"/>
                  <a:gd name="T104" fmla="*/ 168 w 462"/>
                  <a:gd name="T105" fmla="*/ 335 h 1135"/>
                  <a:gd name="T106" fmla="*/ 145 w 462"/>
                  <a:gd name="T107" fmla="*/ 204 h 1135"/>
                  <a:gd name="T108" fmla="*/ 133 w 462"/>
                  <a:gd name="T109" fmla="*/ 68 h 1135"/>
                  <a:gd name="T110" fmla="*/ 132 w 462"/>
                  <a:gd name="T111" fmla="*/ 0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2" h="1135">
                    <a:moveTo>
                      <a:pt x="132" y="0"/>
                    </a:moveTo>
                    <a:lnTo>
                      <a:pt x="132" y="7"/>
                    </a:lnTo>
                    <a:lnTo>
                      <a:pt x="132" y="17"/>
                    </a:lnTo>
                    <a:lnTo>
                      <a:pt x="132" y="26"/>
                    </a:lnTo>
                    <a:lnTo>
                      <a:pt x="131" y="35"/>
                    </a:lnTo>
                    <a:lnTo>
                      <a:pt x="131" y="39"/>
                    </a:lnTo>
                    <a:lnTo>
                      <a:pt x="131" y="41"/>
                    </a:lnTo>
                    <a:lnTo>
                      <a:pt x="131" y="53"/>
                    </a:lnTo>
                    <a:lnTo>
                      <a:pt x="129" y="64"/>
                    </a:lnTo>
                    <a:lnTo>
                      <a:pt x="125" y="109"/>
                    </a:lnTo>
                    <a:lnTo>
                      <a:pt x="119" y="153"/>
                    </a:lnTo>
                    <a:lnTo>
                      <a:pt x="116" y="166"/>
                    </a:lnTo>
                    <a:lnTo>
                      <a:pt x="114" y="177"/>
                    </a:lnTo>
                    <a:lnTo>
                      <a:pt x="112" y="182"/>
                    </a:lnTo>
                    <a:lnTo>
                      <a:pt x="112" y="189"/>
                    </a:lnTo>
                    <a:lnTo>
                      <a:pt x="110" y="201"/>
                    </a:lnTo>
                    <a:lnTo>
                      <a:pt x="106" y="214"/>
                    </a:lnTo>
                    <a:lnTo>
                      <a:pt x="105" y="223"/>
                    </a:lnTo>
                    <a:lnTo>
                      <a:pt x="102" y="232"/>
                    </a:lnTo>
                    <a:lnTo>
                      <a:pt x="100" y="242"/>
                    </a:lnTo>
                    <a:lnTo>
                      <a:pt x="97" y="252"/>
                    </a:lnTo>
                    <a:lnTo>
                      <a:pt x="94" y="263"/>
                    </a:lnTo>
                    <a:lnTo>
                      <a:pt x="90" y="273"/>
                    </a:lnTo>
                    <a:lnTo>
                      <a:pt x="81" y="303"/>
                    </a:lnTo>
                    <a:lnTo>
                      <a:pt x="71" y="333"/>
                    </a:lnTo>
                    <a:lnTo>
                      <a:pt x="65" y="348"/>
                    </a:lnTo>
                    <a:lnTo>
                      <a:pt x="36" y="417"/>
                    </a:lnTo>
                    <a:lnTo>
                      <a:pt x="0" y="483"/>
                    </a:lnTo>
                    <a:lnTo>
                      <a:pt x="27" y="573"/>
                    </a:lnTo>
                    <a:lnTo>
                      <a:pt x="94" y="745"/>
                    </a:lnTo>
                    <a:lnTo>
                      <a:pt x="177" y="908"/>
                    </a:lnTo>
                    <a:lnTo>
                      <a:pt x="276" y="1062"/>
                    </a:lnTo>
                    <a:lnTo>
                      <a:pt x="332" y="1135"/>
                    </a:lnTo>
                    <a:lnTo>
                      <a:pt x="343" y="1123"/>
                    </a:lnTo>
                    <a:lnTo>
                      <a:pt x="355" y="1110"/>
                    </a:lnTo>
                    <a:lnTo>
                      <a:pt x="369" y="1095"/>
                    </a:lnTo>
                    <a:lnTo>
                      <a:pt x="383" y="1078"/>
                    </a:lnTo>
                    <a:lnTo>
                      <a:pt x="396" y="1064"/>
                    </a:lnTo>
                    <a:lnTo>
                      <a:pt x="408" y="1050"/>
                    </a:lnTo>
                    <a:lnTo>
                      <a:pt x="408" y="1050"/>
                    </a:lnTo>
                    <a:lnTo>
                      <a:pt x="409" y="1048"/>
                    </a:lnTo>
                    <a:lnTo>
                      <a:pt x="418" y="1037"/>
                    </a:lnTo>
                    <a:lnTo>
                      <a:pt x="427" y="1025"/>
                    </a:lnTo>
                    <a:lnTo>
                      <a:pt x="443" y="1007"/>
                    </a:lnTo>
                    <a:lnTo>
                      <a:pt x="457" y="989"/>
                    </a:lnTo>
                    <a:lnTo>
                      <a:pt x="460" y="985"/>
                    </a:lnTo>
                    <a:lnTo>
                      <a:pt x="462" y="981"/>
                    </a:lnTo>
                    <a:lnTo>
                      <a:pt x="425" y="929"/>
                    </a:lnTo>
                    <a:lnTo>
                      <a:pt x="355" y="820"/>
                    </a:lnTo>
                    <a:lnTo>
                      <a:pt x="295" y="706"/>
                    </a:lnTo>
                    <a:lnTo>
                      <a:pt x="243" y="587"/>
                    </a:lnTo>
                    <a:lnTo>
                      <a:pt x="201" y="464"/>
                    </a:lnTo>
                    <a:lnTo>
                      <a:pt x="168" y="335"/>
                    </a:lnTo>
                    <a:lnTo>
                      <a:pt x="145" y="204"/>
                    </a:lnTo>
                    <a:lnTo>
                      <a:pt x="133" y="68"/>
                    </a:lnTo>
                    <a:lnTo>
                      <a:pt x="132" y="0"/>
                    </a:lnTo>
                    <a:close/>
                  </a:path>
                </a:pathLst>
              </a:custGeom>
              <a:solidFill>
                <a:srgbClr val="7F7F7F"/>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6" name="Freeform: Shape 45">
                <a:extLst>
                  <a:ext uri="{FF2B5EF4-FFF2-40B4-BE49-F238E27FC236}">
                    <a16:creationId xmlns:a16="http://schemas.microsoft.com/office/drawing/2014/main" id="{F533DE46-D511-024E-9913-9E6415ED76A9}"/>
                  </a:ext>
                </a:extLst>
              </p:cNvPr>
              <p:cNvSpPr>
                <a:spLocks/>
              </p:cNvSpPr>
              <p:nvPr/>
            </p:nvSpPr>
            <p:spPr bwMode="auto">
              <a:xfrm>
                <a:off x="2301130" y="922909"/>
                <a:ext cx="3941813" cy="571998"/>
              </a:xfrm>
              <a:custGeom>
                <a:avLst/>
                <a:gdLst>
                  <a:gd name="connsiteX0" fmla="*/ 0 w 3941813"/>
                  <a:gd name="connsiteY0" fmla="*/ 0 h 571998"/>
                  <a:gd name="connsiteX1" fmla="*/ 228336 w 3941813"/>
                  <a:gd name="connsiteY1" fmla="*/ 0 h 571998"/>
                  <a:gd name="connsiteX2" fmla="*/ 228336 w 3941813"/>
                  <a:gd name="connsiteY2" fmla="*/ 1035 h 571998"/>
                  <a:gd name="connsiteX3" fmla="*/ 228336 w 3941813"/>
                  <a:gd name="connsiteY3" fmla="*/ 2070 h 571998"/>
                  <a:gd name="connsiteX4" fmla="*/ 228336 w 3941813"/>
                  <a:gd name="connsiteY4" fmla="*/ 3450 h 571998"/>
                  <a:gd name="connsiteX5" fmla="*/ 228336 w 3941813"/>
                  <a:gd name="connsiteY5" fmla="*/ 4485 h 571998"/>
                  <a:gd name="connsiteX6" fmla="*/ 228336 w 3941813"/>
                  <a:gd name="connsiteY6" fmla="*/ 6555 h 571998"/>
                  <a:gd name="connsiteX7" fmla="*/ 228336 w 3941813"/>
                  <a:gd name="connsiteY7" fmla="*/ 8625 h 571998"/>
                  <a:gd name="connsiteX8" fmla="*/ 228336 w 3941813"/>
                  <a:gd name="connsiteY8" fmla="*/ 13110 h 571998"/>
                  <a:gd name="connsiteX9" fmla="*/ 228681 w 3941813"/>
                  <a:gd name="connsiteY9" fmla="*/ 17595 h 571998"/>
                  <a:gd name="connsiteX10" fmla="*/ 228681 w 3941813"/>
                  <a:gd name="connsiteY10" fmla="*/ 21045 h 571998"/>
                  <a:gd name="connsiteX11" fmla="*/ 229372 w 3941813"/>
                  <a:gd name="connsiteY11" fmla="*/ 24495 h 571998"/>
                  <a:gd name="connsiteX12" fmla="*/ 229561 w 3941813"/>
                  <a:gd name="connsiteY12" fmla="*/ 29949 h 571998"/>
                  <a:gd name="connsiteX13" fmla="*/ 230860 w 3941813"/>
                  <a:gd name="connsiteY13" fmla="*/ 43059 h 571998"/>
                  <a:gd name="connsiteX14" fmla="*/ 231099 w 3941813"/>
                  <a:gd name="connsiteY14" fmla="*/ 44849 h 571998"/>
                  <a:gd name="connsiteX15" fmla="*/ 231445 w 3941813"/>
                  <a:gd name="connsiteY15" fmla="*/ 47954 h 571998"/>
                  <a:gd name="connsiteX16" fmla="*/ 231790 w 3941813"/>
                  <a:gd name="connsiteY16" fmla="*/ 51059 h 571998"/>
                  <a:gd name="connsiteX17" fmla="*/ 232439 w 3941813"/>
                  <a:gd name="connsiteY17" fmla="*/ 55431 h 571998"/>
                  <a:gd name="connsiteX18" fmla="*/ 237460 w 3941813"/>
                  <a:gd name="connsiteY18" fmla="*/ 78594 h 571998"/>
                  <a:gd name="connsiteX19" fmla="*/ 239935 w 3941813"/>
                  <a:gd name="connsiteY19" fmla="*/ 88754 h 571998"/>
                  <a:gd name="connsiteX20" fmla="*/ 249062 w 3941813"/>
                  <a:gd name="connsiteY20" fmla="*/ 117988 h 571998"/>
                  <a:gd name="connsiteX21" fmla="*/ 258766 w 3941813"/>
                  <a:gd name="connsiteY21" fmla="*/ 141560 h 571998"/>
                  <a:gd name="connsiteX22" fmla="*/ 260462 w 3941813"/>
                  <a:gd name="connsiteY22" fmla="*/ 145242 h 571998"/>
                  <a:gd name="connsiteX23" fmla="*/ 261844 w 3941813"/>
                  <a:gd name="connsiteY23" fmla="*/ 148347 h 571998"/>
                  <a:gd name="connsiteX24" fmla="*/ 263571 w 3941813"/>
                  <a:gd name="connsiteY24" fmla="*/ 152142 h 571998"/>
                  <a:gd name="connsiteX25" fmla="*/ 265643 w 3941813"/>
                  <a:gd name="connsiteY25" fmla="*/ 155592 h 571998"/>
                  <a:gd name="connsiteX26" fmla="*/ 267371 w 3941813"/>
                  <a:gd name="connsiteY26" fmla="*/ 158697 h 571998"/>
                  <a:gd name="connsiteX27" fmla="*/ 269060 w 3941813"/>
                  <a:gd name="connsiteY27" fmla="*/ 162072 h 571998"/>
                  <a:gd name="connsiteX28" fmla="*/ 276558 w 3941813"/>
                  <a:gd name="connsiteY28" fmla="*/ 175613 h 571998"/>
                  <a:gd name="connsiteX29" fmla="*/ 277043 w 3941813"/>
                  <a:gd name="connsiteY29" fmla="*/ 176291 h 571998"/>
                  <a:gd name="connsiteX30" fmla="*/ 278368 w 3941813"/>
                  <a:gd name="connsiteY30" fmla="*/ 178791 h 571998"/>
                  <a:gd name="connsiteX31" fmla="*/ 295536 w 3941813"/>
                  <a:gd name="connsiteY31" fmla="*/ 204348 h 571998"/>
                  <a:gd name="connsiteX32" fmla="*/ 296042 w 3941813"/>
                  <a:gd name="connsiteY32" fmla="*/ 204926 h 571998"/>
                  <a:gd name="connsiteX33" fmla="*/ 298303 w 3941813"/>
                  <a:gd name="connsiteY33" fmla="*/ 207936 h 571998"/>
                  <a:gd name="connsiteX34" fmla="*/ 316635 w 3941813"/>
                  <a:gd name="connsiteY34" fmla="*/ 230146 h 571998"/>
                  <a:gd name="connsiteX35" fmla="*/ 318158 w 3941813"/>
                  <a:gd name="connsiteY35" fmla="*/ 231823 h 571998"/>
                  <a:gd name="connsiteX36" fmla="*/ 341295 w 3941813"/>
                  <a:gd name="connsiteY36" fmla="*/ 254260 h 571998"/>
                  <a:gd name="connsiteX37" fmla="*/ 364855 w 3941813"/>
                  <a:gd name="connsiteY37" fmla="*/ 274566 h 571998"/>
                  <a:gd name="connsiteX38" fmla="*/ 383255 w 3941813"/>
                  <a:gd name="connsiteY38" fmla="*/ 287072 h 571998"/>
                  <a:gd name="connsiteX39" fmla="*/ 390494 w 3941813"/>
                  <a:gd name="connsiteY39" fmla="*/ 291862 h 571998"/>
                  <a:gd name="connsiteX40" fmla="*/ 396550 w 3941813"/>
                  <a:gd name="connsiteY40" fmla="*/ 295622 h 571998"/>
                  <a:gd name="connsiteX41" fmla="*/ 409034 w 3941813"/>
                  <a:gd name="connsiteY41" fmla="*/ 302598 h 571998"/>
                  <a:gd name="connsiteX42" fmla="*/ 419364 w 3941813"/>
                  <a:gd name="connsiteY42" fmla="*/ 308079 h 571998"/>
                  <a:gd name="connsiteX43" fmla="*/ 431109 w 3941813"/>
                  <a:gd name="connsiteY43" fmla="*/ 313598 h 571998"/>
                  <a:gd name="connsiteX44" fmla="*/ 433413 w 3941813"/>
                  <a:gd name="connsiteY44" fmla="*/ 314749 h 571998"/>
                  <a:gd name="connsiteX45" fmla="*/ 445124 w 3941813"/>
                  <a:gd name="connsiteY45" fmla="*/ 319611 h 571998"/>
                  <a:gd name="connsiteX46" fmla="*/ 450799 w 3941813"/>
                  <a:gd name="connsiteY46" fmla="*/ 321878 h 571998"/>
                  <a:gd name="connsiteX47" fmla="*/ 462312 w 3941813"/>
                  <a:gd name="connsiteY47" fmla="*/ 325820 h 571998"/>
                  <a:gd name="connsiteX48" fmla="*/ 480775 w 3941813"/>
                  <a:gd name="connsiteY48" fmla="*/ 331449 h 571998"/>
                  <a:gd name="connsiteX49" fmla="*/ 490525 w 3941813"/>
                  <a:gd name="connsiteY49" fmla="*/ 333953 h 571998"/>
                  <a:gd name="connsiteX50" fmla="*/ 499752 w 3941813"/>
                  <a:gd name="connsiteY50" fmla="*/ 335946 h 571998"/>
                  <a:gd name="connsiteX51" fmla="*/ 520232 w 3941813"/>
                  <a:gd name="connsiteY51" fmla="*/ 340163 h 571998"/>
                  <a:gd name="connsiteX52" fmla="*/ 554124 w 3941813"/>
                  <a:gd name="connsiteY52" fmla="*/ 343209 h 571998"/>
                  <a:gd name="connsiteX53" fmla="*/ 555122 w 3941813"/>
                  <a:gd name="connsiteY53" fmla="*/ 343268 h 571998"/>
                  <a:gd name="connsiteX54" fmla="*/ 555467 w 3941813"/>
                  <a:gd name="connsiteY54" fmla="*/ 343294 h 571998"/>
                  <a:gd name="connsiteX55" fmla="*/ 572739 w 3941813"/>
                  <a:gd name="connsiteY55" fmla="*/ 343958 h 571998"/>
                  <a:gd name="connsiteX56" fmla="*/ 3862707 w 3941813"/>
                  <a:gd name="connsiteY56" fmla="*/ 343958 h 571998"/>
                  <a:gd name="connsiteX57" fmla="*/ 3941813 w 3941813"/>
                  <a:gd name="connsiteY57" fmla="*/ 343958 h 571998"/>
                  <a:gd name="connsiteX58" fmla="*/ 3941813 w 3941813"/>
                  <a:gd name="connsiteY58" fmla="*/ 388462 h 571998"/>
                  <a:gd name="connsiteX59" fmla="*/ 3940777 w 3941813"/>
                  <a:gd name="connsiteY59" fmla="*/ 407437 h 571998"/>
                  <a:gd name="connsiteX60" fmla="*/ 3933868 w 3941813"/>
                  <a:gd name="connsiteY60" fmla="*/ 442971 h 571998"/>
                  <a:gd name="connsiteX61" fmla="*/ 3920050 w 3941813"/>
                  <a:gd name="connsiteY61" fmla="*/ 476090 h 571998"/>
                  <a:gd name="connsiteX62" fmla="*/ 3900015 w 3941813"/>
                  <a:gd name="connsiteY62" fmla="*/ 505415 h 571998"/>
                  <a:gd name="connsiteX63" fmla="*/ 3875143 w 3941813"/>
                  <a:gd name="connsiteY63" fmla="*/ 530254 h 571998"/>
                  <a:gd name="connsiteX64" fmla="*/ 3846126 w 3941813"/>
                  <a:gd name="connsiteY64" fmla="*/ 549919 h 571998"/>
                  <a:gd name="connsiteX65" fmla="*/ 3812964 w 3941813"/>
                  <a:gd name="connsiteY65" fmla="*/ 563718 h 571998"/>
                  <a:gd name="connsiteX66" fmla="*/ 3777038 w 3941813"/>
                  <a:gd name="connsiteY66" fmla="*/ 570963 h 571998"/>
                  <a:gd name="connsiteX67" fmla="*/ 3758385 w 3941813"/>
                  <a:gd name="connsiteY67" fmla="*/ 571998 h 571998"/>
                  <a:gd name="connsiteX68" fmla="*/ 572739 w 3941813"/>
                  <a:gd name="connsiteY68" fmla="*/ 571998 h 571998"/>
                  <a:gd name="connsiteX69" fmla="*/ 543032 w 3941813"/>
                  <a:gd name="connsiteY69" fmla="*/ 571308 h 571998"/>
                  <a:gd name="connsiteX70" fmla="*/ 485343 w 3941813"/>
                  <a:gd name="connsiteY70" fmla="*/ 565788 h 571998"/>
                  <a:gd name="connsiteX71" fmla="*/ 429382 w 3941813"/>
                  <a:gd name="connsiteY71" fmla="*/ 554059 h 571998"/>
                  <a:gd name="connsiteX72" fmla="*/ 375493 w 3941813"/>
                  <a:gd name="connsiteY72" fmla="*/ 537499 h 571998"/>
                  <a:gd name="connsiteX73" fmla="*/ 324023 w 3941813"/>
                  <a:gd name="connsiteY73" fmla="*/ 515419 h 571998"/>
                  <a:gd name="connsiteX74" fmla="*/ 275661 w 3941813"/>
                  <a:gd name="connsiteY74" fmla="*/ 489200 h 571998"/>
                  <a:gd name="connsiteX75" fmla="*/ 229718 w 3941813"/>
                  <a:gd name="connsiteY75" fmla="*/ 458495 h 571998"/>
                  <a:gd name="connsiteX76" fmla="*/ 187574 w 3941813"/>
                  <a:gd name="connsiteY76" fmla="*/ 423306 h 571998"/>
                  <a:gd name="connsiteX77" fmla="*/ 148539 w 3941813"/>
                  <a:gd name="connsiteY77" fmla="*/ 384667 h 571998"/>
                  <a:gd name="connsiteX78" fmla="*/ 113650 w 3941813"/>
                  <a:gd name="connsiteY78" fmla="*/ 342233 h 571998"/>
                  <a:gd name="connsiteX79" fmla="*/ 82906 w 3941813"/>
                  <a:gd name="connsiteY79" fmla="*/ 296349 h 571998"/>
                  <a:gd name="connsiteX80" fmla="*/ 56307 w 3941813"/>
                  <a:gd name="connsiteY80" fmla="*/ 248050 h 571998"/>
                  <a:gd name="connsiteX81" fmla="*/ 34544 w 3941813"/>
                  <a:gd name="connsiteY81" fmla="*/ 196646 h 571998"/>
                  <a:gd name="connsiteX82" fmla="*/ 17963 w 3941813"/>
                  <a:gd name="connsiteY82" fmla="*/ 143172 h 571998"/>
                  <a:gd name="connsiteX83" fmla="*/ 6218 w 3941813"/>
                  <a:gd name="connsiteY83" fmla="*/ 87283 h 571998"/>
                  <a:gd name="connsiteX84" fmla="*/ 346 w 3941813"/>
                  <a:gd name="connsiteY84" fmla="*/ 29669 h 571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3941813" h="571998">
                    <a:moveTo>
                      <a:pt x="0" y="0"/>
                    </a:moveTo>
                    <a:lnTo>
                      <a:pt x="228336" y="0"/>
                    </a:lnTo>
                    <a:lnTo>
                      <a:pt x="228336" y="1035"/>
                    </a:lnTo>
                    <a:lnTo>
                      <a:pt x="228336" y="2070"/>
                    </a:lnTo>
                    <a:lnTo>
                      <a:pt x="228336" y="3450"/>
                    </a:lnTo>
                    <a:lnTo>
                      <a:pt x="228336" y="4485"/>
                    </a:lnTo>
                    <a:lnTo>
                      <a:pt x="228336" y="6555"/>
                    </a:lnTo>
                    <a:lnTo>
                      <a:pt x="228336" y="8625"/>
                    </a:lnTo>
                    <a:lnTo>
                      <a:pt x="228336" y="13110"/>
                    </a:lnTo>
                    <a:lnTo>
                      <a:pt x="228681" y="17595"/>
                    </a:lnTo>
                    <a:lnTo>
                      <a:pt x="228681" y="21045"/>
                    </a:lnTo>
                    <a:lnTo>
                      <a:pt x="229372" y="24495"/>
                    </a:lnTo>
                    <a:lnTo>
                      <a:pt x="229561" y="29949"/>
                    </a:lnTo>
                    <a:lnTo>
                      <a:pt x="230860" y="43059"/>
                    </a:lnTo>
                    <a:lnTo>
                      <a:pt x="231099" y="44849"/>
                    </a:lnTo>
                    <a:lnTo>
                      <a:pt x="231445" y="47954"/>
                    </a:lnTo>
                    <a:lnTo>
                      <a:pt x="231790" y="51059"/>
                    </a:lnTo>
                    <a:lnTo>
                      <a:pt x="232439" y="55431"/>
                    </a:lnTo>
                    <a:lnTo>
                      <a:pt x="237460" y="78594"/>
                    </a:lnTo>
                    <a:lnTo>
                      <a:pt x="239935" y="88754"/>
                    </a:lnTo>
                    <a:lnTo>
                      <a:pt x="249062" y="117988"/>
                    </a:lnTo>
                    <a:lnTo>
                      <a:pt x="258766" y="141560"/>
                    </a:lnTo>
                    <a:lnTo>
                      <a:pt x="260462" y="145242"/>
                    </a:lnTo>
                    <a:lnTo>
                      <a:pt x="261844" y="148347"/>
                    </a:lnTo>
                    <a:lnTo>
                      <a:pt x="263571" y="152142"/>
                    </a:lnTo>
                    <a:lnTo>
                      <a:pt x="265643" y="155592"/>
                    </a:lnTo>
                    <a:lnTo>
                      <a:pt x="267371" y="158697"/>
                    </a:lnTo>
                    <a:lnTo>
                      <a:pt x="269060" y="162072"/>
                    </a:lnTo>
                    <a:lnTo>
                      <a:pt x="276558" y="175613"/>
                    </a:lnTo>
                    <a:lnTo>
                      <a:pt x="277043" y="176291"/>
                    </a:lnTo>
                    <a:lnTo>
                      <a:pt x="278368" y="178791"/>
                    </a:lnTo>
                    <a:lnTo>
                      <a:pt x="295536" y="204348"/>
                    </a:lnTo>
                    <a:lnTo>
                      <a:pt x="296042" y="204926"/>
                    </a:lnTo>
                    <a:lnTo>
                      <a:pt x="298303" y="207936"/>
                    </a:lnTo>
                    <a:lnTo>
                      <a:pt x="316635" y="230146"/>
                    </a:lnTo>
                    <a:lnTo>
                      <a:pt x="318158" y="231823"/>
                    </a:lnTo>
                    <a:lnTo>
                      <a:pt x="341295" y="254260"/>
                    </a:lnTo>
                    <a:lnTo>
                      <a:pt x="364855" y="274566"/>
                    </a:lnTo>
                    <a:lnTo>
                      <a:pt x="383255" y="287072"/>
                    </a:lnTo>
                    <a:lnTo>
                      <a:pt x="390494" y="291862"/>
                    </a:lnTo>
                    <a:lnTo>
                      <a:pt x="396550" y="295622"/>
                    </a:lnTo>
                    <a:lnTo>
                      <a:pt x="409034" y="302598"/>
                    </a:lnTo>
                    <a:lnTo>
                      <a:pt x="419364" y="308079"/>
                    </a:lnTo>
                    <a:lnTo>
                      <a:pt x="431109" y="313598"/>
                    </a:lnTo>
                    <a:lnTo>
                      <a:pt x="433413" y="314749"/>
                    </a:lnTo>
                    <a:lnTo>
                      <a:pt x="445124" y="319611"/>
                    </a:lnTo>
                    <a:lnTo>
                      <a:pt x="450799" y="321878"/>
                    </a:lnTo>
                    <a:lnTo>
                      <a:pt x="462312" y="325820"/>
                    </a:lnTo>
                    <a:lnTo>
                      <a:pt x="480775" y="331449"/>
                    </a:lnTo>
                    <a:lnTo>
                      <a:pt x="490525" y="333953"/>
                    </a:lnTo>
                    <a:lnTo>
                      <a:pt x="499752" y="335946"/>
                    </a:lnTo>
                    <a:lnTo>
                      <a:pt x="520232" y="340163"/>
                    </a:lnTo>
                    <a:lnTo>
                      <a:pt x="554124" y="343209"/>
                    </a:lnTo>
                    <a:lnTo>
                      <a:pt x="555122" y="343268"/>
                    </a:lnTo>
                    <a:lnTo>
                      <a:pt x="555467" y="343294"/>
                    </a:lnTo>
                    <a:lnTo>
                      <a:pt x="572739" y="343958"/>
                    </a:lnTo>
                    <a:lnTo>
                      <a:pt x="3862707" y="343958"/>
                    </a:lnTo>
                    <a:lnTo>
                      <a:pt x="3941813" y="343958"/>
                    </a:lnTo>
                    <a:lnTo>
                      <a:pt x="3941813" y="388462"/>
                    </a:lnTo>
                    <a:lnTo>
                      <a:pt x="3940777" y="407437"/>
                    </a:lnTo>
                    <a:lnTo>
                      <a:pt x="3933868" y="442971"/>
                    </a:lnTo>
                    <a:lnTo>
                      <a:pt x="3920050" y="476090"/>
                    </a:lnTo>
                    <a:lnTo>
                      <a:pt x="3900015" y="505415"/>
                    </a:lnTo>
                    <a:lnTo>
                      <a:pt x="3875143" y="530254"/>
                    </a:lnTo>
                    <a:lnTo>
                      <a:pt x="3846126" y="549919"/>
                    </a:lnTo>
                    <a:lnTo>
                      <a:pt x="3812964" y="563718"/>
                    </a:lnTo>
                    <a:lnTo>
                      <a:pt x="3777038" y="570963"/>
                    </a:lnTo>
                    <a:lnTo>
                      <a:pt x="3758385" y="571998"/>
                    </a:lnTo>
                    <a:lnTo>
                      <a:pt x="572739" y="571998"/>
                    </a:lnTo>
                    <a:lnTo>
                      <a:pt x="543032" y="571308"/>
                    </a:lnTo>
                    <a:lnTo>
                      <a:pt x="485343" y="565788"/>
                    </a:lnTo>
                    <a:lnTo>
                      <a:pt x="429382" y="554059"/>
                    </a:lnTo>
                    <a:lnTo>
                      <a:pt x="375493" y="537499"/>
                    </a:lnTo>
                    <a:lnTo>
                      <a:pt x="324023" y="515419"/>
                    </a:lnTo>
                    <a:lnTo>
                      <a:pt x="275661" y="489200"/>
                    </a:lnTo>
                    <a:lnTo>
                      <a:pt x="229718" y="458495"/>
                    </a:lnTo>
                    <a:lnTo>
                      <a:pt x="187574" y="423306"/>
                    </a:lnTo>
                    <a:lnTo>
                      <a:pt x="148539" y="384667"/>
                    </a:lnTo>
                    <a:lnTo>
                      <a:pt x="113650" y="342233"/>
                    </a:lnTo>
                    <a:lnTo>
                      <a:pt x="82906" y="296349"/>
                    </a:lnTo>
                    <a:lnTo>
                      <a:pt x="56307" y="248050"/>
                    </a:lnTo>
                    <a:lnTo>
                      <a:pt x="34544" y="196646"/>
                    </a:lnTo>
                    <a:lnTo>
                      <a:pt x="17963" y="143172"/>
                    </a:lnTo>
                    <a:lnTo>
                      <a:pt x="6218" y="87283"/>
                    </a:lnTo>
                    <a:lnTo>
                      <a:pt x="346" y="29669"/>
                    </a:lnTo>
                    <a:close/>
                  </a:path>
                </a:pathLst>
              </a:custGeom>
              <a:solidFill>
                <a:srgbClr val="BDBDBD"/>
              </a:solid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47" name="Freeform 585">
                <a:extLst>
                  <a:ext uri="{FF2B5EF4-FFF2-40B4-BE49-F238E27FC236}">
                    <a16:creationId xmlns:a16="http://schemas.microsoft.com/office/drawing/2014/main" id="{EC8005E2-2D46-BE56-4D30-8FF27CB1400F}"/>
                  </a:ext>
                </a:extLst>
              </p:cNvPr>
              <p:cNvSpPr>
                <a:spLocks/>
              </p:cNvSpPr>
              <p:nvPr/>
            </p:nvSpPr>
            <p:spPr bwMode="auto">
              <a:xfrm>
                <a:off x="1611692" y="577500"/>
                <a:ext cx="689438" cy="6894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ctr" anchorCtr="0" compatLnSpc="1">
                <a:prstTxWarp prst="textNoShape">
                  <a:avLst/>
                </a:prstTxWarp>
              </a:bodyPr>
              <a:lstStyle/>
              <a:p>
                <a:pPr algn="ctr"/>
                <a:r>
                  <a:rPr lang="en-US" sz="4400" b="1" dirty="0">
                    <a:solidFill>
                      <a:srgbClr val="191C21"/>
                    </a:solidFill>
                  </a:rPr>
                  <a:t>3</a:t>
                </a:r>
              </a:p>
            </p:txBody>
          </p:sp>
        </p:grpSp>
        <p:sp>
          <p:nvSpPr>
            <p:cNvPr id="39" name="TextBox 38">
              <a:extLst>
                <a:ext uri="{FF2B5EF4-FFF2-40B4-BE49-F238E27FC236}">
                  <a16:creationId xmlns:a16="http://schemas.microsoft.com/office/drawing/2014/main" id="{2849FEAE-92CE-4131-30C8-BC01A89C5AB1}"/>
                </a:ext>
              </a:extLst>
            </p:cNvPr>
            <p:cNvSpPr txBox="1"/>
            <p:nvPr/>
          </p:nvSpPr>
          <p:spPr>
            <a:xfrm>
              <a:off x="6112520" y="4106608"/>
              <a:ext cx="3125164" cy="400494"/>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تعزيز اتخاذ القرارات المتعلقة بالسياسات العامة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8" name="Group 47">
            <a:extLst>
              <a:ext uri="{FF2B5EF4-FFF2-40B4-BE49-F238E27FC236}">
                <a16:creationId xmlns:a16="http://schemas.microsoft.com/office/drawing/2014/main" id="{285F423A-BAFA-8060-A6EB-88537C2D7CB5}"/>
              </a:ext>
            </a:extLst>
          </p:cNvPr>
          <p:cNvGrpSpPr/>
          <p:nvPr/>
        </p:nvGrpSpPr>
        <p:grpSpPr>
          <a:xfrm>
            <a:off x="1929955" y="4794740"/>
            <a:ext cx="4009491" cy="1020378"/>
            <a:chOff x="6073917" y="5197516"/>
            <a:chExt cx="4009491" cy="1020378"/>
          </a:xfrm>
        </p:grpSpPr>
        <p:grpSp>
          <p:nvGrpSpPr>
            <p:cNvPr id="49" name="Group 48">
              <a:extLst>
                <a:ext uri="{FF2B5EF4-FFF2-40B4-BE49-F238E27FC236}">
                  <a16:creationId xmlns:a16="http://schemas.microsoft.com/office/drawing/2014/main" id="{95764C83-CDDE-C8A9-98AD-9C7E5A235BA7}"/>
                </a:ext>
              </a:extLst>
            </p:cNvPr>
            <p:cNvGrpSpPr/>
            <p:nvPr/>
          </p:nvGrpSpPr>
          <p:grpSpPr>
            <a:xfrm flipH="1">
              <a:off x="6096000" y="5197516"/>
              <a:ext cx="3987408" cy="1020378"/>
              <a:chOff x="1383722" y="350911"/>
              <a:chExt cx="4859221" cy="1243475"/>
            </a:xfrm>
          </p:grpSpPr>
          <p:sp>
            <p:nvSpPr>
              <p:cNvPr id="51" name="Freeform 584">
                <a:extLst>
                  <a:ext uri="{FF2B5EF4-FFF2-40B4-BE49-F238E27FC236}">
                    <a16:creationId xmlns:a16="http://schemas.microsoft.com/office/drawing/2014/main" id="{D5C57310-87D4-6794-70A2-614010275C52}"/>
                  </a:ext>
                </a:extLst>
              </p:cNvPr>
              <p:cNvSpPr>
                <a:spLocks/>
              </p:cNvSpPr>
              <p:nvPr/>
            </p:nvSpPr>
            <p:spPr bwMode="auto">
              <a:xfrm>
                <a:off x="1383722" y="449008"/>
                <a:ext cx="4859221" cy="1145378"/>
              </a:xfrm>
              <a:custGeom>
                <a:avLst/>
                <a:gdLst>
                  <a:gd name="T0" fmla="*/ 13835 w 14066"/>
                  <a:gd name="T1" fmla="*/ 744 h 3315"/>
                  <a:gd name="T2" fmla="*/ 13713 w 14066"/>
                  <a:gd name="T3" fmla="*/ 454 h 3315"/>
                  <a:gd name="T4" fmla="*/ 13456 w 14066"/>
                  <a:gd name="T5" fmla="*/ 280 h 3315"/>
                  <a:gd name="T6" fmla="*/ 2543 w 14066"/>
                  <a:gd name="T7" fmla="*/ 257 h 3315"/>
                  <a:gd name="T8" fmla="*/ 2291 w 14066"/>
                  <a:gd name="T9" fmla="*/ 124 h 3315"/>
                  <a:gd name="T10" fmla="*/ 1956 w 14066"/>
                  <a:gd name="T11" fmla="*/ 26 h 3315"/>
                  <a:gd name="T12" fmla="*/ 1658 w 14066"/>
                  <a:gd name="T13" fmla="*/ 0 h 3315"/>
                  <a:gd name="T14" fmla="*/ 1243 w 14066"/>
                  <a:gd name="T15" fmla="*/ 52 h 3315"/>
                  <a:gd name="T16" fmla="*/ 798 w 14066"/>
                  <a:gd name="T17" fmla="*/ 240 h 3315"/>
                  <a:gd name="T18" fmla="*/ 431 w 14066"/>
                  <a:gd name="T19" fmla="*/ 543 h 3315"/>
                  <a:gd name="T20" fmla="*/ 162 w 14066"/>
                  <a:gd name="T21" fmla="*/ 938 h 3315"/>
                  <a:gd name="T22" fmla="*/ 19 w 14066"/>
                  <a:gd name="T23" fmla="*/ 1405 h 3315"/>
                  <a:gd name="T24" fmla="*/ 0 w 14066"/>
                  <a:gd name="T25" fmla="*/ 1720 h 3315"/>
                  <a:gd name="T26" fmla="*/ 54 w 14066"/>
                  <a:gd name="T27" fmla="*/ 2076 h 3315"/>
                  <a:gd name="T28" fmla="*/ 177 w 14066"/>
                  <a:gd name="T29" fmla="*/ 2404 h 3315"/>
                  <a:gd name="T30" fmla="*/ 365 w 14066"/>
                  <a:gd name="T31" fmla="*/ 2696 h 3315"/>
                  <a:gd name="T32" fmla="*/ 607 w 14066"/>
                  <a:gd name="T33" fmla="*/ 2941 h 3315"/>
                  <a:gd name="T34" fmla="*/ 896 w 14066"/>
                  <a:gd name="T35" fmla="*/ 3130 h 3315"/>
                  <a:gd name="T36" fmla="*/ 1199 w 14066"/>
                  <a:gd name="T37" fmla="*/ 3252 h 3315"/>
                  <a:gd name="T38" fmla="*/ 1658 w 14066"/>
                  <a:gd name="T39" fmla="*/ 3315 h 3315"/>
                  <a:gd name="T40" fmla="*/ 1700 w 14066"/>
                  <a:gd name="T41" fmla="*/ 3315 h 3315"/>
                  <a:gd name="T42" fmla="*/ 1766 w 14066"/>
                  <a:gd name="T43" fmla="*/ 3312 h 3315"/>
                  <a:gd name="T44" fmla="*/ 1834 w 14066"/>
                  <a:gd name="T45" fmla="*/ 3306 h 3315"/>
                  <a:gd name="T46" fmla="*/ 1899 w 14066"/>
                  <a:gd name="T47" fmla="*/ 3297 h 3315"/>
                  <a:gd name="T48" fmla="*/ 1954 w 14066"/>
                  <a:gd name="T49" fmla="*/ 3288 h 3315"/>
                  <a:gd name="T50" fmla="*/ 2011 w 14066"/>
                  <a:gd name="T51" fmla="*/ 3278 h 3315"/>
                  <a:gd name="T52" fmla="*/ 2070 w 14066"/>
                  <a:gd name="T53" fmla="*/ 3264 h 3315"/>
                  <a:gd name="T54" fmla="*/ 2125 w 14066"/>
                  <a:gd name="T55" fmla="*/ 3248 h 3315"/>
                  <a:gd name="T56" fmla="*/ 2178 w 14066"/>
                  <a:gd name="T57" fmla="*/ 3231 h 3315"/>
                  <a:gd name="T58" fmla="*/ 2241 w 14066"/>
                  <a:gd name="T59" fmla="*/ 3209 h 3315"/>
                  <a:gd name="T60" fmla="*/ 2328 w 14066"/>
                  <a:gd name="T61" fmla="*/ 3174 h 3315"/>
                  <a:gd name="T62" fmla="*/ 2790 w 14066"/>
                  <a:gd name="T63" fmla="*/ 2870 h 3315"/>
                  <a:gd name="T64" fmla="*/ 2855 w 14066"/>
                  <a:gd name="T65" fmla="*/ 2805 h 3315"/>
                  <a:gd name="T66" fmla="*/ 2869 w 14066"/>
                  <a:gd name="T67" fmla="*/ 2789 h 3315"/>
                  <a:gd name="T68" fmla="*/ 2896 w 14066"/>
                  <a:gd name="T69" fmla="*/ 2759 h 3315"/>
                  <a:gd name="T70" fmla="*/ 2901 w 14066"/>
                  <a:gd name="T71" fmla="*/ 2754 h 3315"/>
                  <a:gd name="T72" fmla="*/ 2931 w 14066"/>
                  <a:gd name="T73" fmla="*/ 2719 h 3315"/>
                  <a:gd name="T74" fmla="*/ 2934 w 14066"/>
                  <a:gd name="T75" fmla="*/ 2717 h 3315"/>
                  <a:gd name="T76" fmla="*/ 2943 w 14066"/>
                  <a:gd name="T77" fmla="*/ 2706 h 3315"/>
                  <a:gd name="T78" fmla="*/ 2966 w 14066"/>
                  <a:gd name="T79" fmla="*/ 2676 h 3315"/>
                  <a:gd name="T80" fmla="*/ 2985 w 14066"/>
                  <a:gd name="T81" fmla="*/ 2651 h 3315"/>
                  <a:gd name="T82" fmla="*/ 3317 w 14066"/>
                  <a:gd name="T83" fmla="*/ 2985 h 3315"/>
                  <a:gd name="T84" fmla="*/ 3825 w 14066"/>
                  <a:gd name="T85" fmla="*/ 3244 h 3315"/>
                  <a:gd name="T86" fmla="*/ 4313 w 14066"/>
                  <a:gd name="T87" fmla="*/ 3315 h 3315"/>
                  <a:gd name="T88" fmla="*/ 13693 w 14066"/>
                  <a:gd name="T89" fmla="*/ 3292 h 3315"/>
                  <a:gd name="T90" fmla="*/ 13745 w 14066"/>
                  <a:gd name="T91" fmla="*/ 3273 h 3315"/>
                  <a:gd name="T92" fmla="*/ 13804 w 14066"/>
                  <a:gd name="T93" fmla="*/ 3243 h 3315"/>
                  <a:gd name="T94" fmla="*/ 13909 w 14066"/>
                  <a:gd name="T95" fmla="*/ 3161 h 3315"/>
                  <a:gd name="T96" fmla="*/ 14003 w 14066"/>
                  <a:gd name="T97" fmla="*/ 3038 h 3315"/>
                  <a:gd name="T98" fmla="*/ 14066 w 14066"/>
                  <a:gd name="T99" fmla="*/ 2784 h 3315"/>
                  <a:gd name="T100" fmla="*/ 14066 w 14066"/>
                  <a:gd name="T101" fmla="*/ 2654 h 3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066" h="3315">
                    <a:moveTo>
                      <a:pt x="13837" y="2654"/>
                    </a:moveTo>
                    <a:lnTo>
                      <a:pt x="13837" y="800"/>
                    </a:lnTo>
                    <a:lnTo>
                      <a:pt x="13835" y="744"/>
                    </a:lnTo>
                    <a:lnTo>
                      <a:pt x="13813" y="638"/>
                    </a:lnTo>
                    <a:lnTo>
                      <a:pt x="13772" y="540"/>
                    </a:lnTo>
                    <a:lnTo>
                      <a:pt x="13713" y="454"/>
                    </a:lnTo>
                    <a:lnTo>
                      <a:pt x="13640" y="380"/>
                    </a:lnTo>
                    <a:lnTo>
                      <a:pt x="13553" y="321"/>
                    </a:lnTo>
                    <a:lnTo>
                      <a:pt x="13456" y="280"/>
                    </a:lnTo>
                    <a:lnTo>
                      <a:pt x="13349" y="258"/>
                    </a:lnTo>
                    <a:lnTo>
                      <a:pt x="13294" y="257"/>
                    </a:lnTo>
                    <a:lnTo>
                      <a:pt x="2543" y="257"/>
                    </a:lnTo>
                    <a:lnTo>
                      <a:pt x="2494" y="227"/>
                    </a:lnTo>
                    <a:lnTo>
                      <a:pt x="2394" y="172"/>
                    </a:lnTo>
                    <a:lnTo>
                      <a:pt x="2291" y="124"/>
                    </a:lnTo>
                    <a:lnTo>
                      <a:pt x="2182" y="84"/>
                    </a:lnTo>
                    <a:lnTo>
                      <a:pt x="2070" y="52"/>
                    </a:lnTo>
                    <a:lnTo>
                      <a:pt x="1956" y="26"/>
                    </a:lnTo>
                    <a:lnTo>
                      <a:pt x="1838" y="9"/>
                    </a:lnTo>
                    <a:lnTo>
                      <a:pt x="1719" y="0"/>
                    </a:lnTo>
                    <a:lnTo>
                      <a:pt x="1658" y="0"/>
                    </a:lnTo>
                    <a:lnTo>
                      <a:pt x="1573" y="1"/>
                    </a:lnTo>
                    <a:lnTo>
                      <a:pt x="1405" y="18"/>
                    </a:lnTo>
                    <a:lnTo>
                      <a:pt x="1243" y="52"/>
                    </a:lnTo>
                    <a:lnTo>
                      <a:pt x="1088" y="100"/>
                    </a:lnTo>
                    <a:lnTo>
                      <a:pt x="939" y="163"/>
                    </a:lnTo>
                    <a:lnTo>
                      <a:pt x="798" y="240"/>
                    </a:lnTo>
                    <a:lnTo>
                      <a:pt x="665" y="329"/>
                    </a:lnTo>
                    <a:lnTo>
                      <a:pt x="542" y="430"/>
                    </a:lnTo>
                    <a:lnTo>
                      <a:pt x="431" y="543"/>
                    </a:lnTo>
                    <a:lnTo>
                      <a:pt x="328" y="665"/>
                    </a:lnTo>
                    <a:lnTo>
                      <a:pt x="239" y="797"/>
                    </a:lnTo>
                    <a:lnTo>
                      <a:pt x="162" y="938"/>
                    </a:lnTo>
                    <a:lnTo>
                      <a:pt x="100" y="1087"/>
                    </a:lnTo>
                    <a:lnTo>
                      <a:pt x="51" y="1243"/>
                    </a:lnTo>
                    <a:lnTo>
                      <a:pt x="19" y="1405"/>
                    </a:lnTo>
                    <a:lnTo>
                      <a:pt x="2" y="1572"/>
                    </a:lnTo>
                    <a:lnTo>
                      <a:pt x="0" y="1658"/>
                    </a:lnTo>
                    <a:lnTo>
                      <a:pt x="0" y="1720"/>
                    </a:lnTo>
                    <a:lnTo>
                      <a:pt x="10" y="1842"/>
                    </a:lnTo>
                    <a:lnTo>
                      <a:pt x="28" y="1961"/>
                    </a:lnTo>
                    <a:lnTo>
                      <a:pt x="54" y="2076"/>
                    </a:lnTo>
                    <a:lnTo>
                      <a:pt x="87" y="2190"/>
                    </a:lnTo>
                    <a:lnTo>
                      <a:pt x="129" y="2299"/>
                    </a:lnTo>
                    <a:lnTo>
                      <a:pt x="177" y="2404"/>
                    </a:lnTo>
                    <a:lnTo>
                      <a:pt x="234" y="2507"/>
                    </a:lnTo>
                    <a:lnTo>
                      <a:pt x="296" y="2604"/>
                    </a:lnTo>
                    <a:lnTo>
                      <a:pt x="365" y="2696"/>
                    </a:lnTo>
                    <a:lnTo>
                      <a:pt x="440" y="2783"/>
                    </a:lnTo>
                    <a:lnTo>
                      <a:pt x="520" y="2864"/>
                    </a:lnTo>
                    <a:lnTo>
                      <a:pt x="607" y="2941"/>
                    </a:lnTo>
                    <a:lnTo>
                      <a:pt x="699" y="3010"/>
                    </a:lnTo>
                    <a:lnTo>
                      <a:pt x="795" y="3073"/>
                    </a:lnTo>
                    <a:lnTo>
                      <a:pt x="896" y="3130"/>
                    </a:lnTo>
                    <a:lnTo>
                      <a:pt x="948" y="3156"/>
                    </a:lnTo>
                    <a:lnTo>
                      <a:pt x="1030" y="3192"/>
                    </a:lnTo>
                    <a:lnTo>
                      <a:pt x="1199" y="3252"/>
                    </a:lnTo>
                    <a:lnTo>
                      <a:pt x="1378" y="3293"/>
                    </a:lnTo>
                    <a:lnTo>
                      <a:pt x="1564" y="3314"/>
                    </a:lnTo>
                    <a:lnTo>
                      <a:pt x="1658" y="3315"/>
                    </a:lnTo>
                    <a:lnTo>
                      <a:pt x="1658" y="3315"/>
                    </a:lnTo>
                    <a:lnTo>
                      <a:pt x="1659" y="3315"/>
                    </a:lnTo>
                    <a:lnTo>
                      <a:pt x="1700" y="3315"/>
                    </a:lnTo>
                    <a:lnTo>
                      <a:pt x="1740" y="3313"/>
                    </a:lnTo>
                    <a:lnTo>
                      <a:pt x="1753" y="3313"/>
                    </a:lnTo>
                    <a:lnTo>
                      <a:pt x="1766" y="3312"/>
                    </a:lnTo>
                    <a:lnTo>
                      <a:pt x="1793" y="3310"/>
                    </a:lnTo>
                    <a:lnTo>
                      <a:pt x="1820" y="3308"/>
                    </a:lnTo>
                    <a:lnTo>
                      <a:pt x="1834" y="3306"/>
                    </a:lnTo>
                    <a:lnTo>
                      <a:pt x="1850" y="3304"/>
                    </a:lnTo>
                    <a:lnTo>
                      <a:pt x="1875" y="3301"/>
                    </a:lnTo>
                    <a:lnTo>
                      <a:pt x="1899" y="3297"/>
                    </a:lnTo>
                    <a:lnTo>
                      <a:pt x="1915" y="3296"/>
                    </a:lnTo>
                    <a:lnTo>
                      <a:pt x="1932" y="3292"/>
                    </a:lnTo>
                    <a:lnTo>
                      <a:pt x="1954" y="3288"/>
                    </a:lnTo>
                    <a:lnTo>
                      <a:pt x="1977" y="3284"/>
                    </a:lnTo>
                    <a:lnTo>
                      <a:pt x="1994" y="3282"/>
                    </a:lnTo>
                    <a:lnTo>
                      <a:pt x="2011" y="3278"/>
                    </a:lnTo>
                    <a:lnTo>
                      <a:pt x="2031" y="3273"/>
                    </a:lnTo>
                    <a:lnTo>
                      <a:pt x="2052" y="3268"/>
                    </a:lnTo>
                    <a:lnTo>
                      <a:pt x="2070" y="3264"/>
                    </a:lnTo>
                    <a:lnTo>
                      <a:pt x="2089" y="3258"/>
                    </a:lnTo>
                    <a:lnTo>
                      <a:pt x="2107" y="3253"/>
                    </a:lnTo>
                    <a:lnTo>
                      <a:pt x="2125" y="3248"/>
                    </a:lnTo>
                    <a:lnTo>
                      <a:pt x="2146" y="3243"/>
                    </a:lnTo>
                    <a:lnTo>
                      <a:pt x="2165" y="3236"/>
                    </a:lnTo>
                    <a:lnTo>
                      <a:pt x="2178" y="3231"/>
                    </a:lnTo>
                    <a:lnTo>
                      <a:pt x="2191" y="3227"/>
                    </a:lnTo>
                    <a:lnTo>
                      <a:pt x="2217" y="3218"/>
                    </a:lnTo>
                    <a:lnTo>
                      <a:pt x="2241" y="3209"/>
                    </a:lnTo>
                    <a:lnTo>
                      <a:pt x="2241" y="3209"/>
                    </a:lnTo>
                    <a:lnTo>
                      <a:pt x="2241" y="3209"/>
                    </a:lnTo>
                    <a:lnTo>
                      <a:pt x="2328" y="3174"/>
                    </a:lnTo>
                    <a:lnTo>
                      <a:pt x="2494" y="3090"/>
                    </a:lnTo>
                    <a:lnTo>
                      <a:pt x="2648" y="2989"/>
                    </a:lnTo>
                    <a:lnTo>
                      <a:pt x="2790" y="2870"/>
                    </a:lnTo>
                    <a:lnTo>
                      <a:pt x="2855" y="2805"/>
                    </a:lnTo>
                    <a:lnTo>
                      <a:pt x="2855" y="2805"/>
                    </a:lnTo>
                    <a:lnTo>
                      <a:pt x="2855" y="2805"/>
                    </a:lnTo>
                    <a:lnTo>
                      <a:pt x="2858" y="2801"/>
                    </a:lnTo>
                    <a:lnTo>
                      <a:pt x="2862" y="2797"/>
                    </a:lnTo>
                    <a:lnTo>
                      <a:pt x="2869" y="2789"/>
                    </a:lnTo>
                    <a:lnTo>
                      <a:pt x="2875" y="2783"/>
                    </a:lnTo>
                    <a:lnTo>
                      <a:pt x="2886" y="2771"/>
                    </a:lnTo>
                    <a:lnTo>
                      <a:pt x="2896" y="2759"/>
                    </a:lnTo>
                    <a:lnTo>
                      <a:pt x="2896" y="2759"/>
                    </a:lnTo>
                    <a:lnTo>
                      <a:pt x="2896" y="2759"/>
                    </a:lnTo>
                    <a:lnTo>
                      <a:pt x="2901" y="2754"/>
                    </a:lnTo>
                    <a:lnTo>
                      <a:pt x="2906" y="2748"/>
                    </a:lnTo>
                    <a:lnTo>
                      <a:pt x="2919" y="2734"/>
                    </a:lnTo>
                    <a:lnTo>
                      <a:pt x="2931" y="2719"/>
                    </a:lnTo>
                    <a:lnTo>
                      <a:pt x="2931" y="2719"/>
                    </a:lnTo>
                    <a:lnTo>
                      <a:pt x="2932" y="2718"/>
                    </a:lnTo>
                    <a:lnTo>
                      <a:pt x="2934" y="2717"/>
                    </a:lnTo>
                    <a:lnTo>
                      <a:pt x="2935" y="2715"/>
                    </a:lnTo>
                    <a:lnTo>
                      <a:pt x="2939" y="2710"/>
                    </a:lnTo>
                    <a:lnTo>
                      <a:pt x="2943" y="2706"/>
                    </a:lnTo>
                    <a:lnTo>
                      <a:pt x="2947" y="2701"/>
                    </a:lnTo>
                    <a:lnTo>
                      <a:pt x="2950" y="2696"/>
                    </a:lnTo>
                    <a:lnTo>
                      <a:pt x="2966" y="2676"/>
                    </a:lnTo>
                    <a:lnTo>
                      <a:pt x="2980" y="2658"/>
                    </a:lnTo>
                    <a:lnTo>
                      <a:pt x="2983" y="2654"/>
                    </a:lnTo>
                    <a:lnTo>
                      <a:pt x="2985" y="2651"/>
                    </a:lnTo>
                    <a:lnTo>
                      <a:pt x="3044" y="2726"/>
                    </a:lnTo>
                    <a:lnTo>
                      <a:pt x="3173" y="2863"/>
                    </a:lnTo>
                    <a:lnTo>
                      <a:pt x="3317" y="2985"/>
                    </a:lnTo>
                    <a:lnTo>
                      <a:pt x="3475" y="3090"/>
                    </a:lnTo>
                    <a:lnTo>
                      <a:pt x="3645" y="3177"/>
                    </a:lnTo>
                    <a:lnTo>
                      <a:pt x="3825" y="3244"/>
                    </a:lnTo>
                    <a:lnTo>
                      <a:pt x="4015" y="3290"/>
                    </a:lnTo>
                    <a:lnTo>
                      <a:pt x="4212" y="3313"/>
                    </a:lnTo>
                    <a:lnTo>
                      <a:pt x="4313" y="3315"/>
                    </a:lnTo>
                    <a:lnTo>
                      <a:pt x="13535" y="3315"/>
                    </a:lnTo>
                    <a:lnTo>
                      <a:pt x="13589" y="3314"/>
                    </a:lnTo>
                    <a:lnTo>
                      <a:pt x="13693" y="3292"/>
                    </a:lnTo>
                    <a:lnTo>
                      <a:pt x="13741" y="3274"/>
                    </a:lnTo>
                    <a:lnTo>
                      <a:pt x="13743" y="3273"/>
                    </a:lnTo>
                    <a:lnTo>
                      <a:pt x="13745" y="3273"/>
                    </a:lnTo>
                    <a:lnTo>
                      <a:pt x="13755" y="3268"/>
                    </a:lnTo>
                    <a:lnTo>
                      <a:pt x="13765" y="3264"/>
                    </a:lnTo>
                    <a:lnTo>
                      <a:pt x="13804" y="3243"/>
                    </a:lnTo>
                    <a:lnTo>
                      <a:pt x="13877" y="3192"/>
                    </a:lnTo>
                    <a:lnTo>
                      <a:pt x="13908" y="3161"/>
                    </a:lnTo>
                    <a:lnTo>
                      <a:pt x="13909" y="3161"/>
                    </a:lnTo>
                    <a:lnTo>
                      <a:pt x="13910" y="3160"/>
                    </a:lnTo>
                    <a:lnTo>
                      <a:pt x="13945" y="3122"/>
                    </a:lnTo>
                    <a:lnTo>
                      <a:pt x="14003" y="3038"/>
                    </a:lnTo>
                    <a:lnTo>
                      <a:pt x="14043" y="2942"/>
                    </a:lnTo>
                    <a:lnTo>
                      <a:pt x="14063" y="2839"/>
                    </a:lnTo>
                    <a:lnTo>
                      <a:pt x="14066" y="2784"/>
                    </a:lnTo>
                    <a:lnTo>
                      <a:pt x="14066" y="2784"/>
                    </a:lnTo>
                    <a:lnTo>
                      <a:pt x="14066" y="2654"/>
                    </a:lnTo>
                    <a:lnTo>
                      <a:pt x="14066" y="2654"/>
                    </a:lnTo>
                    <a:lnTo>
                      <a:pt x="13837" y="2654"/>
                    </a:lnTo>
                    <a:close/>
                  </a:path>
                </a:pathLst>
              </a:custGeom>
              <a:solidFill>
                <a:schemeClr val="bg2">
                  <a:lumMod val="9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2" name="Freeform 586">
                <a:extLst>
                  <a:ext uri="{FF2B5EF4-FFF2-40B4-BE49-F238E27FC236}">
                    <a16:creationId xmlns:a16="http://schemas.microsoft.com/office/drawing/2014/main" id="{69360C3B-F74D-8201-8F4B-E616B85CFD64}"/>
                  </a:ext>
                </a:extLst>
              </p:cNvPr>
              <p:cNvSpPr>
                <a:spLocks/>
              </p:cNvSpPr>
              <p:nvPr/>
            </p:nvSpPr>
            <p:spPr bwMode="auto">
              <a:xfrm>
                <a:off x="2243394" y="439336"/>
                <a:ext cx="3900364" cy="899447"/>
              </a:xfrm>
              <a:custGeom>
                <a:avLst/>
                <a:gdLst>
                  <a:gd name="T0" fmla="*/ 0 w 11294"/>
                  <a:gd name="T1" fmla="*/ 0 h 2604"/>
                  <a:gd name="T2" fmla="*/ 86 w 11294"/>
                  <a:gd name="T3" fmla="*/ 56 h 2604"/>
                  <a:gd name="T4" fmla="*/ 244 w 11294"/>
                  <a:gd name="T5" fmla="*/ 187 h 2604"/>
                  <a:gd name="T6" fmla="*/ 385 w 11294"/>
                  <a:gd name="T7" fmla="*/ 336 h 2604"/>
                  <a:gd name="T8" fmla="*/ 509 w 11294"/>
                  <a:gd name="T9" fmla="*/ 500 h 2604"/>
                  <a:gd name="T10" fmla="*/ 585 w 11294"/>
                  <a:gd name="T11" fmla="*/ 634 h 2604"/>
                  <a:gd name="T12" fmla="*/ 630 w 11294"/>
                  <a:gd name="T13" fmla="*/ 727 h 2604"/>
                  <a:gd name="T14" fmla="*/ 671 w 11294"/>
                  <a:gd name="T15" fmla="*/ 824 h 2604"/>
                  <a:gd name="T16" fmla="*/ 703 w 11294"/>
                  <a:gd name="T17" fmla="*/ 923 h 2604"/>
                  <a:gd name="T18" fmla="*/ 730 w 11294"/>
                  <a:gd name="T19" fmla="*/ 1025 h 2604"/>
                  <a:gd name="T20" fmla="*/ 751 w 11294"/>
                  <a:gd name="T21" fmla="*/ 1130 h 2604"/>
                  <a:gd name="T22" fmla="*/ 765 w 11294"/>
                  <a:gd name="T23" fmla="*/ 1236 h 2604"/>
                  <a:gd name="T24" fmla="*/ 772 w 11294"/>
                  <a:gd name="T25" fmla="*/ 1345 h 2604"/>
                  <a:gd name="T26" fmla="*/ 773 w 11294"/>
                  <a:gd name="T27" fmla="*/ 1401 h 2604"/>
                  <a:gd name="T28" fmla="*/ 773 w 11294"/>
                  <a:gd name="T29" fmla="*/ 1407 h 2604"/>
                  <a:gd name="T30" fmla="*/ 773 w 11294"/>
                  <a:gd name="T31" fmla="*/ 1414 h 2604"/>
                  <a:gd name="T32" fmla="*/ 774 w 11294"/>
                  <a:gd name="T33" fmla="*/ 1466 h 2604"/>
                  <a:gd name="T34" fmla="*/ 786 w 11294"/>
                  <a:gd name="T35" fmla="*/ 1564 h 2604"/>
                  <a:gd name="T36" fmla="*/ 807 w 11294"/>
                  <a:gd name="T37" fmla="*/ 1660 h 2604"/>
                  <a:gd name="T38" fmla="*/ 836 w 11294"/>
                  <a:gd name="T39" fmla="*/ 1754 h 2604"/>
                  <a:gd name="T40" fmla="*/ 874 w 11294"/>
                  <a:gd name="T41" fmla="*/ 1842 h 2604"/>
                  <a:gd name="T42" fmla="*/ 921 w 11294"/>
                  <a:gd name="T43" fmla="*/ 1925 h 2604"/>
                  <a:gd name="T44" fmla="*/ 975 w 11294"/>
                  <a:gd name="T45" fmla="*/ 2004 h 2604"/>
                  <a:gd name="T46" fmla="*/ 1036 w 11294"/>
                  <a:gd name="T47" fmla="*/ 2076 h 2604"/>
                  <a:gd name="T48" fmla="*/ 1103 w 11294"/>
                  <a:gd name="T49" fmla="*/ 2144 h 2604"/>
                  <a:gd name="T50" fmla="*/ 1177 w 11294"/>
                  <a:gd name="T51" fmla="*/ 2203 h 2604"/>
                  <a:gd name="T52" fmla="*/ 1256 w 11294"/>
                  <a:gd name="T53" fmla="*/ 2256 h 2604"/>
                  <a:gd name="T54" fmla="*/ 1341 w 11294"/>
                  <a:gd name="T55" fmla="*/ 2302 h 2604"/>
                  <a:gd name="T56" fmla="*/ 1429 w 11294"/>
                  <a:gd name="T57" fmla="*/ 2338 h 2604"/>
                  <a:gd name="T58" fmla="*/ 1522 w 11294"/>
                  <a:gd name="T59" fmla="*/ 2368 h 2604"/>
                  <a:gd name="T60" fmla="*/ 1619 w 11294"/>
                  <a:gd name="T61" fmla="*/ 2387 h 2604"/>
                  <a:gd name="T62" fmla="*/ 1719 w 11294"/>
                  <a:gd name="T63" fmla="*/ 2396 h 2604"/>
                  <a:gd name="T64" fmla="*/ 1770 w 11294"/>
                  <a:gd name="T65" fmla="*/ 2398 h 2604"/>
                  <a:gd name="T66" fmla="*/ 1770 w 11294"/>
                  <a:gd name="T67" fmla="*/ 2604 h 2604"/>
                  <a:gd name="T68" fmla="*/ 11294 w 11294"/>
                  <a:gd name="T69" fmla="*/ 2604 h 2604"/>
                  <a:gd name="T70" fmla="*/ 11294 w 11294"/>
                  <a:gd name="T71" fmla="*/ 543 h 2604"/>
                  <a:gd name="T72" fmla="*/ 11292 w 11294"/>
                  <a:gd name="T73" fmla="*/ 487 h 2604"/>
                  <a:gd name="T74" fmla="*/ 11270 w 11294"/>
                  <a:gd name="T75" fmla="*/ 381 h 2604"/>
                  <a:gd name="T76" fmla="*/ 11229 w 11294"/>
                  <a:gd name="T77" fmla="*/ 284 h 2604"/>
                  <a:gd name="T78" fmla="*/ 11170 w 11294"/>
                  <a:gd name="T79" fmla="*/ 197 h 2604"/>
                  <a:gd name="T80" fmla="*/ 11097 w 11294"/>
                  <a:gd name="T81" fmla="*/ 123 h 2604"/>
                  <a:gd name="T82" fmla="*/ 11010 w 11294"/>
                  <a:gd name="T83" fmla="*/ 65 h 2604"/>
                  <a:gd name="T84" fmla="*/ 10913 w 11294"/>
                  <a:gd name="T85" fmla="*/ 23 h 2604"/>
                  <a:gd name="T86" fmla="*/ 10806 w 11294"/>
                  <a:gd name="T87" fmla="*/ 1 h 2604"/>
                  <a:gd name="T88" fmla="*/ 10751 w 11294"/>
                  <a:gd name="T89" fmla="*/ 0 h 2604"/>
                  <a:gd name="T90" fmla="*/ 0 w 11294"/>
                  <a:gd name="T91" fmla="*/ 0 h 2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294" h="2604">
                    <a:moveTo>
                      <a:pt x="0" y="0"/>
                    </a:moveTo>
                    <a:lnTo>
                      <a:pt x="86" y="56"/>
                    </a:lnTo>
                    <a:lnTo>
                      <a:pt x="244" y="187"/>
                    </a:lnTo>
                    <a:lnTo>
                      <a:pt x="385" y="336"/>
                    </a:lnTo>
                    <a:lnTo>
                      <a:pt x="509" y="500"/>
                    </a:lnTo>
                    <a:lnTo>
                      <a:pt x="585" y="634"/>
                    </a:lnTo>
                    <a:lnTo>
                      <a:pt x="630" y="727"/>
                    </a:lnTo>
                    <a:lnTo>
                      <a:pt x="671" y="824"/>
                    </a:lnTo>
                    <a:lnTo>
                      <a:pt x="703" y="923"/>
                    </a:lnTo>
                    <a:lnTo>
                      <a:pt x="730" y="1025"/>
                    </a:lnTo>
                    <a:lnTo>
                      <a:pt x="751" y="1130"/>
                    </a:lnTo>
                    <a:lnTo>
                      <a:pt x="765" y="1236"/>
                    </a:lnTo>
                    <a:lnTo>
                      <a:pt x="772" y="1345"/>
                    </a:lnTo>
                    <a:lnTo>
                      <a:pt x="773" y="1401"/>
                    </a:lnTo>
                    <a:lnTo>
                      <a:pt x="773" y="1407"/>
                    </a:lnTo>
                    <a:lnTo>
                      <a:pt x="773" y="1414"/>
                    </a:lnTo>
                    <a:lnTo>
                      <a:pt x="774" y="1466"/>
                    </a:lnTo>
                    <a:lnTo>
                      <a:pt x="786" y="1564"/>
                    </a:lnTo>
                    <a:lnTo>
                      <a:pt x="807" y="1660"/>
                    </a:lnTo>
                    <a:lnTo>
                      <a:pt x="836" y="1754"/>
                    </a:lnTo>
                    <a:lnTo>
                      <a:pt x="874" y="1842"/>
                    </a:lnTo>
                    <a:lnTo>
                      <a:pt x="921" y="1925"/>
                    </a:lnTo>
                    <a:lnTo>
                      <a:pt x="975" y="2004"/>
                    </a:lnTo>
                    <a:lnTo>
                      <a:pt x="1036" y="2076"/>
                    </a:lnTo>
                    <a:lnTo>
                      <a:pt x="1103" y="2144"/>
                    </a:lnTo>
                    <a:lnTo>
                      <a:pt x="1177" y="2203"/>
                    </a:lnTo>
                    <a:lnTo>
                      <a:pt x="1256" y="2256"/>
                    </a:lnTo>
                    <a:lnTo>
                      <a:pt x="1341" y="2302"/>
                    </a:lnTo>
                    <a:lnTo>
                      <a:pt x="1429" y="2338"/>
                    </a:lnTo>
                    <a:lnTo>
                      <a:pt x="1522" y="2368"/>
                    </a:lnTo>
                    <a:lnTo>
                      <a:pt x="1619" y="2387"/>
                    </a:lnTo>
                    <a:lnTo>
                      <a:pt x="1719" y="2396"/>
                    </a:lnTo>
                    <a:lnTo>
                      <a:pt x="1770" y="2398"/>
                    </a:lnTo>
                    <a:lnTo>
                      <a:pt x="1770" y="2604"/>
                    </a:lnTo>
                    <a:lnTo>
                      <a:pt x="11294" y="2604"/>
                    </a:lnTo>
                    <a:lnTo>
                      <a:pt x="11294" y="543"/>
                    </a:lnTo>
                    <a:lnTo>
                      <a:pt x="11292" y="487"/>
                    </a:lnTo>
                    <a:lnTo>
                      <a:pt x="11270" y="381"/>
                    </a:lnTo>
                    <a:lnTo>
                      <a:pt x="11229" y="284"/>
                    </a:lnTo>
                    <a:lnTo>
                      <a:pt x="11170" y="197"/>
                    </a:lnTo>
                    <a:lnTo>
                      <a:pt x="11097" y="123"/>
                    </a:lnTo>
                    <a:lnTo>
                      <a:pt x="11010" y="65"/>
                    </a:lnTo>
                    <a:lnTo>
                      <a:pt x="10913" y="23"/>
                    </a:lnTo>
                    <a:lnTo>
                      <a:pt x="10806" y="1"/>
                    </a:lnTo>
                    <a:lnTo>
                      <a:pt x="10751" y="0"/>
                    </a:lnTo>
                    <a:lnTo>
                      <a:pt x="0" y="0"/>
                    </a:lnTo>
                    <a:close/>
                  </a:path>
                </a:pathLst>
              </a:custGeom>
              <a:solidFill>
                <a:srgbClr val="9FCFD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3" name="Freeform 588">
                <a:extLst>
                  <a:ext uri="{FF2B5EF4-FFF2-40B4-BE49-F238E27FC236}">
                    <a16:creationId xmlns:a16="http://schemas.microsoft.com/office/drawing/2014/main" id="{E8EA91F6-309E-4135-54C6-2FC4D1461E11}"/>
                  </a:ext>
                </a:extLst>
              </p:cNvPr>
              <p:cNvSpPr>
                <a:spLocks/>
              </p:cNvSpPr>
              <p:nvPr/>
            </p:nvSpPr>
            <p:spPr bwMode="auto">
              <a:xfrm>
                <a:off x="1383722" y="350911"/>
                <a:ext cx="1145378" cy="1143996"/>
              </a:xfrm>
              <a:custGeom>
                <a:avLst/>
                <a:gdLst>
                  <a:gd name="T0" fmla="*/ 1573 w 3316"/>
                  <a:gd name="T1" fmla="*/ 2 h 3316"/>
                  <a:gd name="T2" fmla="*/ 1243 w 3316"/>
                  <a:gd name="T3" fmla="*/ 52 h 3316"/>
                  <a:gd name="T4" fmla="*/ 939 w 3316"/>
                  <a:gd name="T5" fmla="*/ 162 h 3316"/>
                  <a:gd name="T6" fmla="*/ 665 w 3316"/>
                  <a:gd name="T7" fmla="*/ 328 h 3316"/>
                  <a:gd name="T8" fmla="*/ 431 w 3316"/>
                  <a:gd name="T9" fmla="*/ 542 h 3316"/>
                  <a:gd name="T10" fmla="*/ 240 w 3316"/>
                  <a:gd name="T11" fmla="*/ 797 h 3316"/>
                  <a:gd name="T12" fmla="*/ 100 w 3316"/>
                  <a:gd name="T13" fmla="*/ 1088 h 3316"/>
                  <a:gd name="T14" fmla="*/ 19 w 3316"/>
                  <a:gd name="T15" fmla="*/ 1405 h 3316"/>
                  <a:gd name="T16" fmla="*/ 0 w 3316"/>
                  <a:gd name="T17" fmla="*/ 1658 h 3316"/>
                  <a:gd name="T18" fmla="*/ 19 w 3316"/>
                  <a:gd name="T19" fmla="*/ 1911 h 3316"/>
                  <a:gd name="T20" fmla="*/ 100 w 3316"/>
                  <a:gd name="T21" fmla="*/ 2228 h 3316"/>
                  <a:gd name="T22" fmla="*/ 240 w 3316"/>
                  <a:gd name="T23" fmla="*/ 2517 h 3316"/>
                  <a:gd name="T24" fmla="*/ 431 w 3316"/>
                  <a:gd name="T25" fmla="*/ 2773 h 3316"/>
                  <a:gd name="T26" fmla="*/ 665 w 3316"/>
                  <a:gd name="T27" fmla="*/ 2987 h 3316"/>
                  <a:gd name="T28" fmla="*/ 939 w 3316"/>
                  <a:gd name="T29" fmla="*/ 3152 h 3316"/>
                  <a:gd name="T30" fmla="*/ 1243 w 3316"/>
                  <a:gd name="T31" fmla="*/ 3264 h 3316"/>
                  <a:gd name="T32" fmla="*/ 1573 w 3316"/>
                  <a:gd name="T33" fmla="*/ 3314 h 3316"/>
                  <a:gd name="T34" fmla="*/ 1744 w 3316"/>
                  <a:gd name="T35" fmla="*/ 3314 h 3316"/>
                  <a:gd name="T36" fmla="*/ 2073 w 3316"/>
                  <a:gd name="T37" fmla="*/ 3264 h 3316"/>
                  <a:gd name="T38" fmla="*/ 2378 w 3316"/>
                  <a:gd name="T39" fmla="*/ 3152 h 3316"/>
                  <a:gd name="T40" fmla="*/ 2650 w 3316"/>
                  <a:gd name="T41" fmla="*/ 2987 h 3316"/>
                  <a:gd name="T42" fmla="*/ 2886 w 3316"/>
                  <a:gd name="T43" fmla="*/ 2773 h 3316"/>
                  <a:gd name="T44" fmla="*/ 3076 w 3316"/>
                  <a:gd name="T45" fmla="*/ 2517 h 3316"/>
                  <a:gd name="T46" fmla="*/ 3216 w 3316"/>
                  <a:gd name="T47" fmla="*/ 2228 h 3316"/>
                  <a:gd name="T48" fmla="*/ 3298 w 3316"/>
                  <a:gd name="T49" fmla="*/ 1911 h 3316"/>
                  <a:gd name="T50" fmla="*/ 3316 w 3316"/>
                  <a:gd name="T51" fmla="*/ 1658 h 3316"/>
                  <a:gd name="T52" fmla="*/ 3298 w 3316"/>
                  <a:gd name="T53" fmla="*/ 1405 h 3316"/>
                  <a:gd name="T54" fmla="*/ 3216 w 3316"/>
                  <a:gd name="T55" fmla="*/ 1088 h 3316"/>
                  <a:gd name="T56" fmla="*/ 3076 w 3316"/>
                  <a:gd name="T57" fmla="*/ 797 h 3316"/>
                  <a:gd name="T58" fmla="*/ 2886 w 3316"/>
                  <a:gd name="T59" fmla="*/ 542 h 3316"/>
                  <a:gd name="T60" fmla="*/ 2650 w 3316"/>
                  <a:gd name="T61" fmla="*/ 328 h 3316"/>
                  <a:gd name="T62" fmla="*/ 2378 w 3316"/>
                  <a:gd name="T63" fmla="*/ 162 h 3316"/>
                  <a:gd name="T64" fmla="*/ 2073 w 3316"/>
                  <a:gd name="T65" fmla="*/ 52 h 3316"/>
                  <a:gd name="T66" fmla="*/ 1744 w 3316"/>
                  <a:gd name="T67" fmla="*/ 2 h 3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16" h="3316">
                    <a:moveTo>
                      <a:pt x="1658" y="0"/>
                    </a:moveTo>
                    <a:lnTo>
                      <a:pt x="1573" y="2"/>
                    </a:lnTo>
                    <a:lnTo>
                      <a:pt x="1405" y="18"/>
                    </a:lnTo>
                    <a:lnTo>
                      <a:pt x="1243" y="52"/>
                    </a:lnTo>
                    <a:lnTo>
                      <a:pt x="1088" y="100"/>
                    </a:lnTo>
                    <a:lnTo>
                      <a:pt x="939" y="162"/>
                    </a:lnTo>
                    <a:lnTo>
                      <a:pt x="798" y="239"/>
                    </a:lnTo>
                    <a:lnTo>
                      <a:pt x="665" y="328"/>
                    </a:lnTo>
                    <a:lnTo>
                      <a:pt x="542" y="431"/>
                    </a:lnTo>
                    <a:lnTo>
                      <a:pt x="431" y="542"/>
                    </a:lnTo>
                    <a:lnTo>
                      <a:pt x="328" y="665"/>
                    </a:lnTo>
                    <a:lnTo>
                      <a:pt x="240" y="797"/>
                    </a:lnTo>
                    <a:lnTo>
                      <a:pt x="162" y="939"/>
                    </a:lnTo>
                    <a:lnTo>
                      <a:pt x="100" y="1088"/>
                    </a:lnTo>
                    <a:lnTo>
                      <a:pt x="52" y="1243"/>
                    </a:lnTo>
                    <a:lnTo>
                      <a:pt x="19" y="1405"/>
                    </a:lnTo>
                    <a:lnTo>
                      <a:pt x="2" y="1572"/>
                    </a:lnTo>
                    <a:lnTo>
                      <a:pt x="0" y="1658"/>
                    </a:lnTo>
                    <a:lnTo>
                      <a:pt x="2" y="1744"/>
                    </a:lnTo>
                    <a:lnTo>
                      <a:pt x="19" y="1911"/>
                    </a:lnTo>
                    <a:lnTo>
                      <a:pt x="52" y="2073"/>
                    </a:lnTo>
                    <a:lnTo>
                      <a:pt x="100" y="2228"/>
                    </a:lnTo>
                    <a:lnTo>
                      <a:pt x="162" y="2377"/>
                    </a:lnTo>
                    <a:lnTo>
                      <a:pt x="240" y="2517"/>
                    </a:lnTo>
                    <a:lnTo>
                      <a:pt x="328" y="2650"/>
                    </a:lnTo>
                    <a:lnTo>
                      <a:pt x="431" y="2773"/>
                    </a:lnTo>
                    <a:lnTo>
                      <a:pt x="542" y="2885"/>
                    </a:lnTo>
                    <a:lnTo>
                      <a:pt x="665" y="2987"/>
                    </a:lnTo>
                    <a:lnTo>
                      <a:pt x="798" y="3076"/>
                    </a:lnTo>
                    <a:lnTo>
                      <a:pt x="939" y="3152"/>
                    </a:lnTo>
                    <a:lnTo>
                      <a:pt x="1088" y="3216"/>
                    </a:lnTo>
                    <a:lnTo>
                      <a:pt x="1243" y="3264"/>
                    </a:lnTo>
                    <a:lnTo>
                      <a:pt x="1405" y="3298"/>
                    </a:lnTo>
                    <a:lnTo>
                      <a:pt x="1573" y="3314"/>
                    </a:lnTo>
                    <a:lnTo>
                      <a:pt x="1658" y="3316"/>
                    </a:lnTo>
                    <a:lnTo>
                      <a:pt x="1744" y="3314"/>
                    </a:lnTo>
                    <a:lnTo>
                      <a:pt x="1911" y="3298"/>
                    </a:lnTo>
                    <a:lnTo>
                      <a:pt x="2073" y="3264"/>
                    </a:lnTo>
                    <a:lnTo>
                      <a:pt x="2228" y="3216"/>
                    </a:lnTo>
                    <a:lnTo>
                      <a:pt x="2378" y="3152"/>
                    </a:lnTo>
                    <a:lnTo>
                      <a:pt x="2518" y="3076"/>
                    </a:lnTo>
                    <a:lnTo>
                      <a:pt x="2650" y="2987"/>
                    </a:lnTo>
                    <a:lnTo>
                      <a:pt x="2773" y="2885"/>
                    </a:lnTo>
                    <a:lnTo>
                      <a:pt x="2886" y="2773"/>
                    </a:lnTo>
                    <a:lnTo>
                      <a:pt x="2987" y="2650"/>
                    </a:lnTo>
                    <a:lnTo>
                      <a:pt x="3076" y="2517"/>
                    </a:lnTo>
                    <a:lnTo>
                      <a:pt x="3153" y="2377"/>
                    </a:lnTo>
                    <a:lnTo>
                      <a:pt x="3216" y="2228"/>
                    </a:lnTo>
                    <a:lnTo>
                      <a:pt x="3264" y="2073"/>
                    </a:lnTo>
                    <a:lnTo>
                      <a:pt x="3298" y="1911"/>
                    </a:lnTo>
                    <a:lnTo>
                      <a:pt x="3315" y="1744"/>
                    </a:lnTo>
                    <a:lnTo>
                      <a:pt x="3316" y="1658"/>
                    </a:lnTo>
                    <a:lnTo>
                      <a:pt x="3315" y="1572"/>
                    </a:lnTo>
                    <a:lnTo>
                      <a:pt x="3298" y="1405"/>
                    </a:lnTo>
                    <a:lnTo>
                      <a:pt x="3264" y="1243"/>
                    </a:lnTo>
                    <a:lnTo>
                      <a:pt x="3216" y="1088"/>
                    </a:lnTo>
                    <a:lnTo>
                      <a:pt x="3153" y="939"/>
                    </a:lnTo>
                    <a:lnTo>
                      <a:pt x="3076" y="797"/>
                    </a:lnTo>
                    <a:lnTo>
                      <a:pt x="2987" y="665"/>
                    </a:lnTo>
                    <a:lnTo>
                      <a:pt x="2886" y="542"/>
                    </a:lnTo>
                    <a:lnTo>
                      <a:pt x="2773" y="431"/>
                    </a:lnTo>
                    <a:lnTo>
                      <a:pt x="2650" y="328"/>
                    </a:lnTo>
                    <a:lnTo>
                      <a:pt x="2518" y="239"/>
                    </a:lnTo>
                    <a:lnTo>
                      <a:pt x="2378" y="162"/>
                    </a:lnTo>
                    <a:lnTo>
                      <a:pt x="2228" y="100"/>
                    </a:lnTo>
                    <a:lnTo>
                      <a:pt x="2073" y="52"/>
                    </a:lnTo>
                    <a:lnTo>
                      <a:pt x="1911" y="18"/>
                    </a:lnTo>
                    <a:lnTo>
                      <a:pt x="1744" y="2"/>
                    </a:lnTo>
                    <a:lnTo>
                      <a:pt x="1658" y="0"/>
                    </a:lnTo>
                  </a:path>
                </a:pathLst>
              </a:custGeom>
              <a:solidFill>
                <a:srgbClr val="3D8E9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4" name="Freeform 587">
                <a:extLst>
                  <a:ext uri="{FF2B5EF4-FFF2-40B4-BE49-F238E27FC236}">
                    <a16:creationId xmlns:a16="http://schemas.microsoft.com/office/drawing/2014/main" id="{9BA37955-1772-4F3C-12EE-47DECBB8E600}"/>
                  </a:ext>
                </a:extLst>
              </p:cNvPr>
              <p:cNvSpPr>
                <a:spLocks/>
              </p:cNvSpPr>
              <p:nvPr/>
            </p:nvSpPr>
            <p:spPr bwMode="auto">
              <a:xfrm>
                <a:off x="1611692" y="577500"/>
                <a:ext cx="689438" cy="689438"/>
              </a:xfrm>
              <a:custGeom>
                <a:avLst/>
                <a:gdLst>
                  <a:gd name="T0" fmla="*/ 946 w 1995"/>
                  <a:gd name="T1" fmla="*/ 1993 h 1995"/>
                  <a:gd name="T2" fmla="*/ 748 w 1995"/>
                  <a:gd name="T3" fmla="*/ 1964 h 1995"/>
                  <a:gd name="T4" fmla="*/ 565 w 1995"/>
                  <a:gd name="T5" fmla="*/ 1898 h 1995"/>
                  <a:gd name="T6" fmla="*/ 401 w 1995"/>
                  <a:gd name="T7" fmla="*/ 1798 h 1995"/>
                  <a:gd name="T8" fmla="*/ 259 w 1995"/>
                  <a:gd name="T9" fmla="*/ 1668 h 1995"/>
                  <a:gd name="T10" fmla="*/ 145 w 1995"/>
                  <a:gd name="T11" fmla="*/ 1515 h 1995"/>
                  <a:gd name="T12" fmla="*/ 61 w 1995"/>
                  <a:gd name="T13" fmla="*/ 1340 h 1995"/>
                  <a:gd name="T14" fmla="*/ 12 w 1995"/>
                  <a:gd name="T15" fmla="*/ 1150 h 1995"/>
                  <a:gd name="T16" fmla="*/ 0 w 1995"/>
                  <a:gd name="T17" fmla="*/ 998 h 1995"/>
                  <a:gd name="T18" fmla="*/ 12 w 1995"/>
                  <a:gd name="T19" fmla="*/ 846 h 1995"/>
                  <a:gd name="T20" fmla="*/ 61 w 1995"/>
                  <a:gd name="T21" fmla="*/ 655 h 1995"/>
                  <a:gd name="T22" fmla="*/ 145 w 1995"/>
                  <a:gd name="T23" fmla="*/ 481 h 1995"/>
                  <a:gd name="T24" fmla="*/ 259 w 1995"/>
                  <a:gd name="T25" fmla="*/ 327 h 1995"/>
                  <a:gd name="T26" fmla="*/ 401 w 1995"/>
                  <a:gd name="T27" fmla="*/ 198 h 1995"/>
                  <a:gd name="T28" fmla="*/ 565 w 1995"/>
                  <a:gd name="T29" fmla="*/ 98 h 1995"/>
                  <a:gd name="T30" fmla="*/ 748 w 1995"/>
                  <a:gd name="T31" fmla="*/ 31 h 1995"/>
                  <a:gd name="T32" fmla="*/ 946 w 1995"/>
                  <a:gd name="T33" fmla="*/ 1 h 1995"/>
                  <a:gd name="T34" fmla="*/ 1049 w 1995"/>
                  <a:gd name="T35" fmla="*/ 1 h 1995"/>
                  <a:gd name="T36" fmla="*/ 1247 w 1995"/>
                  <a:gd name="T37" fmla="*/ 31 h 1995"/>
                  <a:gd name="T38" fmla="*/ 1431 w 1995"/>
                  <a:gd name="T39" fmla="*/ 98 h 1995"/>
                  <a:gd name="T40" fmla="*/ 1594 w 1995"/>
                  <a:gd name="T41" fmla="*/ 198 h 1995"/>
                  <a:gd name="T42" fmla="*/ 1737 w 1995"/>
                  <a:gd name="T43" fmla="*/ 327 h 1995"/>
                  <a:gd name="T44" fmla="*/ 1851 w 1995"/>
                  <a:gd name="T45" fmla="*/ 481 h 1995"/>
                  <a:gd name="T46" fmla="*/ 1935 w 1995"/>
                  <a:gd name="T47" fmla="*/ 655 h 1995"/>
                  <a:gd name="T48" fmla="*/ 1985 w 1995"/>
                  <a:gd name="T49" fmla="*/ 846 h 1995"/>
                  <a:gd name="T50" fmla="*/ 1995 w 1995"/>
                  <a:gd name="T51" fmla="*/ 998 h 1995"/>
                  <a:gd name="T52" fmla="*/ 1985 w 1995"/>
                  <a:gd name="T53" fmla="*/ 1150 h 1995"/>
                  <a:gd name="T54" fmla="*/ 1935 w 1995"/>
                  <a:gd name="T55" fmla="*/ 1340 h 1995"/>
                  <a:gd name="T56" fmla="*/ 1851 w 1995"/>
                  <a:gd name="T57" fmla="*/ 1515 h 1995"/>
                  <a:gd name="T58" fmla="*/ 1737 w 1995"/>
                  <a:gd name="T59" fmla="*/ 1668 h 1995"/>
                  <a:gd name="T60" fmla="*/ 1594 w 1995"/>
                  <a:gd name="T61" fmla="*/ 1798 h 1995"/>
                  <a:gd name="T62" fmla="*/ 1431 w 1995"/>
                  <a:gd name="T63" fmla="*/ 1898 h 1995"/>
                  <a:gd name="T64" fmla="*/ 1247 w 1995"/>
                  <a:gd name="T65" fmla="*/ 1964 h 1995"/>
                  <a:gd name="T66" fmla="*/ 1049 w 1995"/>
                  <a:gd name="T67" fmla="*/ 1993 h 1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95" h="1995">
                    <a:moveTo>
                      <a:pt x="998" y="1995"/>
                    </a:moveTo>
                    <a:lnTo>
                      <a:pt x="946" y="1993"/>
                    </a:lnTo>
                    <a:lnTo>
                      <a:pt x="847" y="1984"/>
                    </a:lnTo>
                    <a:lnTo>
                      <a:pt x="748" y="1964"/>
                    </a:lnTo>
                    <a:lnTo>
                      <a:pt x="655" y="1935"/>
                    </a:lnTo>
                    <a:lnTo>
                      <a:pt x="565" y="1898"/>
                    </a:lnTo>
                    <a:lnTo>
                      <a:pt x="481" y="1851"/>
                    </a:lnTo>
                    <a:lnTo>
                      <a:pt x="401" y="1798"/>
                    </a:lnTo>
                    <a:lnTo>
                      <a:pt x="327" y="1735"/>
                    </a:lnTo>
                    <a:lnTo>
                      <a:pt x="259" y="1668"/>
                    </a:lnTo>
                    <a:lnTo>
                      <a:pt x="198" y="1594"/>
                    </a:lnTo>
                    <a:lnTo>
                      <a:pt x="145" y="1515"/>
                    </a:lnTo>
                    <a:lnTo>
                      <a:pt x="99" y="1430"/>
                    </a:lnTo>
                    <a:lnTo>
                      <a:pt x="61" y="1340"/>
                    </a:lnTo>
                    <a:lnTo>
                      <a:pt x="31" y="1247"/>
                    </a:lnTo>
                    <a:lnTo>
                      <a:pt x="12" y="1150"/>
                    </a:lnTo>
                    <a:lnTo>
                      <a:pt x="1" y="1049"/>
                    </a:lnTo>
                    <a:lnTo>
                      <a:pt x="0" y="998"/>
                    </a:lnTo>
                    <a:lnTo>
                      <a:pt x="1" y="946"/>
                    </a:lnTo>
                    <a:lnTo>
                      <a:pt x="12" y="846"/>
                    </a:lnTo>
                    <a:lnTo>
                      <a:pt x="31" y="748"/>
                    </a:lnTo>
                    <a:lnTo>
                      <a:pt x="61" y="655"/>
                    </a:lnTo>
                    <a:lnTo>
                      <a:pt x="99" y="565"/>
                    </a:lnTo>
                    <a:lnTo>
                      <a:pt x="145" y="481"/>
                    </a:lnTo>
                    <a:lnTo>
                      <a:pt x="198" y="400"/>
                    </a:lnTo>
                    <a:lnTo>
                      <a:pt x="259" y="327"/>
                    </a:lnTo>
                    <a:lnTo>
                      <a:pt x="327" y="259"/>
                    </a:lnTo>
                    <a:lnTo>
                      <a:pt x="401" y="198"/>
                    </a:lnTo>
                    <a:lnTo>
                      <a:pt x="481" y="145"/>
                    </a:lnTo>
                    <a:lnTo>
                      <a:pt x="565" y="98"/>
                    </a:lnTo>
                    <a:lnTo>
                      <a:pt x="655" y="61"/>
                    </a:lnTo>
                    <a:lnTo>
                      <a:pt x="748" y="31"/>
                    </a:lnTo>
                    <a:lnTo>
                      <a:pt x="847" y="12"/>
                    </a:lnTo>
                    <a:lnTo>
                      <a:pt x="946" y="1"/>
                    </a:lnTo>
                    <a:lnTo>
                      <a:pt x="998" y="0"/>
                    </a:lnTo>
                    <a:lnTo>
                      <a:pt x="1049" y="1"/>
                    </a:lnTo>
                    <a:lnTo>
                      <a:pt x="1150" y="12"/>
                    </a:lnTo>
                    <a:lnTo>
                      <a:pt x="1247" y="31"/>
                    </a:lnTo>
                    <a:lnTo>
                      <a:pt x="1340" y="61"/>
                    </a:lnTo>
                    <a:lnTo>
                      <a:pt x="1431" y="98"/>
                    </a:lnTo>
                    <a:lnTo>
                      <a:pt x="1515" y="145"/>
                    </a:lnTo>
                    <a:lnTo>
                      <a:pt x="1594" y="198"/>
                    </a:lnTo>
                    <a:lnTo>
                      <a:pt x="1668" y="259"/>
                    </a:lnTo>
                    <a:lnTo>
                      <a:pt x="1737" y="327"/>
                    </a:lnTo>
                    <a:lnTo>
                      <a:pt x="1798" y="400"/>
                    </a:lnTo>
                    <a:lnTo>
                      <a:pt x="1851" y="481"/>
                    </a:lnTo>
                    <a:lnTo>
                      <a:pt x="1898" y="565"/>
                    </a:lnTo>
                    <a:lnTo>
                      <a:pt x="1935" y="655"/>
                    </a:lnTo>
                    <a:lnTo>
                      <a:pt x="1964" y="748"/>
                    </a:lnTo>
                    <a:lnTo>
                      <a:pt x="1985" y="846"/>
                    </a:lnTo>
                    <a:lnTo>
                      <a:pt x="1995" y="946"/>
                    </a:lnTo>
                    <a:lnTo>
                      <a:pt x="1995" y="998"/>
                    </a:lnTo>
                    <a:lnTo>
                      <a:pt x="1995" y="1049"/>
                    </a:lnTo>
                    <a:lnTo>
                      <a:pt x="1985" y="1150"/>
                    </a:lnTo>
                    <a:lnTo>
                      <a:pt x="1964" y="1247"/>
                    </a:lnTo>
                    <a:lnTo>
                      <a:pt x="1935" y="1340"/>
                    </a:lnTo>
                    <a:lnTo>
                      <a:pt x="1898" y="1430"/>
                    </a:lnTo>
                    <a:lnTo>
                      <a:pt x="1851" y="1515"/>
                    </a:lnTo>
                    <a:lnTo>
                      <a:pt x="1798" y="1594"/>
                    </a:lnTo>
                    <a:lnTo>
                      <a:pt x="1737" y="1668"/>
                    </a:lnTo>
                    <a:lnTo>
                      <a:pt x="1668" y="1735"/>
                    </a:lnTo>
                    <a:lnTo>
                      <a:pt x="1594" y="1798"/>
                    </a:lnTo>
                    <a:lnTo>
                      <a:pt x="1515" y="1851"/>
                    </a:lnTo>
                    <a:lnTo>
                      <a:pt x="1431" y="1898"/>
                    </a:lnTo>
                    <a:lnTo>
                      <a:pt x="1340" y="1935"/>
                    </a:lnTo>
                    <a:lnTo>
                      <a:pt x="1247" y="1964"/>
                    </a:lnTo>
                    <a:lnTo>
                      <a:pt x="1150" y="1984"/>
                    </a:lnTo>
                    <a:lnTo>
                      <a:pt x="1049" y="1993"/>
                    </a:lnTo>
                    <a:lnTo>
                      <a:pt x="998" y="199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589">
                <a:extLst>
                  <a:ext uri="{FF2B5EF4-FFF2-40B4-BE49-F238E27FC236}">
                    <a16:creationId xmlns:a16="http://schemas.microsoft.com/office/drawing/2014/main" id="{E4072F9E-21CB-8DAE-ECDA-03C27223B47E}"/>
                  </a:ext>
                </a:extLst>
              </p:cNvPr>
              <p:cNvSpPr>
                <a:spLocks/>
              </p:cNvSpPr>
              <p:nvPr/>
            </p:nvSpPr>
            <p:spPr bwMode="auto">
              <a:xfrm>
                <a:off x="2255535" y="927055"/>
                <a:ext cx="160270" cy="392385"/>
              </a:xfrm>
              <a:custGeom>
                <a:avLst/>
                <a:gdLst>
                  <a:gd name="T0" fmla="*/ 462 w 462"/>
                  <a:gd name="T1" fmla="*/ 981 h 1135"/>
                  <a:gd name="T2" fmla="*/ 460 w 462"/>
                  <a:gd name="T3" fmla="*/ 985 h 1135"/>
                  <a:gd name="T4" fmla="*/ 457 w 462"/>
                  <a:gd name="T5" fmla="*/ 989 h 1135"/>
                  <a:gd name="T6" fmla="*/ 443 w 462"/>
                  <a:gd name="T7" fmla="*/ 1007 h 1135"/>
                  <a:gd name="T8" fmla="*/ 427 w 462"/>
                  <a:gd name="T9" fmla="*/ 1025 h 1135"/>
                  <a:gd name="T10" fmla="*/ 418 w 462"/>
                  <a:gd name="T11" fmla="*/ 1037 h 1135"/>
                  <a:gd name="T12" fmla="*/ 409 w 462"/>
                  <a:gd name="T13" fmla="*/ 1048 h 1135"/>
                  <a:gd name="T14" fmla="*/ 408 w 462"/>
                  <a:gd name="T15" fmla="*/ 1050 h 1135"/>
                  <a:gd name="T16" fmla="*/ 408 w 462"/>
                  <a:gd name="T17" fmla="*/ 1050 h 1135"/>
                  <a:gd name="T18" fmla="*/ 396 w 462"/>
                  <a:gd name="T19" fmla="*/ 1064 h 1135"/>
                  <a:gd name="T20" fmla="*/ 383 w 462"/>
                  <a:gd name="T21" fmla="*/ 1078 h 1135"/>
                  <a:gd name="T22" fmla="*/ 369 w 462"/>
                  <a:gd name="T23" fmla="*/ 1095 h 1135"/>
                  <a:gd name="T24" fmla="*/ 355 w 462"/>
                  <a:gd name="T25" fmla="*/ 1110 h 1135"/>
                  <a:gd name="T26" fmla="*/ 343 w 462"/>
                  <a:gd name="T27" fmla="*/ 1123 h 1135"/>
                  <a:gd name="T28" fmla="*/ 332 w 462"/>
                  <a:gd name="T29" fmla="*/ 1135 h 1135"/>
                  <a:gd name="T30" fmla="*/ 276 w 462"/>
                  <a:gd name="T31" fmla="*/ 1062 h 1135"/>
                  <a:gd name="T32" fmla="*/ 177 w 462"/>
                  <a:gd name="T33" fmla="*/ 908 h 1135"/>
                  <a:gd name="T34" fmla="*/ 94 w 462"/>
                  <a:gd name="T35" fmla="*/ 745 h 1135"/>
                  <a:gd name="T36" fmla="*/ 27 w 462"/>
                  <a:gd name="T37" fmla="*/ 573 h 1135"/>
                  <a:gd name="T38" fmla="*/ 0 w 462"/>
                  <a:gd name="T39" fmla="*/ 483 h 1135"/>
                  <a:gd name="T40" fmla="*/ 36 w 462"/>
                  <a:gd name="T41" fmla="*/ 417 h 1135"/>
                  <a:gd name="T42" fmla="*/ 65 w 462"/>
                  <a:gd name="T43" fmla="*/ 348 h 1135"/>
                  <a:gd name="T44" fmla="*/ 68 w 462"/>
                  <a:gd name="T45" fmla="*/ 341 h 1135"/>
                  <a:gd name="T46" fmla="*/ 71 w 462"/>
                  <a:gd name="T47" fmla="*/ 333 h 1135"/>
                  <a:gd name="T48" fmla="*/ 81 w 462"/>
                  <a:gd name="T49" fmla="*/ 303 h 1135"/>
                  <a:gd name="T50" fmla="*/ 90 w 462"/>
                  <a:gd name="T51" fmla="*/ 273 h 1135"/>
                  <a:gd name="T52" fmla="*/ 94 w 462"/>
                  <a:gd name="T53" fmla="*/ 263 h 1135"/>
                  <a:gd name="T54" fmla="*/ 97 w 462"/>
                  <a:gd name="T55" fmla="*/ 252 h 1135"/>
                  <a:gd name="T56" fmla="*/ 100 w 462"/>
                  <a:gd name="T57" fmla="*/ 242 h 1135"/>
                  <a:gd name="T58" fmla="*/ 102 w 462"/>
                  <a:gd name="T59" fmla="*/ 232 h 1135"/>
                  <a:gd name="T60" fmla="*/ 105 w 462"/>
                  <a:gd name="T61" fmla="*/ 223 h 1135"/>
                  <a:gd name="T62" fmla="*/ 106 w 462"/>
                  <a:gd name="T63" fmla="*/ 214 h 1135"/>
                  <a:gd name="T64" fmla="*/ 110 w 462"/>
                  <a:gd name="T65" fmla="*/ 201 h 1135"/>
                  <a:gd name="T66" fmla="*/ 112 w 462"/>
                  <a:gd name="T67" fmla="*/ 189 h 1135"/>
                  <a:gd name="T68" fmla="*/ 112 w 462"/>
                  <a:gd name="T69" fmla="*/ 182 h 1135"/>
                  <a:gd name="T70" fmla="*/ 114 w 462"/>
                  <a:gd name="T71" fmla="*/ 177 h 1135"/>
                  <a:gd name="T72" fmla="*/ 116 w 462"/>
                  <a:gd name="T73" fmla="*/ 166 h 1135"/>
                  <a:gd name="T74" fmla="*/ 119 w 462"/>
                  <a:gd name="T75" fmla="*/ 153 h 1135"/>
                  <a:gd name="T76" fmla="*/ 125 w 462"/>
                  <a:gd name="T77" fmla="*/ 109 h 1135"/>
                  <a:gd name="T78" fmla="*/ 129 w 462"/>
                  <a:gd name="T79" fmla="*/ 64 h 1135"/>
                  <a:gd name="T80" fmla="*/ 131 w 462"/>
                  <a:gd name="T81" fmla="*/ 53 h 1135"/>
                  <a:gd name="T82" fmla="*/ 131 w 462"/>
                  <a:gd name="T83" fmla="*/ 41 h 1135"/>
                  <a:gd name="T84" fmla="*/ 131 w 462"/>
                  <a:gd name="T85" fmla="*/ 39 h 1135"/>
                  <a:gd name="T86" fmla="*/ 131 w 462"/>
                  <a:gd name="T87" fmla="*/ 35 h 1135"/>
                  <a:gd name="T88" fmla="*/ 132 w 462"/>
                  <a:gd name="T89" fmla="*/ 26 h 1135"/>
                  <a:gd name="T90" fmla="*/ 132 w 462"/>
                  <a:gd name="T91" fmla="*/ 17 h 1135"/>
                  <a:gd name="T92" fmla="*/ 132 w 462"/>
                  <a:gd name="T93" fmla="*/ 7 h 1135"/>
                  <a:gd name="T94" fmla="*/ 132 w 462"/>
                  <a:gd name="T95" fmla="*/ 0 h 1135"/>
                  <a:gd name="T96" fmla="*/ 133 w 462"/>
                  <a:gd name="T97" fmla="*/ 68 h 1135"/>
                  <a:gd name="T98" fmla="*/ 145 w 462"/>
                  <a:gd name="T99" fmla="*/ 204 h 1135"/>
                  <a:gd name="T100" fmla="*/ 168 w 462"/>
                  <a:gd name="T101" fmla="*/ 335 h 1135"/>
                  <a:gd name="T102" fmla="*/ 201 w 462"/>
                  <a:gd name="T103" fmla="*/ 464 h 1135"/>
                  <a:gd name="T104" fmla="*/ 243 w 462"/>
                  <a:gd name="T105" fmla="*/ 587 h 1135"/>
                  <a:gd name="T106" fmla="*/ 295 w 462"/>
                  <a:gd name="T107" fmla="*/ 706 h 1135"/>
                  <a:gd name="T108" fmla="*/ 355 w 462"/>
                  <a:gd name="T109" fmla="*/ 820 h 1135"/>
                  <a:gd name="T110" fmla="*/ 425 w 462"/>
                  <a:gd name="T111" fmla="*/ 929 h 1135"/>
                  <a:gd name="T112" fmla="*/ 462 w 462"/>
                  <a:gd name="T113" fmla="*/ 981 h 1135"/>
                  <a:gd name="T114" fmla="*/ 462 w 462"/>
                  <a:gd name="T115" fmla="*/ 981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62" h="1135">
                    <a:moveTo>
                      <a:pt x="462" y="981"/>
                    </a:moveTo>
                    <a:lnTo>
                      <a:pt x="460" y="985"/>
                    </a:lnTo>
                    <a:lnTo>
                      <a:pt x="457" y="989"/>
                    </a:lnTo>
                    <a:lnTo>
                      <a:pt x="443" y="1007"/>
                    </a:lnTo>
                    <a:lnTo>
                      <a:pt x="427" y="1025"/>
                    </a:lnTo>
                    <a:lnTo>
                      <a:pt x="418" y="1037"/>
                    </a:lnTo>
                    <a:lnTo>
                      <a:pt x="409" y="1048"/>
                    </a:lnTo>
                    <a:lnTo>
                      <a:pt x="408" y="1050"/>
                    </a:lnTo>
                    <a:lnTo>
                      <a:pt x="408" y="1050"/>
                    </a:lnTo>
                    <a:lnTo>
                      <a:pt x="396" y="1064"/>
                    </a:lnTo>
                    <a:lnTo>
                      <a:pt x="383" y="1078"/>
                    </a:lnTo>
                    <a:lnTo>
                      <a:pt x="369" y="1095"/>
                    </a:lnTo>
                    <a:lnTo>
                      <a:pt x="355" y="1110"/>
                    </a:lnTo>
                    <a:lnTo>
                      <a:pt x="343" y="1123"/>
                    </a:lnTo>
                    <a:lnTo>
                      <a:pt x="332" y="1135"/>
                    </a:lnTo>
                    <a:lnTo>
                      <a:pt x="276" y="1062"/>
                    </a:lnTo>
                    <a:lnTo>
                      <a:pt x="177" y="908"/>
                    </a:lnTo>
                    <a:lnTo>
                      <a:pt x="94" y="745"/>
                    </a:lnTo>
                    <a:lnTo>
                      <a:pt x="27" y="573"/>
                    </a:lnTo>
                    <a:lnTo>
                      <a:pt x="0" y="483"/>
                    </a:lnTo>
                    <a:lnTo>
                      <a:pt x="36" y="417"/>
                    </a:lnTo>
                    <a:lnTo>
                      <a:pt x="65" y="348"/>
                    </a:lnTo>
                    <a:lnTo>
                      <a:pt x="68" y="341"/>
                    </a:lnTo>
                    <a:lnTo>
                      <a:pt x="71" y="333"/>
                    </a:lnTo>
                    <a:lnTo>
                      <a:pt x="81" y="303"/>
                    </a:lnTo>
                    <a:lnTo>
                      <a:pt x="90" y="273"/>
                    </a:lnTo>
                    <a:lnTo>
                      <a:pt x="94" y="263"/>
                    </a:lnTo>
                    <a:lnTo>
                      <a:pt x="97" y="252"/>
                    </a:lnTo>
                    <a:lnTo>
                      <a:pt x="100" y="242"/>
                    </a:lnTo>
                    <a:lnTo>
                      <a:pt x="102" y="232"/>
                    </a:lnTo>
                    <a:lnTo>
                      <a:pt x="105" y="223"/>
                    </a:lnTo>
                    <a:lnTo>
                      <a:pt x="106" y="214"/>
                    </a:lnTo>
                    <a:lnTo>
                      <a:pt x="110" y="201"/>
                    </a:lnTo>
                    <a:lnTo>
                      <a:pt x="112" y="189"/>
                    </a:lnTo>
                    <a:lnTo>
                      <a:pt x="112" y="182"/>
                    </a:lnTo>
                    <a:lnTo>
                      <a:pt x="114" y="177"/>
                    </a:lnTo>
                    <a:lnTo>
                      <a:pt x="116" y="166"/>
                    </a:lnTo>
                    <a:lnTo>
                      <a:pt x="119" y="153"/>
                    </a:lnTo>
                    <a:lnTo>
                      <a:pt x="125" y="109"/>
                    </a:lnTo>
                    <a:lnTo>
                      <a:pt x="129" y="64"/>
                    </a:lnTo>
                    <a:lnTo>
                      <a:pt x="131" y="53"/>
                    </a:lnTo>
                    <a:lnTo>
                      <a:pt x="131" y="41"/>
                    </a:lnTo>
                    <a:lnTo>
                      <a:pt x="131" y="39"/>
                    </a:lnTo>
                    <a:lnTo>
                      <a:pt x="131" y="35"/>
                    </a:lnTo>
                    <a:lnTo>
                      <a:pt x="132" y="26"/>
                    </a:lnTo>
                    <a:lnTo>
                      <a:pt x="132" y="17"/>
                    </a:lnTo>
                    <a:lnTo>
                      <a:pt x="132" y="7"/>
                    </a:lnTo>
                    <a:lnTo>
                      <a:pt x="132" y="0"/>
                    </a:lnTo>
                    <a:lnTo>
                      <a:pt x="133" y="68"/>
                    </a:lnTo>
                    <a:lnTo>
                      <a:pt x="145" y="204"/>
                    </a:lnTo>
                    <a:lnTo>
                      <a:pt x="168" y="335"/>
                    </a:lnTo>
                    <a:lnTo>
                      <a:pt x="201" y="464"/>
                    </a:lnTo>
                    <a:lnTo>
                      <a:pt x="243" y="587"/>
                    </a:lnTo>
                    <a:lnTo>
                      <a:pt x="295" y="706"/>
                    </a:lnTo>
                    <a:lnTo>
                      <a:pt x="355" y="820"/>
                    </a:lnTo>
                    <a:lnTo>
                      <a:pt x="425" y="929"/>
                    </a:lnTo>
                    <a:lnTo>
                      <a:pt x="462" y="981"/>
                    </a:lnTo>
                    <a:lnTo>
                      <a:pt x="462" y="981"/>
                    </a:ln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6" name="Freeform 590">
                <a:extLst>
                  <a:ext uri="{FF2B5EF4-FFF2-40B4-BE49-F238E27FC236}">
                    <a16:creationId xmlns:a16="http://schemas.microsoft.com/office/drawing/2014/main" id="{A088E95E-678C-4E14-D525-B0CF0D9EC539}"/>
                  </a:ext>
                </a:extLst>
              </p:cNvPr>
              <p:cNvSpPr>
                <a:spLocks/>
              </p:cNvSpPr>
              <p:nvPr/>
            </p:nvSpPr>
            <p:spPr bwMode="auto">
              <a:xfrm>
                <a:off x="2255535" y="927055"/>
                <a:ext cx="160270" cy="392385"/>
              </a:xfrm>
              <a:custGeom>
                <a:avLst/>
                <a:gdLst>
                  <a:gd name="T0" fmla="*/ 132 w 462"/>
                  <a:gd name="T1" fmla="*/ 0 h 1135"/>
                  <a:gd name="T2" fmla="*/ 132 w 462"/>
                  <a:gd name="T3" fmla="*/ 7 h 1135"/>
                  <a:gd name="T4" fmla="*/ 132 w 462"/>
                  <a:gd name="T5" fmla="*/ 17 h 1135"/>
                  <a:gd name="T6" fmla="*/ 132 w 462"/>
                  <a:gd name="T7" fmla="*/ 26 h 1135"/>
                  <a:gd name="T8" fmla="*/ 131 w 462"/>
                  <a:gd name="T9" fmla="*/ 35 h 1135"/>
                  <a:gd name="T10" fmla="*/ 131 w 462"/>
                  <a:gd name="T11" fmla="*/ 39 h 1135"/>
                  <a:gd name="T12" fmla="*/ 131 w 462"/>
                  <a:gd name="T13" fmla="*/ 41 h 1135"/>
                  <a:gd name="T14" fmla="*/ 131 w 462"/>
                  <a:gd name="T15" fmla="*/ 53 h 1135"/>
                  <a:gd name="T16" fmla="*/ 129 w 462"/>
                  <a:gd name="T17" fmla="*/ 64 h 1135"/>
                  <a:gd name="T18" fmla="*/ 125 w 462"/>
                  <a:gd name="T19" fmla="*/ 109 h 1135"/>
                  <a:gd name="T20" fmla="*/ 119 w 462"/>
                  <a:gd name="T21" fmla="*/ 153 h 1135"/>
                  <a:gd name="T22" fmla="*/ 116 w 462"/>
                  <a:gd name="T23" fmla="*/ 166 h 1135"/>
                  <a:gd name="T24" fmla="*/ 114 w 462"/>
                  <a:gd name="T25" fmla="*/ 177 h 1135"/>
                  <a:gd name="T26" fmla="*/ 112 w 462"/>
                  <a:gd name="T27" fmla="*/ 182 h 1135"/>
                  <a:gd name="T28" fmla="*/ 112 w 462"/>
                  <a:gd name="T29" fmla="*/ 189 h 1135"/>
                  <a:gd name="T30" fmla="*/ 110 w 462"/>
                  <a:gd name="T31" fmla="*/ 201 h 1135"/>
                  <a:gd name="T32" fmla="*/ 106 w 462"/>
                  <a:gd name="T33" fmla="*/ 214 h 1135"/>
                  <a:gd name="T34" fmla="*/ 105 w 462"/>
                  <a:gd name="T35" fmla="*/ 223 h 1135"/>
                  <a:gd name="T36" fmla="*/ 102 w 462"/>
                  <a:gd name="T37" fmla="*/ 232 h 1135"/>
                  <a:gd name="T38" fmla="*/ 100 w 462"/>
                  <a:gd name="T39" fmla="*/ 242 h 1135"/>
                  <a:gd name="T40" fmla="*/ 97 w 462"/>
                  <a:gd name="T41" fmla="*/ 252 h 1135"/>
                  <a:gd name="T42" fmla="*/ 94 w 462"/>
                  <a:gd name="T43" fmla="*/ 263 h 1135"/>
                  <a:gd name="T44" fmla="*/ 90 w 462"/>
                  <a:gd name="T45" fmla="*/ 273 h 1135"/>
                  <a:gd name="T46" fmla="*/ 81 w 462"/>
                  <a:gd name="T47" fmla="*/ 303 h 1135"/>
                  <a:gd name="T48" fmla="*/ 71 w 462"/>
                  <a:gd name="T49" fmla="*/ 333 h 1135"/>
                  <a:gd name="T50" fmla="*/ 65 w 462"/>
                  <a:gd name="T51" fmla="*/ 348 h 1135"/>
                  <a:gd name="T52" fmla="*/ 36 w 462"/>
                  <a:gd name="T53" fmla="*/ 417 h 1135"/>
                  <a:gd name="T54" fmla="*/ 0 w 462"/>
                  <a:gd name="T55" fmla="*/ 483 h 1135"/>
                  <a:gd name="T56" fmla="*/ 27 w 462"/>
                  <a:gd name="T57" fmla="*/ 573 h 1135"/>
                  <a:gd name="T58" fmla="*/ 94 w 462"/>
                  <a:gd name="T59" fmla="*/ 745 h 1135"/>
                  <a:gd name="T60" fmla="*/ 177 w 462"/>
                  <a:gd name="T61" fmla="*/ 908 h 1135"/>
                  <a:gd name="T62" fmla="*/ 276 w 462"/>
                  <a:gd name="T63" fmla="*/ 1062 h 1135"/>
                  <a:gd name="T64" fmla="*/ 332 w 462"/>
                  <a:gd name="T65" fmla="*/ 1135 h 1135"/>
                  <a:gd name="T66" fmla="*/ 343 w 462"/>
                  <a:gd name="T67" fmla="*/ 1123 h 1135"/>
                  <a:gd name="T68" fmla="*/ 355 w 462"/>
                  <a:gd name="T69" fmla="*/ 1110 h 1135"/>
                  <a:gd name="T70" fmla="*/ 369 w 462"/>
                  <a:gd name="T71" fmla="*/ 1095 h 1135"/>
                  <a:gd name="T72" fmla="*/ 383 w 462"/>
                  <a:gd name="T73" fmla="*/ 1078 h 1135"/>
                  <a:gd name="T74" fmla="*/ 396 w 462"/>
                  <a:gd name="T75" fmla="*/ 1064 h 1135"/>
                  <a:gd name="T76" fmla="*/ 408 w 462"/>
                  <a:gd name="T77" fmla="*/ 1050 h 1135"/>
                  <a:gd name="T78" fmla="*/ 408 w 462"/>
                  <a:gd name="T79" fmla="*/ 1050 h 1135"/>
                  <a:gd name="T80" fmla="*/ 409 w 462"/>
                  <a:gd name="T81" fmla="*/ 1048 h 1135"/>
                  <a:gd name="T82" fmla="*/ 418 w 462"/>
                  <a:gd name="T83" fmla="*/ 1037 h 1135"/>
                  <a:gd name="T84" fmla="*/ 427 w 462"/>
                  <a:gd name="T85" fmla="*/ 1025 h 1135"/>
                  <a:gd name="T86" fmla="*/ 443 w 462"/>
                  <a:gd name="T87" fmla="*/ 1007 h 1135"/>
                  <a:gd name="T88" fmla="*/ 457 w 462"/>
                  <a:gd name="T89" fmla="*/ 989 h 1135"/>
                  <a:gd name="T90" fmla="*/ 460 w 462"/>
                  <a:gd name="T91" fmla="*/ 985 h 1135"/>
                  <a:gd name="T92" fmla="*/ 462 w 462"/>
                  <a:gd name="T93" fmla="*/ 981 h 1135"/>
                  <a:gd name="T94" fmla="*/ 425 w 462"/>
                  <a:gd name="T95" fmla="*/ 929 h 1135"/>
                  <a:gd name="T96" fmla="*/ 355 w 462"/>
                  <a:gd name="T97" fmla="*/ 820 h 1135"/>
                  <a:gd name="T98" fmla="*/ 295 w 462"/>
                  <a:gd name="T99" fmla="*/ 706 h 1135"/>
                  <a:gd name="T100" fmla="*/ 243 w 462"/>
                  <a:gd name="T101" fmla="*/ 587 h 1135"/>
                  <a:gd name="T102" fmla="*/ 201 w 462"/>
                  <a:gd name="T103" fmla="*/ 464 h 1135"/>
                  <a:gd name="T104" fmla="*/ 168 w 462"/>
                  <a:gd name="T105" fmla="*/ 335 h 1135"/>
                  <a:gd name="T106" fmla="*/ 145 w 462"/>
                  <a:gd name="T107" fmla="*/ 204 h 1135"/>
                  <a:gd name="T108" fmla="*/ 133 w 462"/>
                  <a:gd name="T109" fmla="*/ 68 h 1135"/>
                  <a:gd name="T110" fmla="*/ 132 w 462"/>
                  <a:gd name="T111" fmla="*/ 0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2" h="1135">
                    <a:moveTo>
                      <a:pt x="132" y="0"/>
                    </a:moveTo>
                    <a:lnTo>
                      <a:pt x="132" y="7"/>
                    </a:lnTo>
                    <a:lnTo>
                      <a:pt x="132" y="17"/>
                    </a:lnTo>
                    <a:lnTo>
                      <a:pt x="132" y="26"/>
                    </a:lnTo>
                    <a:lnTo>
                      <a:pt x="131" y="35"/>
                    </a:lnTo>
                    <a:lnTo>
                      <a:pt x="131" y="39"/>
                    </a:lnTo>
                    <a:lnTo>
                      <a:pt x="131" y="41"/>
                    </a:lnTo>
                    <a:lnTo>
                      <a:pt x="131" y="53"/>
                    </a:lnTo>
                    <a:lnTo>
                      <a:pt x="129" y="64"/>
                    </a:lnTo>
                    <a:lnTo>
                      <a:pt x="125" y="109"/>
                    </a:lnTo>
                    <a:lnTo>
                      <a:pt x="119" y="153"/>
                    </a:lnTo>
                    <a:lnTo>
                      <a:pt x="116" y="166"/>
                    </a:lnTo>
                    <a:lnTo>
                      <a:pt x="114" y="177"/>
                    </a:lnTo>
                    <a:lnTo>
                      <a:pt x="112" y="182"/>
                    </a:lnTo>
                    <a:lnTo>
                      <a:pt x="112" y="189"/>
                    </a:lnTo>
                    <a:lnTo>
                      <a:pt x="110" y="201"/>
                    </a:lnTo>
                    <a:lnTo>
                      <a:pt x="106" y="214"/>
                    </a:lnTo>
                    <a:lnTo>
                      <a:pt x="105" y="223"/>
                    </a:lnTo>
                    <a:lnTo>
                      <a:pt x="102" y="232"/>
                    </a:lnTo>
                    <a:lnTo>
                      <a:pt x="100" y="242"/>
                    </a:lnTo>
                    <a:lnTo>
                      <a:pt x="97" y="252"/>
                    </a:lnTo>
                    <a:lnTo>
                      <a:pt x="94" y="263"/>
                    </a:lnTo>
                    <a:lnTo>
                      <a:pt x="90" y="273"/>
                    </a:lnTo>
                    <a:lnTo>
                      <a:pt x="81" y="303"/>
                    </a:lnTo>
                    <a:lnTo>
                      <a:pt x="71" y="333"/>
                    </a:lnTo>
                    <a:lnTo>
                      <a:pt x="65" y="348"/>
                    </a:lnTo>
                    <a:lnTo>
                      <a:pt x="36" y="417"/>
                    </a:lnTo>
                    <a:lnTo>
                      <a:pt x="0" y="483"/>
                    </a:lnTo>
                    <a:lnTo>
                      <a:pt x="27" y="573"/>
                    </a:lnTo>
                    <a:lnTo>
                      <a:pt x="94" y="745"/>
                    </a:lnTo>
                    <a:lnTo>
                      <a:pt x="177" y="908"/>
                    </a:lnTo>
                    <a:lnTo>
                      <a:pt x="276" y="1062"/>
                    </a:lnTo>
                    <a:lnTo>
                      <a:pt x="332" y="1135"/>
                    </a:lnTo>
                    <a:lnTo>
                      <a:pt x="343" y="1123"/>
                    </a:lnTo>
                    <a:lnTo>
                      <a:pt x="355" y="1110"/>
                    </a:lnTo>
                    <a:lnTo>
                      <a:pt x="369" y="1095"/>
                    </a:lnTo>
                    <a:lnTo>
                      <a:pt x="383" y="1078"/>
                    </a:lnTo>
                    <a:lnTo>
                      <a:pt x="396" y="1064"/>
                    </a:lnTo>
                    <a:lnTo>
                      <a:pt x="408" y="1050"/>
                    </a:lnTo>
                    <a:lnTo>
                      <a:pt x="408" y="1050"/>
                    </a:lnTo>
                    <a:lnTo>
                      <a:pt x="409" y="1048"/>
                    </a:lnTo>
                    <a:lnTo>
                      <a:pt x="418" y="1037"/>
                    </a:lnTo>
                    <a:lnTo>
                      <a:pt x="427" y="1025"/>
                    </a:lnTo>
                    <a:lnTo>
                      <a:pt x="443" y="1007"/>
                    </a:lnTo>
                    <a:lnTo>
                      <a:pt x="457" y="989"/>
                    </a:lnTo>
                    <a:lnTo>
                      <a:pt x="460" y="985"/>
                    </a:lnTo>
                    <a:lnTo>
                      <a:pt x="462" y="981"/>
                    </a:lnTo>
                    <a:lnTo>
                      <a:pt x="425" y="929"/>
                    </a:lnTo>
                    <a:lnTo>
                      <a:pt x="355" y="820"/>
                    </a:lnTo>
                    <a:lnTo>
                      <a:pt x="295" y="706"/>
                    </a:lnTo>
                    <a:lnTo>
                      <a:pt x="243" y="587"/>
                    </a:lnTo>
                    <a:lnTo>
                      <a:pt x="201" y="464"/>
                    </a:lnTo>
                    <a:lnTo>
                      <a:pt x="168" y="335"/>
                    </a:lnTo>
                    <a:lnTo>
                      <a:pt x="145" y="204"/>
                    </a:lnTo>
                    <a:lnTo>
                      <a:pt x="133" y="68"/>
                    </a:lnTo>
                    <a:lnTo>
                      <a:pt x="132" y="0"/>
                    </a:lnTo>
                    <a:close/>
                  </a:path>
                </a:pathLst>
              </a:custGeom>
              <a:solidFill>
                <a:srgbClr val="3D8E9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7" name="Freeform: Shape 56">
                <a:extLst>
                  <a:ext uri="{FF2B5EF4-FFF2-40B4-BE49-F238E27FC236}">
                    <a16:creationId xmlns:a16="http://schemas.microsoft.com/office/drawing/2014/main" id="{2C33D994-3558-4AEB-81D7-3231623BF765}"/>
                  </a:ext>
                </a:extLst>
              </p:cNvPr>
              <p:cNvSpPr>
                <a:spLocks/>
              </p:cNvSpPr>
              <p:nvPr/>
            </p:nvSpPr>
            <p:spPr bwMode="auto">
              <a:xfrm>
                <a:off x="2301130" y="922909"/>
                <a:ext cx="3941813" cy="571998"/>
              </a:xfrm>
              <a:custGeom>
                <a:avLst/>
                <a:gdLst>
                  <a:gd name="connsiteX0" fmla="*/ 0 w 3941813"/>
                  <a:gd name="connsiteY0" fmla="*/ 0 h 571998"/>
                  <a:gd name="connsiteX1" fmla="*/ 228336 w 3941813"/>
                  <a:gd name="connsiteY1" fmla="*/ 0 h 571998"/>
                  <a:gd name="connsiteX2" fmla="*/ 228336 w 3941813"/>
                  <a:gd name="connsiteY2" fmla="*/ 1035 h 571998"/>
                  <a:gd name="connsiteX3" fmla="*/ 228336 w 3941813"/>
                  <a:gd name="connsiteY3" fmla="*/ 2070 h 571998"/>
                  <a:gd name="connsiteX4" fmla="*/ 228336 w 3941813"/>
                  <a:gd name="connsiteY4" fmla="*/ 3450 h 571998"/>
                  <a:gd name="connsiteX5" fmla="*/ 228336 w 3941813"/>
                  <a:gd name="connsiteY5" fmla="*/ 4485 h 571998"/>
                  <a:gd name="connsiteX6" fmla="*/ 228336 w 3941813"/>
                  <a:gd name="connsiteY6" fmla="*/ 6555 h 571998"/>
                  <a:gd name="connsiteX7" fmla="*/ 228336 w 3941813"/>
                  <a:gd name="connsiteY7" fmla="*/ 8625 h 571998"/>
                  <a:gd name="connsiteX8" fmla="*/ 228336 w 3941813"/>
                  <a:gd name="connsiteY8" fmla="*/ 13110 h 571998"/>
                  <a:gd name="connsiteX9" fmla="*/ 228681 w 3941813"/>
                  <a:gd name="connsiteY9" fmla="*/ 17595 h 571998"/>
                  <a:gd name="connsiteX10" fmla="*/ 228681 w 3941813"/>
                  <a:gd name="connsiteY10" fmla="*/ 21045 h 571998"/>
                  <a:gd name="connsiteX11" fmla="*/ 229372 w 3941813"/>
                  <a:gd name="connsiteY11" fmla="*/ 24495 h 571998"/>
                  <a:gd name="connsiteX12" fmla="*/ 229561 w 3941813"/>
                  <a:gd name="connsiteY12" fmla="*/ 29949 h 571998"/>
                  <a:gd name="connsiteX13" fmla="*/ 230860 w 3941813"/>
                  <a:gd name="connsiteY13" fmla="*/ 43059 h 571998"/>
                  <a:gd name="connsiteX14" fmla="*/ 231099 w 3941813"/>
                  <a:gd name="connsiteY14" fmla="*/ 44849 h 571998"/>
                  <a:gd name="connsiteX15" fmla="*/ 231445 w 3941813"/>
                  <a:gd name="connsiteY15" fmla="*/ 47954 h 571998"/>
                  <a:gd name="connsiteX16" fmla="*/ 231790 w 3941813"/>
                  <a:gd name="connsiteY16" fmla="*/ 51059 h 571998"/>
                  <a:gd name="connsiteX17" fmla="*/ 232439 w 3941813"/>
                  <a:gd name="connsiteY17" fmla="*/ 55431 h 571998"/>
                  <a:gd name="connsiteX18" fmla="*/ 237460 w 3941813"/>
                  <a:gd name="connsiteY18" fmla="*/ 78594 h 571998"/>
                  <a:gd name="connsiteX19" fmla="*/ 239935 w 3941813"/>
                  <a:gd name="connsiteY19" fmla="*/ 88754 h 571998"/>
                  <a:gd name="connsiteX20" fmla="*/ 249062 w 3941813"/>
                  <a:gd name="connsiteY20" fmla="*/ 117988 h 571998"/>
                  <a:gd name="connsiteX21" fmla="*/ 258766 w 3941813"/>
                  <a:gd name="connsiteY21" fmla="*/ 141560 h 571998"/>
                  <a:gd name="connsiteX22" fmla="*/ 260462 w 3941813"/>
                  <a:gd name="connsiteY22" fmla="*/ 145242 h 571998"/>
                  <a:gd name="connsiteX23" fmla="*/ 261844 w 3941813"/>
                  <a:gd name="connsiteY23" fmla="*/ 148347 h 571998"/>
                  <a:gd name="connsiteX24" fmla="*/ 263571 w 3941813"/>
                  <a:gd name="connsiteY24" fmla="*/ 152142 h 571998"/>
                  <a:gd name="connsiteX25" fmla="*/ 265643 w 3941813"/>
                  <a:gd name="connsiteY25" fmla="*/ 155592 h 571998"/>
                  <a:gd name="connsiteX26" fmla="*/ 267371 w 3941813"/>
                  <a:gd name="connsiteY26" fmla="*/ 158697 h 571998"/>
                  <a:gd name="connsiteX27" fmla="*/ 269060 w 3941813"/>
                  <a:gd name="connsiteY27" fmla="*/ 162072 h 571998"/>
                  <a:gd name="connsiteX28" fmla="*/ 276558 w 3941813"/>
                  <a:gd name="connsiteY28" fmla="*/ 175613 h 571998"/>
                  <a:gd name="connsiteX29" fmla="*/ 277043 w 3941813"/>
                  <a:gd name="connsiteY29" fmla="*/ 176291 h 571998"/>
                  <a:gd name="connsiteX30" fmla="*/ 278368 w 3941813"/>
                  <a:gd name="connsiteY30" fmla="*/ 178791 h 571998"/>
                  <a:gd name="connsiteX31" fmla="*/ 295536 w 3941813"/>
                  <a:gd name="connsiteY31" fmla="*/ 204348 h 571998"/>
                  <a:gd name="connsiteX32" fmla="*/ 296042 w 3941813"/>
                  <a:gd name="connsiteY32" fmla="*/ 204926 h 571998"/>
                  <a:gd name="connsiteX33" fmla="*/ 298303 w 3941813"/>
                  <a:gd name="connsiteY33" fmla="*/ 207936 h 571998"/>
                  <a:gd name="connsiteX34" fmla="*/ 316635 w 3941813"/>
                  <a:gd name="connsiteY34" fmla="*/ 230146 h 571998"/>
                  <a:gd name="connsiteX35" fmla="*/ 318158 w 3941813"/>
                  <a:gd name="connsiteY35" fmla="*/ 231823 h 571998"/>
                  <a:gd name="connsiteX36" fmla="*/ 341295 w 3941813"/>
                  <a:gd name="connsiteY36" fmla="*/ 254260 h 571998"/>
                  <a:gd name="connsiteX37" fmla="*/ 364855 w 3941813"/>
                  <a:gd name="connsiteY37" fmla="*/ 274566 h 571998"/>
                  <a:gd name="connsiteX38" fmla="*/ 383255 w 3941813"/>
                  <a:gd name="connsiteY38" fmla="*/ 287072 h 571998"/>
                  <a:gd name="connsiteX39" fmla="*/ 390494 w 3941813"/>
                  <a:gd name="connsiteY39" fmla="*/ 291862 h 571998"/>
                  <a:gd name="connsiteX40" fmla="*/ 396550 w 3941813"/>
                  <a:gd name="connsiteY40" fmla="*/ 295622 h 571998"/>
                  <a:gd name="connsiteX41" fmla="*/ 409034 w 3941813"/>
                  <a:gd name="connsiteY41" fmla="*/ 302598 h 571998"/>
                  <a:gd name="connsiteX42" fmla="*/ 419364 w 3941813"/>
                  <a:gd name="connsiteY42" fmla="*/ 308079 h 571998"/>
                  <a:gd name="connsiteX43" fmla="*/ 431109 w 3941813"/>
                  <a:gd name="connsiteY43" fmla="*/ 313598 h 571998"/>
                  <a:gd name="connsiteX44" fmla="*/ 433413 w 3941813"/>
                  <a:gd name="connsiteY44" fmla="*/ 314749 h 571998"/>
                  <a:gd name="connsiteX45" fmla="*/ 445124 w 3941813"/>
                  <a:gd name="connsiteY45" fmla="*/ 319611 h 571998"/>
                  <a:gd name="connsiteX46" fmla="*/ 450799 w 3941813"/>
                  <a:gd name="connsiteY46" fmla="*/ 321878 h 571998"/>
                  <a:gd name="connsiteX47" fmla="*/ 462312 w 3941813"/>
                  <a:gd name="connsiteY47" fmla="*/ 325820 h 571998"/>
                  <a:gd name="connsiteX48" fmla="*/ 480775 w 3941813"/>
                  <a:gd name="connsiteY48" fmla="*/ 331449 h 571998"/>
                  <a:gd name="connsiteX49" fmla="*/ 490525 w 3941813"/>
                  <a:gd name="connsiteY49" fmla="*/ 333953 h 571998"/>
                  <a:gd name="connsiteX50" fmla="*/ 499752 w 3941813"/>
                  <a:gd name="connsiteY50" fmla="*/ 335946 h 571998"/>
                  <a:gd name="connsiteX51" fmla="*/ 520232 w 3941813"/>
                  <a:gd name="connsiteY51" fmla="*/ 340163 h 571998"/>
                  <a:gd name="connsiteX52" fmla="*/ 554124 w 3941813"/>
                  <a:gd name="connsiteY52" fmla="*/ 343209 h 571998"/>
                  <a:gd name="connsiteX53" fmla="*/ 555122 w 3941813"/>
                  <a:gd name="connsiteY53" fmla="*/ 343268 h 571998"/>
                  <a:gd name="connsiteX54" fmla="*/ 555467 w 3941813"/>
                  <a:gd name="connsiteY54" fmla="*/ 343294 h 571998"/>
                  <a:gd name="connsiteX55" fmla="*/ 572739 w 3941813"/>
                  <a:gd name="connsiteY55" fmla="*/ 343958 h 571998"/>
                  <a:gd name="connsiteX56" fmla="*/ 3862707 w 3941813"/>
                  <a:gd name="connsiteY56" fmla="*/ 343958 h 571998"/>
                  <a:gd name="connsiteX57" fmla="*/ 3941813 w 3941813"/>
                  <a:gd name="connsiteY57" fmla="*/ 343958 h 571998"/>
                  <a:gd name="connsiteX58" fmla="*/ 3941813 w 3941813"/>
                  <a:gd name="connsiteY58" fmla="*/ 388462 h 571998"/>
                  <a:gd name="connsiteX59" fmla="*/ 3940777 w 3941813"/>
                  <a:gd name="connsiteY59" fmla="*/ 407437 h 571998"/>
                  <a:gd name="connsiteX60" fmla="*/ 3933868 w 3941813"/>
                  <a:gd name="connsiteY60" fmla="*/ 442971 h 571998"/>
                  <a:gd name="connsiteX61" fmla="*/ 3920050 w 3941813"/>
                  <a:gd name="connsiteY61" fmla="*/ 476090 h 571998"/>
                  <a:gd name="connsiteX62" fmla="*/ 3900015 w 3941813"/>
                  <a:gd name="connsiteY62" fmla="*/ 505415 h 571998"/>
                  <a:gd name="connsiteX63" fmla="*/ 3875143 w 3941813"/>
                  <a:gd name="connsiteY63" fmla="*/ 530254 h 571998"/>
                  <a:gd name="connsiteX64" fmla="*/ 3846126 w 3941813"/>
                  <a:gd name="connsiteY64" fmla="*/ 549919 h 571998"/>
                  <a:gd name="connsiteX65" fmla="*/ 3812964 w 3941813"/>
                  <a:gd name="connsiteY65" fmla="*/ 563718 h 571998"/>
                  <a:gd name="connsiteX66" fmla="*/ 3777038 w 3941813"/>
                  <a:gd name="connsiteY66" fmla="*/ 570963 h 571998"/>
                  <a:gd name="connsiteX67" fmla="*/ 3758385 w 3941813"/>
                  <a:gd name="connsiteY67" fmla="*/ 571998 h 571998"/>
                  <a:gd name="connsiteX68" fmla="*/ 572739 w 3941813"/>
                  <a:gd name="connsiteY68" fmla="*/ 571998 h 571998"/>
                  <a:gd name="connsiteX69" fmla="*/ 543032 w 3941813"/>
                  <a:gd name="connsiteY69" fmla="*/ 571308 h 571998"/>
                  <a:gd name="connsiteX70" fmla="*/ 485343 w 3941813"/>
                  <a:gd name="connsiteY70" fmla="*/ 565788 h 571998"/>
                  <a:gd name="connsiteX71" fmla="*/ 429382 w 3941813"/>
                  <a:gd name="connsiteY71" fmla="*/ 554059 h 571998"/>
                  <a:gd name="connsiteX72" fmla="*/ 375493 w 3941813"/>
                  <a:gd name="connsiteY72" fmla="*/ 537499 h 571998"/>
                  <a:gd name="connsiteX73" fmla="*/ 324023 w 3941813"/>
                  <a:gd name="connsiteY73" fmla="*/ 515419 h 571998"/>
                  <a:gd name="connsiteX74" fmla="*/ 275661 w 3941813"/>
                  <a:gd name="connsiteY74" fmla="*/ 489200 h 571998"/>
                  <a:gd name="connsiteX75" fmla="*/ 229718 w 3941813"/>
                  <a:gd name="connsiteY75" fmla="*/ 458495 h 571998"/>
                  <a:gd name="connsiteX76" fmla="*/ 187574 w 3941813"/>
                  <a:gd name="connsiteY76" fmla="*/ 423306 h 571998"/>
                  <a:gd name="connsiteX77" fmla="*/ 148539 w 3941813"/>
                  <a:gd name="connsiteY77" fmla="*/ 384667 h 571998"/>
                  <a:gd name="connsiteX78" fmla="*/ 113650 w 3941813"/>
                  <a:gd name="connsiteY78" fmla="*/ 342233 h 571998"/>
                  <a:gd name="connsiteX79" fmla="*/ 82906 w 3941813"/>
                  <a:gd name="connsiteY79" fmla="*/ 296349 h 571998"/>
                  <a:gd name="connsiteX80" fmla="*/ 56307 w 3941813"/>
                  <a:gd name="connsiteY80" fmla="*/ 248050 h 571998"/>
                  <a:gd name="connsiteX81" fmla="*/ 34544 w 3941813"/>
                  <a:gd name="connsiteY81" fmla="*/ 196646 h 571998"/>
                  <a:gd name="connsiteX82" fmla="*/ 17963 w 3941813"/>
                  <a:gd name="connsiteY82" fmla="*/ 143172 h 571998"/>
                  <a:gd name="connsiteX83" fmla="*/ 6218 w 3941813"/>
                  <a:gd name="connsiteY83" fmla="*/ 87283 h 571998"/>
                  <a:gd name="connsiteX84" fmla="*/ 346 w 3941813"/>
                  <a:gd name="connsiteY84" fmla="*/ 29669 h 571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3941813" h="571998">
                    <a:moveTo>
                      <a:pt x="0" y="0"/>
                    </a:moveTo>
                    <a:lnTo>
                      <a:pt x="228336" y="0"/>
                    </a:lnTo>
                    <a:lnTo>
                      <a:pt x="228336" y="1035"/>
                    </a:lnTo>
                    <a:lnTo>
                      <a:pt x="228336" y="2070"/>
                    </a:lnTo>
                    <a:lnTo>
                      <a:pt x="228336" y="3450"/>
                    </a:lnTo>
                    <a:lnTo>
                      <a:pt x="228336" y="4485"/>
                    </a:lnTo>
                    <a:lnTo>
                      <a:pt x="228336" y="6555"/>
                    </a:lnTo>
                    <a:lnTo>
                      <a:pt x="228336" y="8625"/>
                    </a:lnTo>
                    <a:lnTo>
                      <a:pt x="228336" y="13110"/>
                    </a:lnTo>
                    <a:lnTo>
                      <a:pt x="228681" y="17595"/>
                    </a:lnTo>
                    <a:lnTo>
                      <a:pt x="228681" y="21045"/>
                    </a:lnTo>
                    <a:lnTo>
                      <a:pt x="229372" y="24495"/>
                    </a:lnTo>
                    <a:lnTo>
                      <a:pt x="229561" y="29949"/>
                    </a:lnTo>
                    <a:lnTo>
                      <a:pt x="230860" y="43059"/>
                    </a:lnTo>
                    <a:lnTo>
                      <a:pt x="231099" y="44849"/>
                    </a:lnTo>
                    <a:lnTo>
                      <a:pt x="231445" y="47954"/>
                    </a:lnTo>
                    <a:lnTo>
                      <a:pt x="231790" y="51059"/>
                    </a:lnTo>
                    <a:lnTo>
                      <a:pt x="232439" y="55431"/>
                    </a:lnTo>
                    <a:lnTo>
                      <a:pt x="237460" y="78594"/>
                    </a:lnTo>
                    <a:lnTo>
                      <a:pt x="239935" y="88754"/>
                    </a:lnTo>
                    <a:lnTo>
                      <a:pt x="249062" y="117988"/>
                    </a:lnTo>
                    <a:lnTo>
                      <a:pt x="258766" y="141560"/>
                    </a:lnTo>
                    <a:lnTo>
                      <a:pt x="260462" y="145242"/>
                    </a:lnTo>
                    <a:lnTo>
                      <a:pt x="261844" y="148347"/>
                    </a:lnTo>
                    <a:lnTo>
                      <a:pt x="263571" y="152142"/>
                    </a:lnTo>
                    <a:lnTo>
                      <a:pt x="265643" y="155592"/>
                    </a:lnTo>
                    <a:lnTo>
                      <a:pt x="267371" y="158697"/>
                    </a:lnTo>
                    <a:lnTo>
                      <a:pt x="269060" y="162072"/>
                    </a:lnTo>
                    <a:lnTo>
                      <a:pt x="276558" y="175613"/>
                    </a:lnTo>
                    <a:lnTo>
                      <a:pt x="277043" y="176291"/>
                    </a:lnTo>
                    <a:lnTo>
                      <a:pt x="278368" y="178791"/>
                    </a:lnTo>
                    <a:lnTo>
                      <a:pt x="295536" y="204348"/>
                    </a:lnTo>
                    <a:lnTo>
                      <a:pt x="296042" y="204926"/>
                    </a:lnTo>
                    <a:lnTo>
                      <a:pt x="298303" y="207936"/>
                    </a:lnTo>
                    <a:lnTo>
                      <a:pt x="316635" y="230146"/>
                    </a:lnTo>
                    <a:lnTo>
                      <a:pt x="318158" y="231823"/>
                    </a:lnTo>
                    <a:lnTo>
                      <a:pt x="341295" y="254260"/>
                    </a:lnTo>
                    <a:lnTo>
                      <a:pt x="364855" y="274566"/>
                    </a:lnTo>
                    <a:lnTo>
                      <a:pt x="383255" y="287072"/>
                    </a:lnTo>
                    <a:lnTo>
                      <a:pt x="390494" y="291862"/>
                    </a:lnTo>
                    <a:lnTo>
                      <a:pt x="396550" y="295622"/>
                    </a:lnTo>
                    <a:lnTo>
                      <a:pt x="409034" y="302598"/>
                    </a:lnTo>
                    <a:lnTo>
                      <a:pt x="419364" y="308079"/>
                    </a:lnTo>
                    <a:lnTo>
                      <a:pt x="431109" y="313598"/>
                    </a:lnTo>
                    <a:lnTo>
                      <a:pt x="433413" y="314749"/>
                    </a:lnTo>
                    <a:lnTo>
                      <a:pt x="445124" y="319611"/>
                    </a:lnTo>
                    <a:lnTo>
                      <a:pt x="450799" y="321878"/>
                    </a:lnTo>
                    <a:lnTo>
                      <a:pt x="462312" y="325820"/>
                    </a:lnTo>
                    <a:lnTo>
                      <a:pt x="480775" y="331449"/>
                    </a:lnTo>
                    <a:lnTo>
                      <a:pt x="490525" y="333953"/>
                    </a:lnTo>
                    <a:lnTo>
                      <a:pt x="499752" y="335946"/>
                    </a:lnTo>
                    <a:lnTo>
                      <a:pt x="520232" y="340163"/>
                    </a:lnTo>
                    <a:lnTo>
                      <a:pt x="554124" y="343209"/>
                    </a:lnTo>
                    <a:lnTo>
                      <a:pt x="555122" y="343268"/>
                    </a:lnTo>
                    <a:lnTo>
                      <a:pt x="555467" y="343294"/>
                    </a:lnTo>
                    <a:lnTo>
                      <a:pt x="572739" y="343958"/>
                    </a:lnTo>
                    <a:lnTo>
                      <a:pt x="3862707" y="343958"/>
                    </a:lnTo>
                    <a:lnTo>
                      <a:pt x="3941813" y="343958"/>
                    </a:lnTo>
                    <a:lnTo>
                      <a:pt x="3941813" y="388462"/>
                    </a:lnTo>
                    <a:lnTo>
                      <a:pt x="3940777" y="407437"/>
                    </a:lnTo>
                    <a:lnTo>
                      <a:pt x="3933868" y="442971"/>
                    </a:lnTo>
                    <a:lnTo>
                      <a:pt x="3920050" y="476090"/>
                    </a:lnTo>
                    <a:lnTo>
                      <a:pt x="3900015" y="505415"/>
                    </a:lnTo>
                    <a:lnTo>
                      <a:pt x="3875143" y="530254"/>
                    </a:lnTo>
                    <a:lnTo>
                      <a:pt x="3846126" y="549919"/>
                    </a:lnTo>
                    <a:lnTo>
                      <a:pt x="3812964" y="563718"/>
                    </a:lnTo>
                    <a:lnTo>
                      <a:pt x="3777038" y="570963"/>
                    </a:lnTo>
                    <a:lnTo>
                      <a:pt x="3758385" y="571998"/>
                    </a:lnTo>
                    <a:lnTo>
                      <a:pt x="572739" y="571998"/>
                    </a:lnTo>
                    <a:lnTo>
                      <a:pt x="543032" y="571308"/>
                    </a:lnTo>
                    <a:lnTo>
                      <a:pt x="485343" y="565788"/>
                    </a:lnTo>
                    <a:lnTo>
                      <a:pt x="429382" y="554059"/>
                    </a:lnTo>
                    <a:lnTo>
                      <a:pt x="375493" y="537499"/>
                    </a:lnTo>
                    <a:lnTo>
                      <a:pt x="324023" y="515419"/>
                    </a:lnTo>
                    <a:lnTo>
                      <a:pt x="275661" y="489200"/>
                    </a:lnTo>
                    <a:lnTo>
                      <a:pt x="229718" y="458495"/>
                    </a:lnTo>
                    <a:lnTo>
                      <a:pt x="187574" y="423306"/>
                    </a:lnTo>
                    <a:lnTo>
                      <a:pt x="148539" y="384667"/>
                    </a:lnTo>
                    <a:lnTo>
                      <a:pt x="113650" y="342233"/>
                    </a:lnTo>
                    <a:lnTo>
                      <a:pt x="82906" y="296349"/>
                    </a:lnTo>
                    <a:lnTo>
                      <a:pt x="56307" y="248050"/>
                    </a:lnTo>
                    <a:lnTo>
                      <a:pt x="34544" y="196646"/>
                    </a:lnTo>
                    <a:lnTo>
                      <a:pt x="17963" y="143172"/>
                    </a:lnTo>
                    <a:lnTo>
                      <a:pt x="6218" y="87283"/>
                    </a:lnTo>
                    <a:lnTo>
                      <a:pt x="346" y="29669"/>
                    </a:lnTo>
                    <a:close/>
                  </a:path>
                </a:pathLst>
              </a:custGeom>
              <a:solidFill>
                <a:srgbClr val="3D8E92"/>
              </a:solid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58" name="Freeform 585">
                <a:extLst>
                  <a:ext uri="{FF2B5EF4-FFF2-40B4-BE49-F238E27FC236}">
                    <a16:creationId xmlns:a16="http://schemas.microsoft.com/office/drawing/2014/main" id="{E8A6C91E-8519-9D85-7F31-52493D4A485C}"/>
                  </a:ext>
                </a:extLst>
              </p:cNvPr>
              <p:cNvSpPr>
                <a:spLocks/>
              </p:cNvSpPr>
              <p:nvPr/>
            </p:nvSpPr>
            <p:spPr bwMode="auto">
              <a:xfrm>
                <a:off x="1611692" y="577500"/>
                <a:ext cx="689438" cy="6894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ctr" anchorCtr="0" compatLnSpc="1">
                <a:prstTxWarp prst="textNoShape">
                  <a:avLst/>
                </a:prstTxWarp>
              </a:bodyPr>
              <a:lstStyle/>
              <a:p>
                <a:pPr algn="ctr"/>
                <a:r>
                  <a:rPr lang="en-US" sz="4400" b="1" dirty="0">
                    <a:solidFill>
                      <a:srgbClr val="191C21"/>
                    </a:solidFill>
                  </a:rPr>
                  <a:t>4</a:t>
                </a:r>
              </a:p>
            </p:txBody>
          </p:sp>
        </p:grpSp>
        <p:sp>
          <p:nvSpPr>
            <p:cNvPr id="50" name="TextBox 49">
              <a:extLst>
                <a:ext uri="{FF2B5EF4-FFF2-40B4-BE49-F238E27FC236}">
                  <a16:creationId xmlns:a16="http://schemas.microsoft.com/office/drawing/2014/main" id="{0A6DFF9F-5989-B236-5135-CE19AA6219B3}"/>
                </a:ext>
              </a:extLst>
            </p:cNvPr>
            <p:cNvSpPr txBox="1"/>
            <p:nvPr/>
          </p:nvSpPr>
          <p:spPr>
            <a:xfrm>
              <a:off x="6073917" y="5426394"/>
              <a:ext cx="3125164" cy="400494"/>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تحسين التخطيط الاستراتيجي طويل الأمد</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2476339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1000"/>
                                        <p:tgtEl>
                                          <p:spTgt spid="26"/>
                                        </p:tgtEl>
                                      </p:cBhvr>
                                    </p:animEffect>
                                    <p:anim calcmode="lin" valueType="num">
                                      <p:cBhvr>
                                        <p:cTn id="15" dur="1000" fill="hold"/>
                                        <p:tgtEl>
                                          <p:spTgt spid="26"/>
                                        </p:tgtEl>
                                        <p:attrNameLst>
                                          <p:attrName>ppt_x</p:attrName>
                                        </p:attrNameLst>
                                      </p:cBhvr>
                                      <p:tavLst>
                                        <p:tav tm="0">
                                          <p:val>
                                            <p:strVal val="#ppt_x"/>
                                          </p:val>
                                        </p:tav>
                                        <p:tav tm="100000">
                                          <p:val>
                                            <p:strVal val="#ppt_x"/>
                                          </p:val>
                                        </p:tav>
                                      </p:tavLst>
                                    </p:anim>
                                    <p:anim calcmode="lin" valueType="num">
                                      <p:cBhvr>
                                        <p:cTn id="16"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fade">
                                      <p:cBhvr>
                                        <p:cTn id="21" dur="1000"/>
                                        <p:tgtEl>
                                          <p:spTgt spid="37"/>
                                        </p:tgtEl>
                                      </p:cBhvr>
                                    </p:animEffect>
                                    <p:anim calcmode="lin" valueType="num">
                                      <p:cBhvr>
                                        <p:cTn id="22" dur="1000" fill="hold"/>
                                        <p:tgtEl>
                                          <p:spTgt spid="37"/>
                                        </p:tgtEl>
                                        <p:attrNameLst>
                                          <p:attrName>ppt_x</p:attrName>
                                        </p:attrNameLst>
                                      </p:cBhvr>
                                      <p:tavLst>
                                        <p:tav tm="0">
                                          <p:val>
                                            <p:strVal val="#ppt_x"/>
                                          </p:val>
                                        </p:tav>
                                        <p:tav tm="100000">
                                          <p:val>
                                            <p:strVal val="#ppt_x"/>
                                          </p:val>
                                        </p:tav>
                                      </p:tavLst>
                                    </p:anim>
                                    <p:anim calcmode="lin" valueType="num">
                                      <p:cBhvr>
                                        <p:cTn id="23"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fade">
                                      <p:cBhvr>
                                        <p:cTn id="28" dur="1000"/>
                                        <p:tgtEl>
                                          <p:spTgt spid="48"/>
                                        </p:tgtEl>
                                      </p:cBhvr>
                                    </p:animEffect>
                                    <p:anim calcmode="lin" valueType="num">
                                      <p:cBhvr>
                                        <p:cTn id="29" dur="1000" fill="hold"/>
                                        <p:tgtEl>
                                          <p:spTgt spid="48"/>
                                        </p:tgtEl>
                                        <p:attrNameLst>
                                          <p:attrName>ppt_x</p:attrName>
                                        </p:attrNameLst>
                                      </p:cBhvr>
                                      <p:tavLst>
                                        <p:tav tm="0">
                                          <p:val>
                                            <p:strVal val="#ppt_x"/>
                                          </p:val>
                                        </p:tav>
                                        <p:tav tm="100000">
                                          <p:val>
                                            <p:strVal val="#ppt_x"/>
                                          </p:val>
                                        </p:tav>
                                      </p:tavLst>
                                    </p:anim>
                                    <p:anim calcmode="lin" valueType="num">
                                      <p:cBhvr>
                                        <p:cTn id="30"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024878" y="700434"/>
            <a:ext cx="9287404" cy="943426"/>
            <a:chOff x="2024878" y="544522"/>
            <a:chExt cx="9287404" cy="943426"/>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024878" y="544522"/>
              <a:ext cx="9287404"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الطرق التي يمكن للذكاء الاصطناعي تحسين عملية اتخاذ القرارات </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5" name="Group 14">
            <a:extLst>
              <a:ext uri="{FF2B5EF4-FFF2-40B4-BE49-F238E27FC236}">
                <a16:creationId xmlns:a16="http://schemas.microsoft.com/office/drawing/2014/main" id="{7C390CB5-9117-7FD4-4B09-4735E30E27F4}"/>
              </a:ext>
            </a:extLst>
          </p:cNvPr>
          <p:cNvGrpSpPr/>
          <p:nvPr/>
        </p:nvGrpSpPr>
        <p:grpSpPr>
          <a:xfrm>
            <a:off x="4328276" y="3429000"/>
            <a:ext cx="3987408" cy="1020378"/>
            <a:chOff x="1571181" y="3131112"/>
            <a:chExt cx="3987408" cy="1020378"/>
          </a:xfrm>
        </p:grpSpPr>
        <p:grpSp>
          <p:nvGrpSpPr>
            <p:cNvPr id="59" name="Group 58">
              <a:extLst>
                <a:ext uri="{FF2B5EF4-FFF2-40B4-BE49-F238E27FC236}">
                  <a16:creationId xmlns:a16="http://schemas.microsoft.com/office/drawing/2014/main" id="{1B518009-8535-30E5-E974-5281FDB53A42}"/>
                </a:ext>
              </a:extLst>
            </p:cNvPr>
            <p:cNvGrpSpPr/>
            <p:nvPr/>
          </p:nvGrpSpPr>
          <p:grpSpPr>
            <a:xfrm flipH="1">
              <a:off x="1571181" y="3131112"/>
              <a:ext cx="3987408" cy="1020378"/>
              <a:chOff x="1383722" y="350911"/>
              <a:chExt cx="4859221" cy="1243475"/>
            </a:xfrm>
          </p:grpSpPr>
          <p:sp>
            <p:nvSpPr>
              <p:cNvPr id="61" name="Freeform 584">
                <a:extLst>
                  <a:ext uri="{FF2B5EF4-FFF2-40B4-BE49-F238E27FC236}">
                    <a16:creationId xmlns:a16="http://schemas.microsoft.com/office/drawing/2014/main" id="{B45C3629-F1B5-F665-B342-B8BEBAB396CE}"/>
                  </a:ext>
                </a:extLst>
              </p:cNvPr>
              <p:cNvSpPr>
                <a:spLocks/>
              </p:cNvSpPr>
              <p:nvPr/>
            </p:nvSpPr>
            <p:spPr bwMode="auto">
              <a:xfrm>
                <a:off x="1383722" y="449008"/>
                <a:ext cx="4859221" cy="1145378"/>
              </a:xfrm>
              <a:custGeom>
                <a:avLst/>
                <a:gdLst>
                  <a:gd name="T0" fmla="*/ 13835 w 14066"/>
                  <a:gd name="T1" fmla="*/ 744 h 3315"/>
                  <a:gd name="T2" fmla="*/ 13713 w 14066"/>
                  <a:gd name="T3" fmla="*/ 454 h 3315"/>
                  <a:gd name="T4" fmla="*/ 13456 w 14066"/>
                  <a:gd name="T5" fmla="*/ 280 h 3315"/>
                  <a:gd name="T6" fmla="*/ 2543 w 14066"/>
                  <a:gd name="T7" fmla="*/ 257 h 3315"/>
                  <a:gd name="T8" fmla="*/ 2291 w 14066"/>
                  <a:gd name="T9" fmla="*/ 124 h 3315"/>
                  <a:gd name="T10" fmla="*/ 1956 w 14066"/>
                  <a:gd name="T11" fmla="*/ 26 h 3315"/>
                  <a:gd name="T12" fmla="*/ 1658 w 14066"/>
                  <a:gd name="T13" fmla="*/ 0 h 3315"/>
                  <a:gd name="T14" fmla="*/ 1243 w 14066"/>
                  <a:gd name="T15" fmla="*/ 52 h 3315"/>
                  <a:gd name="T16" fmla="*/ 798 w 14066"/>
                  <a:gd name="T17" fmla="*/ 240 h 3315"/>
                  <a:gd name="T18" fmla="*/ 431 w 14066"/>
                  <a:gd name="T19" fmla="*/ 543 h 3315"/>
                  <a:gd name="T20" fmla="*/ 162 w 14066"/>
                  <a:gd name="T21" fmla="*/ 938 h 3315"/>
                  <a:gd name="T22" fmla="*/ 19 w 14066"/>
                  <a:gd name="T23" fmla="*/ 1405 h 3315"/>
                  <a:gd name="T24" fmla="*/ 0 w 14066"/>
                  <a:gd name="T25" fmla="*/ 1720 h 3315"/>
                  <a:gd name="T26" fmla="*/ 54 w 14066"/>
                  <a:gd name="T27" fmla="*/ 2076 h 3315"/>
                  <a:gd name="T28" fmla="*/ 177 w 14066"/>
                  <a:gd name="T29" fmla="*/ 2404 h 3315"/>
                  <a:gd name="T30" fmla="*/ 365 w 14066"/>
                  <a:gd name="T31" fmla="*/ 2696 h 3315"/>
                  <a:gd name="T32" fmla="*/ 607 w 14066"/>
                  <a:gd name="T33" fmla="*/ 2941 h 3315"/>
                  <a:gd name="T34" fmla="*/ 896 w 14066"/>
                  <a:gd name="T35" fmla="*/ 3130 h 3315"/>
                  <a:gd name="T36" fmla="*/ 1199 w 14066"/>
                  <a:gd name="T37" fmla="*/ 3252 h 3315"/>
                  <a:gd name="T38" fmla="*/ 1658 w 14066"/>
                  <a:gd name="T39" fmla="*/ 3315 h 3315"/>
                  <a:gd name="T40" fmla="*/ 1700 w 14066"/>
                  <a:gd name="T41" fmla="*/ 3315 h 3315"/>
                  <a:gd name="T42" fmla="*/ 1766 w 14066"/>
                  <a:gd name="T43" fmla="*/ 3312 h 3315"/>
                  <a:gd name="T44" fmla="*/ 1834 w 14066"/>
                  <a:gd name="T45" fmla="*/ 3306 h 3315"/>
                  <a:gd name="T46" fmla="*/ 1899 w 14066"/>
                  <a:gd name="T47" fmla="*/ 3297 h 3315"/>
                  <a:gd name="T48" fmla="*/ 1954 w 14066"/>
                  <a:gd name="T49" fmla="*/ 3288 h 3315"/>
                  <a:gd name="T50" fmla="*/ 2011 w 14066"/>
                  <a:gd name="T51" fmla="*/ 3278 h 3315"/>
                  <a:gd name="T52" fmla="*/ 2070 w 14066"/>
                  <a:gd name="T53" fmla="*/ 3264 h 3315"/>
                  <a:gd name="T54" fmla="*/ 2125 w 14066"/>
                  <a:gd name="T55" fmla="*/ 3248 h 3315"/>
                  <a:gd name="T56" fmla="*/ 2178 w 14066"/>
                  <a:gd name="T57" fmla="*/ 3231 h 3315"/>
                  <a:gd name="T58" fmla="*/ 2241 w 14066"/>
                  <a:gd name="T59" fmla="*/ 3209 h 3315"/>
                  <a:gd name="T60" fmla="*/ 2328 w 14066"/>
                  <a:gd name="T61" fmla="*/ 3174 h 3315"/>
                  <a:gd name="T62" fmla="*/ 2790 w 14066"/>
                  <a:gd name="T63" fmla="*/ 2870 h 3315"/>
                  <a:gd name="T64" fmla="*/ 2855 w 14066"/>
                  <a:gd name="T65" fmla="*/ 2805 h 3315"/>
                  <a:gd name="T66" fmla="*/ 2869 w 14066"/>
                  <a:gd name="T67" fmla="*/ 2789 h 3315"/>
                  <a:gd name="T68" fmla="*/ 2896 w 14066"/>
                  <a:gd name="T69" fmla="*/ 2759 h 3315"/>
                  <a:gd name="T70" fmla="*/ 2901 w 14066"/>
                  <a:gd name="T71" fmla="*/ 2754 h 3315"/>
                  <a:gd name="T72" fmla="*/ 2931 w 14066"/>
                  <a:gd name="T73" fmla="*/ 2719 h 3315"/>
                  <a:gd name="T74" fmla="*/ 2934 w 14066"/>
                  <a:gd name="T75" fmla="*/ 2717 h 3315"/>
                  <a:gd name="T76" fmla="*/ 2943 w 14066"/>
                  <a:gd name="T77" fmla="*/ 2706 h 3315"/>
                  <a:gd name="T78" fmla="*/ 2966 w 14066"/>
                  <a:gd name="T79" fmla="*/ 2676 h 3315"/>
                  <a:gd name="T80" fmla="*/ 2985 w 14066"/>
                  <a:gd name="T81" fmla="*/ 2651 h 3315"/>
                  <a:gd name="T82" fmla="*/ 3317 w 14066"/>
                  <a:gd name="T83" fmla="*/ 2985 h 3315"/>
                  <a:gd name="T84" fmla="*/ 3825 w 14066"/>
                  <a:gd name="T85" fmla="*/ 3244 h 3315"/>
                  <a:gd name="T86" fmla="*/ 4313 w 14066"/>
                  <a:gd name="T87" fmla="*/ 3315 h 3315"/>
                  <a:gd name="T88" fmla="*/ 13693 w 14066"/>
                  <a:gd name="T89" fmla="*/ 3292 h 3315"/>
                  <a:gd name="T90" fmla="*/ 13745 w 14066"/>
                  <a:gd name="T91" fmla="*/ 3273 h 3315"/>
                  <a:gd name="T92" fmla="*/ 13804 w 14066"/>
                  <a:gd name="T93" fmla="*/ 3243 h 3315"/>
                  <a:gd name="T94" fmla="*/ 13909 w 14066"/>
                  <a:gd name="T95" fmla="*/ 3161 h 3315"/>
                  <a:gd name="T96" fmla="*/ 14003 w 14066"/>
                  <a:gd name="T97" fmla="*/ 3038 h 3315"/>
                  <a:gd name="T98" fmla="*/ 14066 w 14066"/>
                  <a:gd name="T99" fmla="*/ 2784 h 3315"/>
                  <a:gd name="T100" fmla="*/ 14066 w 14066"/>
                  <a:gd name="T101" fmla="*/ 2654 h 3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066" h="3315">
                    <a:moveTo>
                      <a:pt x="13837" y="2654"/>
                    </a:moveTo>
                    <a:lnTo>
                      <a:pt x="13837" y="800"/>
                    </a:lnTo>
                    <a:lnTo>
                      <a:pt x="13835" y="744"/>
                    </a:lnTo>
                    <a:lnTo>
                      <a:pt x="13813" y="638"/>
                    </a:lnTo>
                    <a:lnTo>
                      <a:pt x="13772" y="540"/>
                    </a:lnTo>
                    <a:lnTo>
                      <a:pt x="13713" y="454"/>
                    </a:lnTo>
                    <a:lnTo>
                      <a:pt x="13640" y="380"/>
                    </a:lnTo>
                    <a:lnTo>
                      <a:pt x="13553" y="321"/>
                    </a:lnTo>
                    <a:lnTo>
                      <a:pt x="13456" y="280"/>
                    </a:lnTo>
                    <a:lnTo>
                      <a:pt x="13349" y="258"/>
                    </a:lnTo>
                    <a:lnTo>
                      <a:pt x="13294" y="257"/>
                    </a:lnTo>
                    <a:lnTo>
                      <a:pt x="2543" y="257"/>
                    </a:lnTo>
                    <a:lnTo>
                      <a:pt x="2494" y="227"/>
                    </a:lnTo>
                    <a:lnTo>
                      <a:pt x="2394" y="172"/>
                    </a:lnTo>
                    <a:lnTo>
                      <a:pt x="2291" y="124"/>
                    </a:lnTo>
                    <a:lnTo>
                      <a:pt x="2182" y="84"/>
                    </a:lnTo>
                    <a:lnTo>
                      <a:pt x="2070" y="52"/>
                    </a:lnTo>
                    <a:lnTo>
                      <a:pt x="1956" y="26"/>
                    </a:lnTo>
                    <a:lnTo>
                      <a:pt x="1838" y="9"/>
                    </a:lnTo>
                    <a:lnTo>
                      <a:pt x="1719" y="0"/>
                    </a:lnTo>
                    <a:lnTo>
                      <a:pt x="1658" y="0"/>
                    </a:lnTo>
                    <a:lnTo>
                      <a:pt x="1573" y="1"/>
                    </a:lnTo>
                    <a:lnTo>
                      <a:pt x="1405" y="18"/>
                    </a:lnTo>
                    <a:lnTo>
                      <a:pt x="1243" y="52"/>
                    </a:lnTo>
                    <a:lnTo>
                      <a:pt x="1088" y="100"/>
                    </a:lnTo>
                    <a:lnTo>
                      <a:pt x="939" y="163"/>
                    </a:lnTo>
                    <a:lnTo>
                      <a:pt x="798" y="240"/>
                    </a:lnTo>
                    <a:lnTo>
                      <a:pt x="665" y="329"/>
                    </a:lnTo>
                    <a:lnTo>
                      <a:pt x="542" y="430"/>
                    </a:lnTo>
                    <a:lnTo>
                      <a:pt x="431" y="543"/>
                    </a:lnTo>
                    <a:lnTo>
                      <a:pt x="328" y="665"/>
                    </a:lnTo>
                    <a:lnTo>
                      <a:pt x="239" y="797"/>
                    </a:lnTo>
                    <a:lnTo>
                      <a:pt x="162" y="938"/>
                    </a:lnTo>
                    <a:lnTo>
                      <a:pt x="100" y="1087"/>
                    </a:lnTo>
                    <a:lnTo>
                      <a:pt x="51" y="1243"/>
                    </a:lnTo>
                    <a:lnTo>
                      <a:pt x="19" y="1405"/>
                    </a:lnTo>
                    <a:lnTo>
                      <a:pt x="2" y="1572"/>
                    </a:lnTo>
                    <a:lnTo>
                      <a:pt x="0" y="1658"/>
                    </a:lnTo>
                    <a:lnTo>
                      <a:pt x="0" y="1720"/>
                    </a:lnTo>
                    <a:lnTo>
                      <a:pt x="10" y="1842"/>
                    </a:lnTo>
                    <a:lnTo>
                      <a:pt x="28" y="1961"/>
                    </a:lnTo>
                    <a:lnTo>
                      <a:pt x="54" y="2076"/>
                    </a:lnTo>
                    <a:lnTo>
                      <a:pt x="87" y="2190"/>
                    </a:lnTo>
                    <a:lnTo>
                      <a:pt x="129" y="2299"/>
                    </a:lnTo>
                    <a:lnTo>
                      <a:pt x="177" y="2404"/>
                    </a:lnTo>
                    <a:lnTo>
                      <a:pt x="234" y="2507"/>
                    </a:lnTo>
                    <a:lnTo>
                      <a:pt x="296" y="2604"/>
                    </a:lnTo>
                    <a:lnTo>
                      <a:pt x="365" y="2696"/>
                    </a:lnTo>
                    <a:lnTo>
                      <a:pt x="440" y="2783"/>
                    </a:lnTo>
                    <a:lnTo>
                      <a:pt x="520" y="2864"/>
                    </a:lnTo>
                    <a:lnTo>
                      <a:pt x="607" y="2941"/>
                    </a:lnTo>
                    <a:lnTo>
                      <a:pt x="699" y="3010"/>
                    </a:lnTo>
                    <a:lnTo>
                      <a:pt x="795" y="3073"/>
                    </a:lnTo>
                    <a:lnTo>
                      <a:pt x="896" y="3130"/>
                    </a:lnTo>
                    <a:lnTo>
                      <a:pt x="948" y="3156"/>
                    </a:lnTo>
                    <a:lnTo>
                      <a:pt x="1030" y="3192"/>
                    </a:lnTo>
                    <a:lnTo>
                      <a:pt x="1199" y="3252"/>
                    </a:lnTo>
                    <a:lnTo>
                      <a:pt x="1378" y="3293"/>
                    </a:lnTo>
                    <a:lnTo>
                      <a:pt x="1564" y="3314"/>
                    </a:lnTo>
                    <a:lnTo>
                      <a:pt x="1658" y="3315"/>
                    </a:lnTo>
                    <a:lnTo>
                      <a:pt x="1658" y="3315"/>
                    </a:lnTo>
                    <a:lnTo>
                      <a:pt x="1659" y="3315"/>
                    </a:lnTo>
                    <a:lnTo>
                      <a:pt x="1700" y="3315"/>
                    </a:lnTo>
                    <a:lnTo>
                      <a:pt x="1740" y="3313"/>
                    </a:lnTo>
                    <a:lnTo>
                      <a:pt x="1753" y="3313"/>
                    </a:lnTo>
                    <a:lnTo>
                      <a:pt x="1766" y="3312"/>
                    </a:lnTo>
                    <a:lnTo>
                      <a:pt x="1793" y="3310"/>
                    </a:lnTo>
                    <a:lnTo>
                      <a:pt x="1820" y="3308"/>
                    </a:lnTo>
                    <a:lnTo>
                      <a:pt x="1834" y="3306"/>
                    </a:lnTo>
                    <a:lnTo>
                      <a:pt x="1850" y="3304"/>
                    </a:lnTo>
                    <a:lnTo>
                      <a:pt x="1875" y="3301"/>
                    </a:lnTo>
                    <a:lnTo>
                      <a:pt x="1899" y="3297"/>
                    </a:lnTo>
                    <a:lnTo>
                      <a:pt x="1915" y="3296"/>
                    </a:lnTo>
                    <a:lnTo>
                      <a:pt x="1932" y="3292"/>
                    </a:lnTo>
                    <a:lnTo>
                      <a:pt x="1954" y="3288"/>
                    </a:lnTo>
                    <a:lnTo>
                      <a:pt x="1977" y="3284"/>
                    </a:lnTo>
                    <a:lnTo>
                      <a:pt x="1994" y="3282"/>
                    </a:lnTo>
                    <a:lnTo>
                      <a:pt x="2011" y="3278"/>
                    </a:lnTo>
                    <a:lnTo>
                      <a:pt x="2031" y="3273"/>
                    </a:lnTo>
                    <a:lnTo>
                      <a:pt x="2052" y="3268"/>
                    </a:lnTo>
                    <a:lnTo>
                      <a:pt x="2070" y="3264"/>
                    </a:lnTo>
                    <a:lnTo>
                      <a:pt x="2089" y="3258"/>
                    </a:lnTo>
                    <a:lnTo>
                      <a:pt x="2107" y="3253"/>
                    </a:lnTo>
                    <a:lnTo>
                      <a:pt x="2125" y="3248"/>
                    </a:lnTo>
                    <a:lnTo>
                      <a:pt x="2146" y="3243"/>
                    </a:lnTo>
                    <a:lnTo>
                      <a:pt x="2165" y="3236"/>
                    </a:lnTo>
                    <a:lnTo>
                      <a:pt x="2178" y="3231"/>
                    </a:lnTo>
                    <a:lnTo>
                      <a:pt x="2191" y="3227"/>
                    </a:lnTo>
                    <a:lnTo>
                      <a:pt x="2217" y="3218"/>
                    </a:lnTo>
                    <a:lnTo>
                      <a:pt x="2241" y="3209"/>
                    </a:lnTo>
                    <a:lnTo>
                      <a:pt x="2241" y="3209"/>
                    </a:lnTo>
                    <a:lnTo>
                      <a:pt x="2241" y="3209"/>
                    </a:lnTo>
                    <a:lnTo>
                      <a:pt x="2328" y="3174"/>
                    </a:lnTo>
                    <a:lnTo>
                      <a:pt x="2494" y="3090"/>
                    </a:lnTo>
                    <a:lnTo>
                      <a:pt x="2648" y="2989"/>
                    </a:lnTo>
                    <a:lnTo>
                      <a:pt x="2790" y="2870"/>
                    </a:lnTo>
                    <a:lnTo>
                      <a:pt x="2855" y="2805"/>
                    </a:lnTo>
                    <a:lnTo>
                      <a:pt x="2855" y="2805"/>
                    </a:lnTo>
                    <a:lnTo>
                      <a:pt x="2855" y="2805"/>
                    </a:lnTo>
                    <a:lnTo>
                      <a:pt x="2858" y="2801"/>
                    </a:lnTo>
                    <a:lnTo>
                      <a:pt x="2862" y="2797"/>
                    </a:lnTo>
                    <a:lnTo>
                      <a:pt x="2869" y="2789"/>
                    </a:lnTo>
                    <a:lnTo>
                      <a:pt x="2875" y="2783"/>
                    </a:lnTo>
                    <a:lnTo>
                      <a:pt x="2886" y="2771"/>
                    </a:lnTo>
                    <a:lnTo>
                      <a:pt x="2896" y="2759"/>
                    </a:lnTo>
                    <a:lnTo>
                      <a:pt x="2896" y="2759"/>
                    </a:lnTo>
                    <a:lnTo>
                      <a:pt x="2896" y="2759"/>
                    </a:lnTo>
                    <a:lnTo>
                      <a:pt x="2901" y="2754"/>
                    </a:lnTo>
                    <a:lnTo>
                      <a:pt x="2906" y="2748"/>
                    </a:lnTo>
                    <a:lnTo>
                      <a:pt x="2919" y="2734"/>
                    </a:lnTo>
                    <a:lnTo>
                      <a:pt x="2931" y="2719"/>
                    </a:lnTo>
                    <a:lnTo>
                      <a:pt x="2931" y="2719"/>
                    </a:lnTo>
                    <a:lnTo>
                      <a:pt x="2932" y="2718"/>
                    </a:lnTo>
                    <a:lnTo>
                      <a:pt x="2934" y="2717"/>
                    </a:lnTo>
                    <a:lnTo>
                      <a:pt x="2935" y="2715"/>
                    </a:lnTo>
                    <a:lnTo>
                      <a:pt x="2939" y="2710"/>
                    </a:lnTo>
                    <a:lnTo>
                      <a:pt x="2943" y="2706"/>
                    </a:lnTo>
                    <a:lnTo>
                      <a:pt x="2947" y="2701"/>
                    </a:lnTo>
                    <a:lnTo>
                      <a:pt x="2950" y="2696"/>
                    </a:lnTo>
                    <a:lnTo>
                      <a:pt x="2966" y="2676"/>
                    </a:lnTo>
                    <a:lnTo>
                      <a:pt x="2980" y="2658"/>
                    </a:lnTo>
                    <a:lnTo>
                      <a:pt x="2983" y="2654"/>
                    </a:lnTo>
                    <a:lnTo>
                      <a:pt x="2985" y="2651"/>
                    </a:lnTo>
                    <a:lnTo>
                      <a:pt x="3044" y="2726"/>
                    </a:lnTo>
                    <a:lnTo>
                      <a:pt x="3173" y="2863"/>
                    </a:lnTo>
                    <a:lnTo>
                      <a:pt x="3317" y="2985"/>
                    </a:lnTo>
                    <a:lnTo>
                      <a:pt x="3475" y="3090"/>
                    </a:lnTo>
                    <a:lnTo>
                      <a:pt x="3645" y="3177"/>
                    </a:lnTo>
                    <a:lnTo>
                      <a:pt x="3825" y="3244"/>
                    </a:lnTo>
                    <a:lnTo>
                      <a:pt x="4015" y="3290"/>
                    </a:lnTo>
                    <a:lnTo>
                      <a:pt x="4212" y="3313"/>
                    </a:lnTo>
                    <a:lnTo>
                      <a:pt x="4313" y="3315"/>
                    </a:lnTo>
                    <a:lnTo>
                      <a:pt x="13535" y="3315"/>
                    </a:lnTo>
                    <a:lnTo>
                      <a:pt x="13589" y="3314"/>
                    </a:lnTo>
                    <a:lnTo>
                      <a:pt x="13693" y="3292"/>
                    </a:lnTo>
                    <a:lnTo>
                      <a:pt x="13741" y="3274"/>
                    </a:lnTo>
                    <a:lnTo>
                      <a:pt x="13743" y="3273"/>
                    </a:lnTo>
                    <a:lnTo>
                      <a:pt x="13745" y="3273"/>
                    </a:lnTo>
                    <a:lnTo>
                      <a:pt x="13755" y="3268"/>
                    </a:lnTo>
                    <a:lnTo>
                      <a:pt x="13765" y="3264"/>
                    </a:lnTo>
                    <a:lnTo>
                      <a:pt x="13804" y="3243"/>
                    </a:lnTo>
                    <a:lnTo>
                      <a:pt x="13877" y="3192"/>
                    </a:lnTo>
                    <a:lnTo>
                      <a:pt x="13908" y="3161"/>
                    </a:lnTo>
                    <a:lnTo>
                      <a:pt x="13909" y="3161"/>
                    </a:lnTo>
                    <a:lnTo>
                      <a:pt x="13910" y="3160"/>
                    </a:lnTo>
                    <a:lnTo>
                      <a:pt x="13945" y="3122"/>
                    </a:lnTo>
                    <a:lnTo>
                      <a:pt x="14003" y="3038"/>
                    </a:lnTo>
                    <a:lnTo>
                      <a:pt x="14043" y="2942"/>
                    </a:lnTo>
                    <a:lnTo>
                      <a:pt x="14063" y="2839"/>
                    </a:lnTo>
                    <a:lnTo>
                      <a:pt x="14066" y="2784"/>
                    </a:lnTo>
                    <a:lnTo>
                      <a:pt x="14066" y="2784"/>
                    </a:lnTo>
                    <a:lnTo>
                      <a:pt x="14066" y="2654"/>
                    </a:lnTo>
                    <a:lnTo>
                      <a:pt x="14066" y="2654"/>
                    </a:lnTo>
                    <a:lnTo>
                      <a:pt x="13837" y="2654"/>
                    </a:lnTo>
                    <a:close/>
                  </a:path>
                </a:pathLst>
              </a:custGeom>
              <a:solidFill>
                <a:schemeClr val="bg2">
                  <a:lumMod val="9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2" name="Freeform 586">
                <a:extLst>
                  <a:ext uri="{FF2B5EF4-FFF2-40B4-BE49-F238E27FC236}">
                    <a16:creationId xmlns:a16="http://schemas.microsoft.com/office/drawing/2014/main" id="{B1338813-1673-F8C0-679A-FB537499EDC5}"/>
                  </a:ext>
                </a:extLst>
              </p:cNvPr>
              <p:cNvSpPr>
                <a:spLocks/>
              </p:cNvSpPr>
              <p:nvPr/>
            </p:nvSpPr>
            <p:spPr bwMode="auto">
              <a:xfrm>
                <a:off x="2243394" y="439336"/>
                <a:ext cx="3900364" cy="899447"/>
              </a:xfrm>
              <a:custGeom>
                <a:avLst/>
                <a:gdLst>
                  <a:gd name="T0" fmla="*/ 0 w 11294"/>
                  <a:gd name="T1" fmla="*/ 0 h 2604"/>
                  <a:gd name="T2" fmla="*/ 86 w 11294"/>
                  <a:gd name="T3" fmla="*/ 56 h 2604"/>
                  <a:gd name="T4" fmla="*/ 244 w 11294"/>
                  <a:gd name="T5" fmla="*/ 187 h 2604"/>
                  <a:gd name="T6" fmla="*/ 385 w 11294"/>
                  <a:gd name="T7" fmla="*/ 336 h 2604"/>
                  <a:gd name="T8" fmla="*/ 509 w 11294"/>
                  <a:gd name="T9" fmla="*/ 500 h 2604"/>
                  <a:gd name="T10" fmla="*/ 585 w 11294"/>
                  <a:gd name="T11" fmla="*/ 634 h 2604"/>
                  <a:gd name="T12" fmla="*/ 630 w 11294"/>
                  <a:gd name="T13" fmla="*/ 727 h 2604"/>
                  <a:gd name="T14" fmla="*/ 671 w 11294"/>
                  <a:gd name="T15" fmla="*/ 824 h 2604"/>
                  <a:gd name="T16" fmla="*/ 703 w 11294"/>
                  <a:gd name="T17" fmla="*/ 923 h 2604"/>
                  <a:gd name="T18" fmla="*/ 730 w 11294"/>
                  <a:gd name="T19" fmla="*/ 1025 h 2604"/>
                  <a:gd name="T20" fmla="*/ 751 w 11294"/>
                  <a:gd name="T21" fmla="*/ 1130 h 2604"/>
                  <a:gd name="T22" fmla="*/ 765 w 11294"/>
                  <a:gd name="T23" fmla="*/ 1236 h 2604"/>
                  <a:gd name="T24" fmla="*/ 772 w 11294"/>
                  <a:gd name="T25" fmla="*/ 1345 h 2604"/>
                  <a:gd name="T26" fmla="*/ 773 w 11294"/>
                  <a:gd name="T27" fmla="*/ 1401 h 2604"/>
                  <a:gd name="T28" fmla="*/ 773 w 11294"/>
                  <a:gd name="T29" fmla="*/ 1407 h 2604"/>
                  <a:gd name="T30" fmla="*/ 773 w 11294"/>
                  <a:gd name="T31" fmla="*/ 1414 h 2604"/>
                  <a:gd name="T32" fmla="*/ 774 w 11294"/>
                  <a:gd name="T33" fmla="*/ 1466 h 2604"/>
                  <a:gd name="T34" fmla="*/ 786 w 11294"/>
                  <a:gd name="T35" fmla="*/ 1564 h 2604"/>
                  <a:gd name="T36" fmla="*/ 807 w 11294"/>
                  <a:gd name="T37" fmla="*/ 1660 h 2604"/>
                  <a:gd name="T38" fmla="*/ 836 w 11294"/>
                  <a:gd name="T39" fmla="*/ 1754 h 2604"/>
                  <a:gd name="T40" fmla="*/ 874 w 11294"/>
                  <a:gd name="T41" fmla="*/ 1842 h 2604"/>
                  <a:gd name="T42" fmla="*/ 921 w 11294"/>
                  <a:gd name="T43" fmla="*/ 1925 h 2604"/>
                  <a:gd name="T44" fmla="*/ 975 w 11294"/>
                  <a:gd name="T45" fmla="*/ 2004 h 2604"/>
                  <a:gd name="T46" fmla="*/ 1036 w 11294"/>
                  <a:gd name="T47" fmla="*/ 2076 h 2604"/>
                  <a:gd name="T48" fmla="*/ 1103 w 11294"/>
                  <a:gd name="T49" fmla="*/ 2144 h 2604"/>
                  <a:gd name="T50" fmla="*/ 1177 w 11294"/>
                  <a:gd name="T51" fmla="*/ 2203 h 2604"/>
                  <a:gd name="T52" fmla="*/ 1256 w 11294"/>
                  <a:gd name="T53" fmla="*/ 2256 h 2604"/>
                  <a:gd name="T54" fmla="*/ 1341 w 11294"/>
                  <a:gd name="T55" fmla="*/ 2302 h 2604"/>
                  <a:gd name="T56" fmla="*/ 1429 w 11294"/>
                  <a:gd name="T57" fmla="*/ 2338 h 2604"/>
                  <a:gd name="T58" fmla="*/ 1522 w 11294"/>
                  <a:gd name="T59" fmla="*/ 2368 h 2604"/>
                  <a:gd name="T60" fmla="*/ 1619 w 11294"/>
                  <a:gd name="T61" fmla="*/ 2387 h 2604"/>
                  <a:gd name="T62" fmla="*/ 1719 w 11294"/>
                  <a:gd name="T63" fmla="*/ 2396 h 2604"/>
                  <a:gd name="T64" fmla="*/ 1770 w 11294"/>
                  <a:gd name="T65" fmla="*/ 2398 h 2604"/>
                  <a:gd name="T66" fmla="*/ 1770 w 11294"/>
                  <a:gd name="T67" fmla="*/ 2604 h 2604"/>
                  <a:gd name="T68" fmla="*/ 11294 w 11294"/>
                  <a:gd name="T69" fmla="*/ 2604 h 2604"/>
                  <a:gd name="T70" fmla="*/ 11294 w 11294"/>
                  <a:gd name="T71" fmla="*/ 543 h 2604"/>
                  <a:gd name="T72" fmla="*/ 11292 w 11294"/>
                  <a:gd name="T73" fmla="*/ 487 h 2604"/>
                  <a:gd name="T74" fmla="*/ 11270 w 11294"/>
                  <a:gd name="T75" fmla="*/ 381 h 2604"/>
                  <a:gd name="T76" fmla="*/ 11229 w 11294"/>
                  <a:gd name="T77" fmla="*/ 284 h 2604"/>
                  <a:gd name="T78" fmla="*/ 11170 w 11294"/>
                  <a:gd name="T79" fmla="*/ 197 h 2604"/>
                  <a:gd name="T80" fmla="*/ 11097 w 11294"/>
                  <a:gd name="T81" fmla="*/ 123 h 2604"/>
                  <a:gd name="T82" fmla="*/ 11010 w 11294"/>
                  <a:gd name="T83" fmla="*/ 65 h 2604"/>
                  <a:gd name="T84" fmla="*/ 10913 w 11294"/>
                  <a:gd name="T85" fmla="*/ 23 h 2604"/>
                  <a:gd name="T86" fmla="*/ 10806 w 11294"/>
                  <a:gd name="T87" fmla="*/ 1 h 2604"/>
                  <a:gd name="T88" fmla="*/ 10751 w 11294"/>
                  <a:gd name="T89" fmla="*/ 0 h 2604"/>
                  <a:gd name="T90" fmla="*/ 0 w 11294"/>
                  <a:gd name="T91" fmla="*/ 0 h 2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294" h="2604">
                    <a:moveTo>
                      <a:pt x="0" y="0"/>
                    </a:moveTo>
                    <a:lnTo>
                      <a:pt x="86" y="56"/>
                    </a:lnTo>
                    <a:lnTo>
                      <a:pt x="244" y="187"/>
                    </a:lnTo>
                    <a:lnTo>
                      <a:pt x="385" y="336"/>
                    </a:lnTo>
                    <a:lnTo>
                      <a:pt x="509" y="500"/>
                    </a:lnTo>
                    <a:lnTo>
                      <a:pt x="585" y="634"/>
                    </a:lnTo>
                    <a:lnTo>
                      <a:pt x="630" y="727"/>
                    </a:lnTo>
                    <a:lnTo>
                      <a:pt x="671" y="824"/>
                    </a:lnTo>
                    <a:lnTo>
                      <a:pt x="703" y="923"/>
                    </a:lnTo>
                    <a:lnTo>
                      <a:pt x="730" y="1025"/>
                    </a:lnTo>
                    <a:lnTo>
                      <a:pt x="751" y="1130"/>
                    </a:lnTo>
                    <a:lnTo>
                      <a:pt x="765" y="1236"/>
                    </a:lnTo>
                    <a:lnTo>
                      <a:pt x="772" y="1345"/>
                    </a:lnTo>
                    <a:lnTo>
                      <a:pt x="773" y="1401"/>
                    </a:lnTo>
                    <a:lnTo>
                      <a:pt x="773" y="1407"/>
                    </a:lnTo>
                    <a:lnTo>
                      <a:pt x="773" y="1414"/>
                    </a:lnTo>
                    <a:lnTo>
                      <a:pt x="774" y="1466"/>
                    </a:lnTo>
                    <a:lnTo>
                      <a:pt x="786" y="1564"/>
                    </a:lnTo>
                    <a:lnTo>
                      <a:pt x="807" y="1660"/>
                    </a:lnTo>
                    <a:lnTo>
                      <a:pt x="836" y="1754"/>
                    </a:lnTo>
                    <a:lnTo>
                      <a:pt x="874" y="1842"/>
                    </a:lnTo>
                    <a:lnTo>
                      <a:pt x="921" y="1925"/>
                    </a:lnTo>
                    <a:lnTo>
                      <a:pt x="975" y="2004"/>
                    </a:lnTo>
                    <a:lnTo>
                      <a:pt x="1036" y="2076"/>
                    </a:lnTo>
                    <a:lnTo>
                      <a:pt x="1103" y="2144"/>
                    </a:lnTo>
                    <a:lnTo>
                      <a:pt x="1177" y="2203"/>
                    </a:lnTo>
                    <a:lnTo>
                      <a:pt x="1256" y="2256"/>
                    </a:lnTo>
                    <a:lnTo>
                      <a:pt x="1341" y="2302"/>
                    </a:lnTo>
                    <a:lnTo>
                      <a:pt x="1429" y="2338"/>
                    </a:lnTo>
                    <a:lnTo>
                      <a:pt x="1522" y="2368"/>
                    </a:lnTo>
                    <a:lnTo>
                      <a:pt x="1619" y="2387"/>
                    </a:lnTo>
                    <a:lnTo>
                      <a:pt x="1719" y="2396"/>
                    </a:lnTo>
                    <a:lnTo>
                      <a:pt x="1770" y="2398"/>
                    </a:lnTo>
                    <a:lnTo>
                      <a:pt x="1770" y="2604"/>
                    </a:lnTo>
                    <a:lnTo>
                      <a:pt x="11294" y="2604"/>
                    </a:lnTo>
                    <a:lnTo>
                      <a:pt x="11294" y="543"/>
                    </a:lnTo>
                    <a:lnTo>
                      <a:pt x="11292" y="487"/>
                    </a:lnTo>
                    <a:lnTo>
                      <a:pt x="11270" y="381"/>
                    </a:lnTo>
                    <a:lnTo>
                      <a:pt x="11229" y="284"/>
                    </a:lnTo>
                    <a:lnTo>
                      <a:pt x="11170" y="197"/>
                    </a:lnTo>
                    <a:lnTo>
                      <a:pt x="11097" y="123"/>
                    </a:lnTo>
                    <a:lnTo>
                      <a:pt x="11010" y="65"/>
                    </a:lnTo>
                    <a:lnTo>
                      <a:pt x="10913" y="23"/>
                    </a:lnTo>
                    <a:lnTo>
                      <a:pt x="10806" y="1"/>
                    </a:lnTo>
                    <a:lnTo>
                      <a:pt x="10751" y="0"/>
                    </a:lnTo>
                    <a:lnTo>
                      <a:pt x="0" y="0"/>
                    </a:lnTo>
                    <a:close/>
                  </a:path>
                </a:pathLst>
              </a:custGeom>
              <a:solidFill>
                <a:srgbClr val="9FCFD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3" name="Freeform 588">
                <a:extLst>
                  <a:ext uri="{FF2B5EF4-FFF2-40B4-BE49-F238E27FC236}">
                    <a16:creationId xmlns:a16="http://schemas.microsoft.com/office/drawing/2014/main" id="{5DE6276D-0D55-699C-3B3F-6624B9156E3A}"/>
                  </a:ext>
                </a:extLst>
              </p:cNvPr>
              <p:cNvSpPr>
                <a:spLocks/>
              </p:cNvSpPr>
              <p:nvPr/>
            </p:nvSpPr>
            <p:spPr bwMode="auto">
              <a:xfrm>
                <a:off x="1383722" y="350911"/>
                <a:ext cx="1145378" cy="1143996"/>
              </a:xfrm>
              <a:custGeom>
                <a:avLst/>
                <a:gdLst>
                  <a:gd name="T0" fmla="*/ 1573 w 3316"/>
                  <a:gd name="T1" fmla="*/ 2 h 3316"/>
                  <a:gd name="T2" fmla="*/ 1243 w 3316"/>
                  <a:gd name="T3" fmla="*/ 52 h 3316"/>
                  <a:gd name="T4" fmla="*/ 939 w 3316"/>
                  <a:gd name="T5" fmla="*/ 162 h 3316"/>
                  <a:gd name="T6" fmla="*/ 665 w 3316"/>
                  <a:gd name="T7" fmla="*/ 328 h 3316"/>
                  <a:gd name="T8" fmla="*/ 431 w 3316"/>
                  <a:gd name="T9" fmla="*/ 542 h 3316"/>
                  <a:gd name="T10" fmla="*/ 240 w 3316"/>
                  <a:gd name="T11" fmla="*/ 797 h 3316"/>
                  <a:gd name="T12" fmla="*/ 100 w 3316"/>
                  <a:gd name="T13" fmla="*/ 1088 h 3316"/>
                  <a:gd name="T14" fmla="*/ 19 w 3316"/>
                  <a:gd name="T15" fmla="*/ 1405 h 3316"/>
                  <a:gd name="T16" fmla="*/ 0 w 3316"/>
                  <a:gd name="T17" fmla="*/ 1658 h 3316"/>
                  <a:gd name="T18" fmla="*/ 19 w 3316"/>
                  <a:gd name="T19" fmla="*/ 1911 h 3316"/>
                  <a:gd name="T20" fmla="*/ 100 w 3316"/>
                  <a:gd name="T21" fmla="*/ 2228 h 3316"/>
                  <a:gd name="T22" fmla="*/ 240 w 3316"/>
                  <a:gd name="T23" fmla="*/ 2517 h 3316"/>
                  <a:gd name="T24" fmla="*/ 431 w 3316"/>
                  <a:gd name="T25" fmla="*/ 2773 h 3316"/>
                  <a:gd name="T26" fmla="*/ 665 w 3316"/>
                  <a:gd name="T27" fmla="*/ 2987 h 3316"/>
                  <a:gd name="T28" fmla="*/ 939 w 3316"/>
                  <a:gd name="T29" fmla="*/ 3152 h 3316"/>
                  <a:gd name="T30" fmla="*/ 1243 w 3316"/>
                  <a:gd name="T31" fmla="*/ 3264 h 3316"/>
                  <a:gd name="T32" fmla="*/ 1573 w 3316"/>
                  <a:gd name="T33" fmla="*/ 3314 h 3316"/>
                  <a:gd name="T34" fmla="*/ 1744 w 3316"/>
                  <a:gd name="T35" fmla="*/ 3314 h 3316"/>
                  <a:gd name="T36" fmla="*/ 2073 w 3316"/>
                  <a:gd name="T37" fmla="*/ 3264 h 3316"/>
                  <a:gd name="T38" fmla="*/ 2378 w 3316"/>
                  <a:gd name="T39" fmla="*/ 3152 h 3316"/>
                  <a:gd name="T40" fmla="*/ 2650 w 3316"/>
                  <a:gd name="T41" fmla="*/ 2987 h 3316"/>
                  <a:gd name="T42" fmla="*/ 2886 w 3316"/>
                  <a:gd name="T43" fmla="*/ 2773 h 3316"/>
                  <a:gd name="T44" fmla="*/ 3076 w 3316"/>
                  <a:gd name="T45" fmla="*/ 2517 h 3316"/>
                  <a:gd name="T46" fmla="*/ 3216 w 3316"/>
                  <a:gd name="T47" fmla="*/ 2228 h 3316"/>
                  <a:gd name="T48" fmla="*/ 3298 w 3316"/>
                  <a:gd name="T49" fmla="*/ 1911 h 3316"/>
                  <a:gd name="T50" fmla="*/ 3316 w 3316"/>
                  <a:gd name="T51" fmla="*/ 1658 h 3316"/>
                  <a:gd name="T52" fmla="*/ 3298 w 3316"/>
                  <a:gd name="T53" fmla="*/ 1405 h 3316"/>
                  <a:gd name="T54" fmla="*/ 3216 w 3316"/>
                  <a:gd name="T55" fmla="*/ 1088 h 3316"/>
                  <a:gd name="T56" fmla="*/ 3076 w 3316"/>
                  <a:gd name="T57" fmla="*/ 797 h 3316"/>
                  <a:gd name="T58" fmla="*/ 2886 w 3316"/>
                  <a:gd name="T59" fmla="*/ 542 h 3316"/>
                  <a:gd name="T60" fmla="*/ 2650 w 3316"/>
                  <a:gd name="T61" fmla="*/ 328 h 3316"/>
                  <a:gd name="T62" fmla="*/ 2378 w 3316"/>
                  <a:gd name="T63" fmla="*/ 162 h 3316"/>
                  <a:gd name="T64" fmla="*/ 2073 w 3316"/>
                  <a:gd name="T65" fmla="*/ 52 h 3316"/>
                  <a:gd name="T66" fmla="*/ 1744 w 3316"/>
                  <a:gd name="T67" fmla="*/ 2 h 3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16" h="3316">
                    <a:moveTo>
                      <a:pt x="1658" y="0"/>
                    </a:moveTo>
                    <a:lnTo>
                      <a:pt x="1573" y="2"/>
                    </a:lnTo>
                    <a:lnTo>
                      <a:pt x="1405" y="18"/>
                    </a:lnTo>
                    <a:lnTo>
                      <a:pt x="1243" y="52"/>
                    </a:lnTo>
                    <a:lnTo>
                      <a:pt x="1088" y="100"/>
                    </a:lnTo>
                    <a:lnTo>
                      <a:pt x="939" y="162"/>
                    </a:lnTo>
                    <a:lnTo>
                      <a:pt x="798" y="239"/>
                    </a:lnTo>
                    <a:lnTo>
                      <a:pt x="665" y="328"/>
                    </a:lnTo>
                    <a:lnTo>
                      <a:pt x="542" y="431"/>
                    </a:lnTo>
                    <a:lnTo>
                      <a:pt x="431" y="542"/>
                    </a:lnTo>
                    <a:lnTo>
                      <a:pt x="328" y="665"/>
                    </a:lnTo>
                    <a:lnTo>
                      <a:pt x="240" y="797"/>
                    </a:lnTo>
                    <a:lnTo>
                      <a:pt x="162" y="939"/>
                    </a:lnTo>
                    <a:lnTo>
                      <a:pt x="100" y="1088"/>
                    </a:lnTo>
                    <a:lnTo>
                      <a:pt x="52" y="1243"/>
                    </a:lnTo>
                    <a:lnTo>
                      <a:pt x="19" y="1405"/>
                    </a:lnTo>
                    <a:lnTo>
                      <a:pt x="2" y="1572"/>
                    </a:lnTo>
                    <a:lnTo>
                      <a:pt x="0" y="1658"/>
                    </a:lnTo>
                    <a:lnTo>
                      <a:pt x="2" y="1744"/>
                    </a:lnTo>
                    <a:lnTo>
                      <a:pt x="19" y="1911"/>
                    </a:lnTo>
                    <a:lnTo>
                      <a:pt x="52" y="2073"/>
                    </a:lnTo>
                    <a:lnTo>
                      <a:pt x="100" y="2228"/>
                    </a:lnTo>
                    <a:lnTo>
                      <a:pt x="162" y="2377"/>
                    </a:lnTo>
                    <a:lnTo>
                      <a:pt x="240" y="2517"/>
                    </a:lnTo>
                    <a:lnTo>
                      <a:pt x="328" y="2650"/>
                    </a:lnTo>
                    <a:lnTo>
                      <a:pt x="431" y="2773"/>
                    </a:lnTo>
                    <a:lnTo>
                      <a:pt x="542" y="2885"/>
                    </a:lnTo>
                    <a:lnTo>
                      <a:pt x="665" y="2987"/>
                    </a:lnTo>
                    <a:lnTo>
                      <a:pt x="798" y="3076"/>
                    </a:lnTo>
                    <a:lnTo>
                      <a:pt x="939" y="3152"/>
                    </a:lnTo>
                    <a:lnTo>
                      <a:pt x="1088" y="3216"/>
                    </a:lnTo>
                    <a:lnTo>
                      <a:pt x="1243" y="3264"/>
                    </a:lnTo>
                    <a:lnTo>
                      <a:pt x="1405" y="3298"/>
                    </a:lnTo>
                    <a:lnTo>
                      <a:pt x="1573" y="3314"/>
                    </a:lnTo>
                    <a:lnTo>
                      <a:pt x="1658" y="3316"/>
                    </a:lnTo>
                    <a:lnTo>
                      <a:pt x="1744" y="3314"/>
                    </a:lnTo>
                    <a:lnTo>
                      <a:pt x="1911" y="3298"/>
                    </a:lnTo>
                    <a:lnTo>
                      <a:pt x="2073" y="3264"/>
                    </a:lnTo>
                    <a:lnTo>
                      <a:pt x="2228" y="3216"/>
                    </a:lnTo>
                    <a:lnTo>
                      <a:pt x="2378" y="3152"/>
                    </a:lnTo>
                    <a:lnTo>
                      <a:pt x="2518" y="3076"/>
                    </a:lnTo>
                    <a:lnTo>
                      <a:pt x="2650" y="2987"/>
                    </a:lnTo>
                    <a:lnTo>
                      <a:pt x="2773" y="2885"/>
                    </a:lnTo>
                    <a:lnTo>
                      <a:pt x="2886" y="2773"/>
                    </a:lnTo>
                    <a:lnTo>
                      <a:pt x="2987" y="2650"/>
                    </a:lnTo>
                    <a:lnTo>
                      <a:pt x="3076" y="2517"/>
                    </a:lnTo>
                    <a:lnTo>
                      <a:pt x="3153" y="2377"/>
                    </a:lnTo>
                    <a:lnTo>
                      <a:pt x="3216" y="2228"/>
                    </a:lnTo>
                    <a:lnTo>
                      <a:pt x="3264" y="2073"/>
                    </a:lnTo>
                    <a:lnTo>
                      <a:pt x="3298" y="1911"/>
                    </a:lnTo>
                    <a:lnTo>
                      <a:pt x="3315" y="1744"/>
                    </a:lnTo>
                    <a:lnTo>
                      <a:pt x="3316" y="1658"/>
                    </a:lnTo>
                    <a:lnTo>
                      <a:pt x="3315" y="1572"/>
                    </a:lnTo>
                    <a:lnTo>
                      <a:pt x="3298" y="1405"/>
                    </a:lnTo>
                    <a:lnTo>
                      <a:pt x="3264" y="1243"/>
                    </a:lnTo>
                    <a:lnTo>
                      <a:pt x="3216" y="1088"/>
                    </a:lnTo>
                    <a:lnTo>
                      <a:pt x="3153" y="939"/>
                    </a:lnTo>
                    <a:lnTo>
                      <a:pt x="3076" y="797"/>
                    </a:lnTo>
                    <a:lnTo>
                      <a:pt x="2987" y="665"/>
                    </a:lnTo>
                    <a:lnTo>
                      <a:pt x="2886" y="542"/>
                    </a:lnTo>
                    <a:lnTo>
                      <a:pt x="2773" y="431"/>
                    </a:lnTo>
                    <a:lnTo>
                      <a:pt x="2650" y="328"/>
                    </a:lnTo>
                    <a:lnTo>
                      <a:pt x="2518" y="239"/>
                    </a:lnTo>
                    <a:lnTo>
                      <a:pt x="2378" y="162"/>
                    </a:lnTo>
                    <a:lnTo>
                      <a:pt x="2228" y="100"/>
                    </a:lnTo>
                    <a:lnTo>
                      <a:pt x="2073" y="52"/>
                    </a:lnTo>
                    <a:lnTo>
                      <a:pt x="1911" y="18"/>
                    </a:lnTo>
                    <a:lnTo>
                      <a:pt x="1744" y="2"/>
                    </a:lnTo>
                    <a:lnTo>
                      <a:pt x="1658" y="0"/>
                    </a:lnTo>
                  </a:path>
                </a:pathLst>
              </a:custGeom>
              <a:solidFill>
                <a:srgbClr val="3D8E9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4" name="Freeform 587">
                <a:extLst>
                  <a:ext uri="{FF2B5EF4-FFF2-40B4-BE49-F238E27FC236}">
                    <a16:creationId xmlns:a16="http://schemas.microsoft.com/office/drawing/2014/main" id="{ED477A38-1F2B-2D68-D406-3976A12DEDE6}"/>
                  </a:ext>
                </a:extLst>
              </p:cNvPr>
              <p:cNvSpPr>
                <a:spLocks/>
              </p:cNvSpPr>
              <p:nvPr/>
            </p:nvSpPr>
            <p:spPr bwMode="auto">
              <a:xfrm>
                <a:off x="1611692" y="577500"/>
                <a:ext cx="689438" cy="689438"/>
              </a:xfrm>
              <a:custGeom>
                <a:avLst/>
                <a:gdLst>
                  <a:gd name="T0" fmla="*/ 946 w 1995"/>
                  <a:gd name="T1" fmla="*/ 1993 h 1995"/>
                  <a:gd name="T2" fmla="*/ 748 w 1995"/>
                  <a:gd name="T3" fmla="*/ 1964 h 1995"/>
                  <a:gd name="T4" fmla="*/ 565 w 1995"/>
                  <a:gd name="T5" fmla="*/ 1898 h 1995"/>
                  <a:gd name="T6" fmla="*/ 401 w 1995"/>
                  <a:gd name="T7" fmla="*/ 1798 h 1995"/>
                  <a:gd name="T8" fmla="*/ 259 w 1995"/>
                  <a:gd name="T9" fmla="*/ 1668 h 1995"/>
                  <a:gd name="T10" fmla="*/ 145 w 1995"/>
                  <a:gd name="T11" fmla="*/ 1515 h 1995"/>
                  <a:gd name="T12" fmla="*/ 61 w 1995"/>
                  <a:gd name="T13" fmla="*/ 1340 h 1995"/>
                  <a:gd name="T14" fmla="*/ 12 w 1995"/>
                  <a:gd name="T15" fmla="*/ 1150 h 1995"/>
                  <a:gd name="T16" fmla="*/ 0 w 1995"/>
                  <a:gd name="T17" fmla="*/ 998 h 1995"/>
                  <a:gd name="T18" fmla="*/ 12 w 1995"/>
                  <a:gd name="T19" fmla="*/ 846 h 1995"/>
                  <a:gd name="T20" fmla="*/ 61 w 1995"/>
                  <a:gd name="T21" fmla="*/ 655 h 1995"/>
                  <a:gd name="T22" fmla="*/ 145 w 1995"/>
                  <a:gd name="T23" fmla="*/ 481 h 1995"/>
                  <a:gd name="T24" fmla="*/ 259 w 1995"/>
                  <a:gd name="T25" fmla="*/ 327 h 1995"/>
                  <a:gd name="T26" fmla="*/ 401 w 1995"/>
                  <a:gd name="T27" fmla="*/ 198 h 1995"/>
                  <a:gd name="T28" fmla="*/ 565 w 1995"/>
                  <a:gd name="T29" fmla="*/ 98 h 1995"/>
                  <a:gd name="T30" fmla="*/ 748 w 1995"/>
                  <a:gd name="T31" fmla="*/ 31 h 1995"/>
                  <a:gd name="T32" fmla="*/ 946 w 1995"/>
                  <a:gd name="T33" fmla="*/ 1 h 1995"/>
                  <a:gd name="T34" fmla="*/ 1049 w 1995"/>
                  <a:gd name="T35" fmla="*/ 1 h 1995"/>
                  <a:gd name="T36" fmla="*/ 1247 w 1995"/>
                  <a:gd name="T37" fmla="*/ 31 h 1995"/>
                  <a:gd name="T38" fmla="*/ 1431 w 1995"/>
                  <a:gd name="T39" fmla="*/ 98 h 1995"/>
                  <a:gd name="T40" fmla="*/ 1594 w 1995"/>
                  <a:gd name="T41" fmla="*/ 198 h 1995"/>
                  <a:gd name="T42" fmla="*/ 1737 w 1995"/>
                  <a:gd name="T43" fmla="*/ 327 h 1995"/>
                  <a:gd name="T44" fmla="*/ 1851 w 1995"/>
                  <a:gd name="T45" fmla="*/ 481 h 1995"/>
                  <a:gd name="T46" fmla="*/ 1935 w 1995"/>
                  <a:gd name="T47" fmla="*/ 655 h 1995"/>
                  <a:gd name="T48" fmla="*/ 1985 w 1995"/>
                  <a:gd name="T49" fmla="*/ 846 h 1995"/>
                  <a:gd name="T50" fmla="*/ 1995 w 1995"/>
                  <a:gd name="T51" fmla="*/ 998 h 1995"/>
                  <a:gd name="T52" fmla="*/ 1985 w 1995"/>
                  <a:gd name="T53" fmla="*/ 1150 h 1995"/>
                  <a:gd name="T54" fmla="*/ 1935 w 1995"/>
                  <a:gd name="T55" fmla="*/ 1340 h 1995"/>
                  <a:gd name="T56" fmla="*/ 1851 w 1995"/>
                  <a:gd name="T57" fmla="*/ 1515 h 1995"/>
                  <a:gd name="T58" fmla="*/ 1737 w 1995"/>
                  <a:gd name="T59" fmla="*/ 1668 h 1995"/>
                  <a:gd name="T60" fmla="*/ 1594 w 1995"/>
                  <a:gd name="T61" fmla="*/ 1798 h 1995"/>
                  <a:gd name="T62" fmla="*/ 1431 w 1995"/>
                  <a:gd name="T63" fmla="*/ 1898 h 1995"/>
                  <a:gd name="T64" fmla="*/ 1247 w 1995"/>
                  <a:gd name="T65" fmla="*/ 1964 h 1995"/>
                  <a:gd name="T66" fmla="*/ 1049 w 1995"/>
                  <a:gd name="T67" fmla="*/ 1993 h 1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95" h="1995">
                    <a:moveTo>
                      <a:pt x="998" y="1995"/>
                    </a:moveTo>
                    <a:lnTo>
                      <a:pt x="946" y="1993"/>
                    </a:lnTo>
                    <a:lnTo>
                      <a:pt x="847" y="1984"/>
                    </a:lnTo>
                    <a:lnTo>
                      <a:pt x="748" y="1964"/>
                    </a:lnTo>
                    <a:lnTo>
                      <a:pt x="655" y="1935"/>
                    </a:lnTo>
                    <a:lnTo>
                      <a:pt x="565" y="1898"/>
                    </a:lnTo>
                    <a:lnTo>
                      <a:pt x="481" y="1851"/>
                    </a:lnTo>
                    <a:lnTo>
                      <a:pt x="401" y="1798"/>
                    </a:lnTo>
                    <a:lnTo>
                      <a:pt x="327" y="1735"/>
                    </a:lnTo>
                    <a:lnTo>
                      <a:pt x="259" y="1668"/>
                    </a:lnTo>
                    <a:lnTo>
                      <a:pt x="198" y="1594"/>
                    </a:lnTo>
                    <a:lnTo>
                      <a:pt x="145" y="1515"/>
                    </a:lnTo>
                    <a:lnTo>
                      <a:pt x="99" y="1430"/>
                    </a:lnTo>
                    <a:lnTo>
                      <a:pt x="61" y="1340"/>
                    </a:lnTo>
                    <a:lnTo>
                      <a:pt x="31" y="1247"/>
                    </a:lnTo>
                    <a:lnTo>
                      <a:pt x="12" y="1150"/>
                    </a:lnTo>
                    <a:lnTo>
                      <a:pt x="1" y="1049"/>
                    </a:lnTo>
                    <a:lnTo>
                      <a:pt x="0" y="998"/>
                    </a:lnTo>
                    <a:lnTo>
                      <a:pt x="1" y="946"/>
                    </a:lnTo>
                    <a:lnTo>
                      <a:pt x="12" y="846"/>
                    </a:lnTo>
                    <a:lnTo>
                      <a:pt x="31" y="748"/>
                    </a:lnTo>
                    <a:lnTo>
                      <a:pt x="61" y="655"/>
                    </a:lnTo>
                    <a:lnTo>
                      <a:pt x="99" y="565"/>
                    </a:lnTo>
                    <a:lnTo>
                      <a:pt x="145" y="481"/>
                    </a:lnTo>
                    <a:lnTo>
                      <a:pt x="198" y="400"/>
                    </a:lnTo>
                    <a:lnTo>
                      <a:pt x="259" y="327"/>
                    </a:lnTo>
                    <a:lnTo>
                      <a:pt x="327" y="259"/>
                    </a:lnTo>
                    <a:lnTo>
                      <a:pt x="401" y="198"/>
                    </a:lnTo>
                    <a:lnTo>
                      <a:pt x="481" y="145"/>
                    </a:lnTo>
                    <a:lnTo>
                      <a:pt x="565" y="98"/>
                    </a:lnTo>
                    <a:lnTo>
                      <a:pt x="655" y="61"/>
                    </a:lnTo>
                    <a:lnTo>
                      <a:pt x="748" y="31"/>
                    </a:lnTo>
                    <a:lnTo>
                      <a:pt x="847" y="12"/>
                    </a:lnTo>
                    <a:lnTo>
                      <a:pt x="946" y="1"/>
                    </a:lnTo>
                    <a:lnTo>
                      <a:pt x="998" y="0"/>
                    </a:lnTo>
                    <a:lnTo>
                      <a:pt x="1049" y="1"/>
                    </a:lnTo>
                    <a:lnTo>
                      <a:pt x="1150" y="12"/>
                    </a:lnTo>
                    <a:lnTo>
                      <a:pt x="1247" y="31"/>
                    </a:lnTo>
                    <a:lnTo>
                      <a:pt x="1340" y="61"/>
                    </a:lnTo>
                    <a:lnTo>
                      <a:pt x="1431" y="98"/>
                    </a:lnTo>
                    <a:lnTo>
                      <a:pt x="1515" y="145"/>
                    </a:lnTo>
                    <a:lnTo>
                      <a:pt x="1594" y="198"/>
                    </a:lnTo>
                    <a:lnTo>
                      <a:pt x="1668" y="259"/>
                    </a:lnTo>
                    <a:lnTo>
                      <a:pt x="1737" y="327"/>
                    </a:lnTo>
                    <a:lnTo>
                      <a:pt x="1798" y="400"/>
                    </a:lnTo>
                    <a:lnTo>
                      <a:pt x="1851" y="481"/>
                    </a:lnTo>
                    <a:lnTo>
                      <a:pt x="1898" y="565"/>
                    </a:lnTo>
                    <a:lnTo>
                      <a:pt x="1935" y="655"/>
                    </a:lnTo>
                    <a:lnTo>
                      <a:pt x="1964" y="748"/>
                    </a:lnTo>
                    <a:lnTo>
                      <a:pt x="1985" y="846"/>
                    </a:lnTo>
                    <a:lnTo>
                      <a:pt x="1995" y="946"/>
                    </a:lnTo>
                    <a:lnTo>
                      <a:pt x="1995" y="998"/>
                    </a:lnTo>
                    <a:lnTo>
                      <a:pt x="1995" y="1049"/>
                    </a:lnTo>
                    <a:lnTo>
                      <a:pt x="1985" y="1150"/>
                    </a:lnTo>
                    <a:lnTo>
                      <a:pt x="1964" y="1247"/>
                    </a:lnTo>
                    <a:lnTo>
                      <a:pt x="1935" y="1340"/>
                    </a:lnTo>
                    <a:lnTo>
                      <a:pt x="1898" y="1430"/>
                    </a:lnTo>
                    <a:lnTo>
                      <a:pt x="1851" y="1515"/>
                    </a:lnTo>
                    <a:lnTo>
                      <a:pt x="1798" y="1594"/>
                    </a:lnTo>
                    <a:lnTo>
                      <a:pt x="1737" y="1668"/>
                    </a:lnTo>
                    <a:lnTo>
                      <a:pt x="1668" y="1735"/>
                    </a:lnTo>
                    <a:lnTo>
                      <a:pt x="1594" y="1798"/>
                    </a:lnTo>
                    <a:lnTo>
                      <a:pt x="1515" y="1851"/>
                    </a:lnTo>
                    <a:lnTo>
                      <a:pt x="1431" y="1898"/>
                    </a:lnTo>
                    <a:lnTo>
                      <a:pt x="1340" y="1935"/>
                    </a:lnTo>
                    <a:lnTo>
                      <a:pt x="1247" y="1964"/>
                    </a:lnTo>
                    <a:lnTo>
                      <a:pt x="1150" y="1984"/>
                    </a:lnTo>
                    <a:lnTo>
                      <a:pt x="1049" y="1993"/>
                    </a:lnTo>
                    <a:lnTo>
                      <a:pt x="998" y="199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589">
                <a:extLst>
                  <a:ext uri="{FF2B5EF4-FFF2-40B4-BE49-F238E27FC236}">
                    <a16:creationId xmlns:a16="http://schemas.microsoft.com/office/drawing/2014/main" id="{B2135769-E820-C1D0-8549-8744C291B954}"/>
                  </a:ext>
                </a:extLst>
              </p:cNvPr>
              <p:cNvSpPr>
                <a:spLocks/>
              </p:cNvSpPr>
              <p:nvPr/>
            </p:nvSpPr>
            <p:spPr bwMode="auto">
              <a:xfrm>
                <a:off x="2255535" y="927055"/>
                <a:ext cx="160270" cy="392385"/>
              </a:xfrm>
              <a:custGeom>
                <a:avLst/>
                <a:gdLst>
                  <a:gd name="T0" fmla="*/ 462 w 462"/>
                  <a:gd name="T1" fmla="*/ 981 h 1135"/>
                  <a:gd name="T2" fmla="*/ 460 w 462"/>
                  <a:gd name="T3" fmla="*/ 985 h 1135"/>
                  <a:gd name="T4" fmla="*/ 457 w 462"/>
                  <a:gd name="T5" fmla="*/ 989 h 1135"/>
                  <a:gd name="T6" fmla="*/ 443 w 462"/>
                  <a:gd name="T7" fmla="*/ 1007 h 1135"/>
                  <a:gd name="T8" fmla="*/ 427 w 462"/>
                  <a:gd name="T9" fmla="*/ 1025 h 1135"/>
                  <a:gd name="T10" fmla="*/ 418 w 462"/>
                  <a:gd name="T11" fmla="*/ 1037 h 1135"/>
                  <a:gd name="T12" fmla="*/ 409 w 462"/>
                  <a:gd name="T13" fmla="*/ 1048 h 1135"/>
                  <a:gd name="T14" fmla="*/ 408 w 462"/>
                  <a:gd name="T15" fmla="*/ 1050 h 1135"/>
                  <a:gd name="T16" fmla="*/ 408 w 462"/>
                  <a:gd name="T17" fmla="*/ 1050 h 1135"/>
                  <a:gd name="T18" fmla="*/ 396 w 462"/>
                  <a:gd name="T19" fmla="*/ 1064 h 1135"/>
                  <a:gd name="T20" fmla="*/ 383 w 462"/>
                  <a:gd name="T21" fmla="*/ 1078 h 1135"/>
                  <a:gd name="T22" fmla="*/ 369 w 462"/>
                  <a:gd name="T23" fmla="*/ 1095 h 1135"/>
                  <a:gd name="T24" fmla="*/ 355 w 462"/>
                  <a:gd name="T25" fmla="*/ 1110 h 1135"/>
                  <a:gd name="T26" fmla="*/ 343 w 462"/>
                  <a:gd name="T27" fmla="*/ 1123 h 1135"/>
                  <a:gd name="T28" fmla="*/ 332 w 462"/>
                  <a:gd name="T29" fmla="*/ 1135 h 1135"/>
                  <a:gd name="T30" fmla="*/ 276 w 462"/>
                  <a:gd name="T31" fmla="*/ 1062 h 1135"/>
                  <a:gd name="T32" fmla="*/ 177 w 462"/>
                  <a:gd name="T33" fmla="*/ 908 h 1135"/>
                  <a:gd name="T34" fmla="*/ 94 w 462"/>
                  <a:gd name="T35" fmla="*/ 745 h 1135"/>
                  <a:gd name="T36" fmla="*/ 27 w 462"/>
                  <a:gd name="T37" fmla="*/ 573 h 1135"/>
                  <a:gd name="T38" fmla="*/ 0 w 462"/>
                  <a:gd name="T39" fmla="*/ 483 h 1135"/>
                  <a:gd name="T40" fmla="*/ 36 w 462"/>
                  <a:gd name="T41" fmla="*/ 417 h 1135"/>
                  <a:gd name="T42" fmla="*/ 65 w 462"/>
                  <a:gd name="T43" fmla="*/ 348 h 1135"/>
                  <a:gd name="T44" fmla="*/ 68 w 462"/>
                  <a:gd name="T45" fmla="*/ 341 h 1135"/>
                  <a:gd name="T46" fmla="*/ 71 w 462"/>
                  <a:gd name="T47" fmla="*/ 333 h 1135"/>
                  <a:gd name="T48" fmla="*/ 81 w 462"/>
                  <a:gd name="T49" fmla="*/ 303 h 1135"/>
                  <a:gd name="T50" fmla="*/ 90 w 462"/>
                  <a:gd name="T51" fmla="*/ 273 h 1135"/>
                  <a:gd name="T52" fmla="*/ 94 w 462"/>
                  <a:gd name="T53" fmla="*/ 263 h 1135"/>
                  <a:gd name="T54" fmla="*/ 97 w 462"/>
                  <a:gd name="T55" fmla="*/ 252 h 1135"/>
                  <a:gd name="T56" fmla="*/ 100 w 462"/>
                  <a:gd name="T57" fmla="*/ 242 h 1135"/>
                  <a:gd name="T58" fmla="*/ 102 w 462"/>
                  <a:gd name="T59" fmla="*/ 232 h 1135"/>
                  <a:gd name="T60" fmla="*/ 105 w 462"/>
                  <a:gd name="T61" fmla="*/ 223 h 1135"/>
                  <a:gd name="T62" fmla="*/ 106 w 462"/>
                  <a:gd name="T63" fmla="*/ 214 h 1135"/>
                  <a:gd name="T64" fmla="*/ 110 w 462"/>
                  <a:gd name="T65" fmla="*/ 201 h 1135"/>
                  <a:gd name="T66" fmla="*/ 112 w 462"/>
                  <a:gd name="T67" fmla="*/ 189 h 1135"/>
                  <a:gd name="T68" fmla="*/ 112 w 462"/>
                  <a:gd name="T69" fmla="*/ 182 h 1135"/>
                  <a:gd name="T70" fmla="*/ 114 w 462"/>
                  <a:gd name="T71" fmla="*/ 177 h 1135"/>
                  <a:gd name="T72" fmla="*/ 116 w 462"/>
                  <a:gd name="T73" fmla="*/ 166 h 1135"/>
                  <a:gd name="T74" fmla="*/ 119 w 462"/>
                  <a:gd name="T75" fmla="*/ 153 h 1135"/>
                  <a:gd name="T76" fmla="*/ 125 w 462"/>
                  <a:gd name="T77" fmla="*/ 109 h 1135"/>
                  <a:gd name="T78" fmla="*/ 129 w 462"/>
                  <a:gd name="T79" fmla="*/ 64 h 1135"/>
                  <a:gd name="T80" fmla="*/ 131 w 462"/>
                  <a:gd name="T81" fmla="*/ 53 h 1135"/>
                  <a:gd name="T82" fmla="*/ 131 w 462"/>
                  <a:gd name="T83" fmla="*/ 41 h 1135"/>
                  <a:gd name="T84" fmla="*/ 131 w 462"/>
                  <a:gd name="T85" fmla="*/ 39 h 1135"/>
                  <a:gd name="T86" fmla="*/ 131 w 462"/>
                  <a:gd name="T87" fmla="*/ 35 h 1135"/>
                  <a:gd name="T88" fmla="*/ 132 w 462"/>
                  <a:gd name="T89" fmla="*/ 26 h 1135"/>
                  <a:gd name="T90" fmla="*/ 132 w 462"/>
                  <a:gd name="T91" fmla="*/ 17 h 1135"/>
                  <a:gd name="T92" fmla="*/ 132 w 462"/>
                  <a:gd name="T93" fmla="*/ 7 h 1135"/>
                  <a:gd name="T94" fmla="*/ 132 w 462"/>
                  <a:gd name="T95" fmla="*/ 0 h 1135"/>
                  <a:gd name="T96" fmla="*/ 133 w 462"/>
                  <a:gd name="T97" fmla="*/ 68 h 1135"/>
                  <a:gd name="T98" fmla="*/ 145 w 462"/>
                  <a:gd name="T99" fmla="*/ 204 h 1135"/>
                  <a:gd name="T100" fmla="*/ 168 w 462"/>
                  <a:gd name="T101" fmla="*/ 335 h 1135"/>
                  <a:gd name="T102" fmla="*/ 201 w 462"/>
                  <a:gd name="T103" fmla="*/ 464 h 1135"/>
                  <a:gd name="T104" fmla="*/ 243 w 462"/>
                  <a:gd name="T105" fmla="*/ 587 h 1135"/>
                  <a:gd name="T106" fmla="*/ 295 w 462"/>
                  <a:gd name="T107" fmla="*/ 706 h 1135"/>
                  <a:gd name="T108" fmla="*/ 355 w 462"/>
                  <a:gd name="T109" fmla="*/ 820 h 1135"/>
                  <a:gd name="T110" fmla="*/ 425 w 462"/>
                  <a:gd name="T111" fmla="*/ 929 h 1135"/>
                  <a:gd name="T112" fmla="*/ 462 w 462"/>
                  <a:gd name="T113" fmla="*/ 981 h 1135"/>
                  <a:gd name="T114" fmla="*/ 462 w 462"/>
                  <a:gd name="T115" fmla="*/ 981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62" h="1135">
                    <a:moveTo>
                      <a:pt x="462" y="981"/>
                    </a:moveTo>
                    <a:lnTo>
                      <a:pt x="460" y="985"/>
                    </a:lnTo>
                    <a:lnTo>
                      <a:pt x="457" y="989"/>
                    </a:lnTo>
                    <a:lnTo>
                      <a:pt x="443" y="1007"/>
                    </a:lnTo>
                    <a:lnTo>
                      <a:pt x="427" y="1025"/>
                    </a:lnTo>
                    <a:lnTo>
                      <a:pt x="418" y="1037"/>
                    </a:lnTo>
                    <a:lnTo>
                      <a:pt x="409" y="1048"/>
                    </a:lnTo>
                    <a:lnTo>
                      <a:pt x="408" y="1050"/>
                    </a:lnTo>
                    <a:lnTo>
                      <a:pt x="408" y="1050"/>
                    </a:lnTo>
                    <a:lnTo>
                      <a:pt x="396" y="1064"/>
                    </a:lnTo>
                    <a:lnTo>
                      <a:pt x="383" y="1078"/>
                    </a:lnTo>
                    <a:lnTo>
                      <a:pt x="369" y="1095"/>
                    </a:lnTo>
                    <a:lnTo>
                      <a:pt x="355" y="1110"/>
                    </a:lnTo>
                    <a:lnTo>
                      <a:pt x="343" y="1123"/>
                    </a:lnTo>
                    <a:lnTo>
                      <a:pt x="332" y="1135"/>
                    </a:lnTo>
                    <a:lnTo>
                      <a:pt x="276" y="1062"/>
                    </a:lnTo>
                    <a:lnTo>
                      <a:pt x="177" y="908"/>
                    </a:lnTo>
                    <a:lnTo>
                      <a:pt x="94" y="745"/>
                    </a:lnTo>
                    <a:lnTo>
                      <a:pt x="27" y="573"/>
                    </a:lnTo>
                    <a:lnTo>
                      <a:pt x="0" y="483"/>
                    </a:lnTo>
                    <a:lnTo>
                      <a:pt x="36" y="417"/>
                    </a:lnTo>
                    <a:lnTo>
                      <a:pt x="65" y="348"/>
                    </a:lnTo>
                    <a:lnTo>
                      <a:pt x="68" y="341"/>
                    </a:lnTo>
                    <a:lnTo>
                      <a:pt x="71" y="333"/>
                    </a:lnTo>
                    <a:lnTo>
                      <a:pt x="81" y="303"/>
                    </a:lnTo>
                    <a:lnTo>
                      <a:pt x="90" y="273"/>
                    </a:lnTo>
                    <a:lnTo>
                      <a:pt x="94" y="263"/>
                    </a:lnTo>
                    <a:lnTo>
                      <a:pt x="97" y="252"/>
                    </a:lnTo>
                    <a:lnTo>
                      <a:pt x="100" y="242"/>
                    </a:lnTo>
                    <a:lnTo>
                      <a:pt x="102" y="232"/>
                    </a:lnTo>
                    <a:lnTo>
                      <a:pt x="105" y="223"/>
                    </a:lnTo>
                    <a:lnTo>
                      <a:pt x="106" y="214"/>
                    </a:lnTo>
                    <a:lnTo>
                      <a:pt x="110" y="201"/>
                    </a:lnTo>
                    <a:lnTo>
                      <a:pt x="112" y="189"/>
                    </a:lnTo>
                    <a:lnTo>
                      <a:pt x="112" y="182"/>
                    </a:lnTo>
                    <a:lnTo>
                      <a:pt x="114" y="177"/>
                    </a:lnTo>
                    <a:lnTo>
                      <a:pt x="116" y="166"/>
                    </a:lnTo>
                    <a:lnTo>
                      <a:pt x="119" y="153"/>
                    </a:lnTo>
                    <a:lnTo>
                      <a:pt x="125" y="109"/>
                    </a:lnTo>
                    <a:lnTo>
                      <a:pt x="129" y="64"/>
                    </a:lnTo>
                    <a:lnTo>
                      <a:pt x="131" y="53"/>
                    </a:lnTo>
                    <a:lnTo>
                      <a:pt x="131" y="41"/>
                    </a:lnTo>
                    <a:lnTo>
                      <a:pt x="131" y="39"/>
                    </a:lnTo>
                    <a:lnTo>
                      <a:pt x="131" y="35"/>
                    </a:lnTo>
                    <a:lnTo>
                      <a:pt x="132" y="26"/>
                    </a:lnTo>
                    <a:lnTo>
                      <a:pt x="132" y="17"/>
                    </a:lnTo>
                    <a:lnTo>
                      <a:pt x="132" y="7"/>
                    </a:lnTo>
                    <a:lnTo>
                      <a:pt x="132" y="0"/>
                    </a:lnTo>
                    <a:lnTo>
                      <a:pt x="133" y="68"/>
                    </a:lnTo>
                    <a:lnTo>
                      <a:pt x="145" y="204"/>
                    </a:lnTo>
                    <a:lnTo>
                      <a:pt x="168" y="335"/>
                    </a:lnTo>
                    <a:lnTo>
                      <a:pt x="201" y="464"/>
                    </a:lnTo>
                    <a:lnTo>
                      <a:pt x="243" y="587"/>
                    </a:lnTo>
                    <a:lnTo>
                      <a:pt x="295" y="706"/>
                    </a:lnTo>
                    <a:lnTo>
                      <a:pt x="355" y="820"/>
                    </a:lnTo>
                    <a:lnTo>
                      <a:pt x="425" y="929"/>
                    </a:lnTo>
                    <a:lnTo>
                      <a:pt x="462" y="981"/>
                    </a:lnTo>
                    <a:lnTo>
                      <a:pt x="462" y="981"/>
                    </a:ln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6" name="Freeform 590">
                <a:extLst>
                  <a:ext uri="{FF2B5EF4-FFF2-40B4-BE49-F238E27FC236}">
                    <a16:creationId xmlns:a16="http://schemas.microsoft.com/office/drawing/2014/main" id="{71956978-D12C-988A-ECBD-76CEB4016AA5}"/>
                  </a:ext>
                </a:extLst>
              </p:cNvPr>
              <p:cNvSpPr>
                <a:spLocks/>
              </p:cNvSpPr>
              <p:nvPr/>
            </p:nvSpPr>
            <p:spPr bwMode="auto">
              <a:xfrm>
                <a:off x="2255535" y="927055"/>
                <a:ext cx="160270" cy="392385"/>
              </a:xfrm>
              <a:custGeom>
                <a:avLst/>
                <a:gdLst>
                  <a:gd name="T0" fmla="*/ 132 w 462"/>
                  <a:gd name="T1" fmla="*/ 0 h 1135"/>
                  <a:gd name="T2" fmla="*/ 132 w 462"/>
                  <a:gd name="T3" fmla="*/ 7 h 1135"/>
                  <a:gd name="T4" fmla="*/ 132 w 462"/>
                  <a:gd name="T5" fmla="*/ 17 h 1135"/>
                  <a:gd name="T6" fmla="*/ 132 w 462"/>
                  <a:gd name="T7" fmla="*/ 26 h 1135"/>
                  <a:gd name="T8" fmla="*/ 131 w 462"/>
                  <a:gd name="T9" fmla="*/ 35 h 1135"/>
                  <a:gd name="T10" fmla="*/ 131 w 462"/>
                  <a:gd name="T11" fmla="*/ 39 h 1135"/>
                  <a:gd name="T12" fmla="*/ 131 w 462"/>
                  <a:gd name="T13" fmla="*/ 41 h 1135"/>
                  <a:gd name="T14" fmla="*/ 131 w 462"/>
                  <a:gd name="T15" fmla="*/ 53 h 1135"/>
                  <a:gd name="T16" fmla="*/ 129 w 462"/>
                  <a:gd name="T17" fmla="*/ 64 h 1135"/>
                  <a:gd name="T18" fmla="*/ 125 w 462"/>
                  <a:gd name="T19" fmla="*/ 109 h 1135"/>
                  <a:gd name="T20" fmla="*/ 119 w 462"/>
                  <a:gd name="T21" fmla="*/ 153 h 1135"/>
                  <a:gd name="T22" fmla="*/ 116 w 462"/>
                  <a:gd name="T23" fmla="*/ 166 h 1135"/>
                  <a:gd name="T24" fmla="*/ 114 w 462"/>
                  <a:gd name="T25" fmla="*/ 177 h 1135"/>
                  <a:gd name="T26" fmla="*/ 112 w 462"/>
                  <a:gd name="T27" fmla="*/ 182 h 1135"/>
                  <a:gd name="T28" fmla="*/ 112 w 462"/>
                  <a:gd name="T29" fmla="*/ 189 h 1135"/>
                  <a:gd name="T30" fmla="*/ 110 w 462"/>
                  <a:gd name="T31" fmla="*/ 201 h 1135"/>
                  <a:gd name="T32" fmla="*/ 106 w 462"/>
                  <a:gd name="T33" fmla="*/ 214 h 1135"/>
                  <a:gd name="T34" fmla="*/ 105 w 462"/>
                  <a:gd name="T35" fmla="*/ 223 h 1135"/>
                  <a:gd name="T36" fmla="*/ 102 w 462"/>
                  <a:gd name="T37" fmla="*/ 232 h 1135"/>
                  <a:gd name="T38" fmla="*/ 100 w 462"/>
                  <a:gd name="T39" fmla="*/ 242 h 1135"/>
                  <a:gd name="T40" fmla="*/ 97 w 462"/>
                  <a:gd name="T41" fmla="*/ 252 h 1135"/>
                  <a:gd name="T42" fmla="*/ 94 w 462"/>
                  <a:gd name="T43" fmla="*/ 263 h 1135"/>
                  <a:gd name="T44" fmla="*/ 90 w 462"/>
                  <a:gd name="T45" fmla="*/ 273 h 1135"/>
                  <a:gd name="T46" fmla="*/ 81 w 462"/>
                  <a:gd name="T47" fmla="*/ 303 h 1135"/>
                  <a:gd name="T48" fmla="*/ 71 w 462"/>
                  <a:gd name="T49" fmla="*/ 333 h 1135"/>
                  <a:gd name="T50" fmla="*/ 65 w 462"/>
                  <a:gd name="T51" fmla="*/ 348 h 1135"/>
                  <a:gd name="T52" fmla="*/ 36 w 462"/>
                  <a:gd name="T53" fmla="*/ 417 h 1135"/>
                  <a:gd name="T54" fmla="*/ 0 w 462"/>
                  <a:gd name="T55" fmla="*/ 483 h 1135"/>
                  <a:gd name="T56" fmla="*/ 27 w 462"/>
                  <a:gd name="T57" fmla="*/ 573 h 1135"/>
                  <a:gd name="T58" fmla="*/ 94 w 462"/>
                  <a:gd name="T59" fmla="*/ 745 h 1135"/>
                  <a:gd name="T60" fmla="*/ 177 w 462"/>
                  <a:gd name="T61" fmla="*/ 908 h 1135"/>
                  <a:gd name="T62" fmla="*/ 276 w 462"/>
                  <a:gd name="T63" fmla="*/ 1062 h 1135"/>
                  <a:gd name="T64" fmla="*/ 332 w 462"/>
                  <a:gd name="T65" fmla="*/ 1135 h 1135"/>
                  <a:gd name="T66" fmla="*/ 343 w 462"/>
                  <a:gd name="T67" fmla="*/ 1123 h 1135"/>
                  <a:gd name="T68" fmla="*/ 355 w 462"/>
                  <a:gd name="T69" fmla="*/ 1110 h 1135"/>
                  <a:gd name="T70" fmla="*/ 369 w 462"/>
                  <a:gd name="T71" fmla="*/ 1095 h 1135"/>
                  <a:gd name="T72" fmla="*/ 383 w 462"/>
                  <a:gd name="T73" fmla="*/ 1078 h 1135"/>
                  <a:gd name="T74" fmla="*/ 396 w 462"/>
                  <a:gd name="T75" fmla="*/ 1064 h 1135"/>
                  <a:gd name="T76" fmla="*/ 408 w 462"/>
                  <a:gd name="T77" fmla="*/ 1050 h 1135"/>
                  <a:gd name="T78" fmla="*/ 408 w 462"/>
                  <a:gd name="T79" fmla="*/ 1050 h 1135"/>
                  <a:gd name="T80" fmla="*/ 409 w 462"/>
                  <a:gd name="T81" fmla="*/ 1048 h 1135"/>
                  <a:gd name="T82" fmla="*/ 418 w 462"/>
                  <a:gd name="T83" fmla="*/ 1037 h 1135"/>
                  <a:gd name="T84" fmla="*/ 427 w 462"/>
                  <a:gd name="T85" fmla="*/ 1025 h 1135"/>
                  <a:gd name="T86" fmla="*/ 443 w 462"/>
                  <a:gd name="T87" fmla="*/ 1007 h 1135"/>
                  <a:gd name="T88" fmla="*/ 457 w 462"/>
                  <a:gd name="T89" fmla="*/ 989 h 1135"/>
                  <a:gd name="T90" fmla="*/ 460 w 462"/>
                  <a:gd name="T91" fmla="*/ 985 h 1135"/>
                  <a:gd name="T92" fmla="*/ 462 w 462"/>
                  <a:gd name="T93" fmla="*/ 981 h 1135"/>
                  <a:gd name="T94" fmla="*/ 425 w 462"/>
                  <a:gd name="T95" fmla="*/ 929 h 1135"/>
                  <a:gd name="T96" fmla="*/ 355 w 462"/>
                  <a:gd name="T97" fmla="*/ 820 h 1135"/>
                  <a:gd name="T98" fmla="*/ 295 w 462"/>
                  <a:gd name="T99" fmla="*/ 706 h 1135"/>
                  <a:gd name="T100" fmla="*/ 243 w 462"/>
                  <a:gd name="T101" fmla="*/ 587 h 1135"/>
                  <a:gd name="T102" fmla="*/ 201 w 462"/>
                  <a:gd name="T103" fmla="*/ 464 h 1135"/>
                  <a:gd name="T104" fmla="*/ 168 w 462"/>
                  <a:gd name="T105" fmla="*/ 335 h 1135"/>
                  <a:gd name="T106" fmla="*/ 145 w 462"/>
                  <a:gd name="T107" fmla="*/ 204 h 1135"/>
                  <a:gd name="T108" fmla="*/ 133 w 462"/>
                  <a:gd name="T109" fmla="*/ 68 h 1135"/>
                  <a:gd name="T110" fmla="*/ 132 w 462"/>
                  <a:gd name="T111" fmla="*/ 0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2" h="1135">
                    <a:moveTo>
                      <a:pt x="132" y="0"/>
                    </a:moveTo>
                    <a:lnTo>
                      <a:pt x="132" y="7"/>
                    </a:lnTo>
                    <a:lnTo>
                      <a:pt x="132" y="17"/>
                    </a:lnTo>
                    <a:lnTo>
                      <a:pt x="132" y="26"/>
                    </a:lnTo>
                    <a:lnTo>
                      <a:pt x="131" y="35"/>
                    </a:lnTo>
                    <a:lnTo>
                      <a:pt x="131" y="39"/>
                    </a:lnTo>
                    <a:lnTo>
                      <a:pt x="131" y="41"/>
                    </a:lnTo>
                    <a:lnTo>
                      <a:pt x="131" y="53"/>
                    </a:lnTo>
                    <a:lnTo>
                      <a:pt x="129" y="64"/>
                    </a:lnTo>
                    <a:lnTo>
                      <a:pt x="125" y="109"/>
                    </a:lnTo>
                    <a:lnTo>
                      <a:pt x="119" y="153"/>
                    </a:lnTo>
                    <a:lnTo>
                      <a:pt x="116" y="166"/>
                    </a:lnTo>
                    <a:lnTo>
                      <a:pt x="114" y="177"/>
                    </a:lnTo>
                    <a:lnTo>
                      <a:pt x="112" y="182"/>
                    </a:lnTo>
                    <a:lnTo>
                      <a:pt x="112" y="189"/>
                    </a:lnTo>
                    <a:lnTo>
                      <a:pt x="110" y="201"/>
                    </a:lnTo>
                    <a:lnTo>
                      <a:pt x="106" y="214"/>
                    </a:lnTo>
                    <a:lnTo>
                      <a:pt x="105" y="223"/>
                    </a:lnTo>
                    <a:lnTo>
                      <a:pt x="102" y="232"/>
                    </a:lnTo>
                    <a:lnTo>
                      <a:pt x="100" y="242"/>
                    </a:lnTo>
                    <a:lnTo>
                      <a:pt x="97" y="252"/>
                    </a:lnTo>
                    <a:lnTo>
                      <a:pt x="94" y="263"/>
                    </a:lnTo>
                    <a:lnTo>
                      <a:pt x="90" y="273"/>
                    </a:lnTo>
                    <a:lnTo>
                      <a:pt x="81" y="303"/>
                    </a:lnTo>
                    <a:lnTo>
                      <a:pt x="71" y="333"/>
                    </a:lnTo>
                    <a:lnTo>
                      <a:pt x="65" y="348"/>
                    </a:lnTo>
                    <a:lnTo>
                      <a:pt x="36" y="417"/>
                    </a:lnTo>
                    <a:lnTo>
                      <a:pt x="0" y="483"/>
                    </a:lnTo>
                    <a:lnTo>
                      <a:pt x="27" y="573"/>
                    </a:lnTo>
                    <a:lnTo>
                      <a:pt x="94" y="745"/>
                    </a:lnTo>
                    <a:lnTo>
                      <a:pt x="177" y="908"/>
                    </a:lnTo>
                    <a:lnTo>
                      <a:pt x="276" y="1062"/>
                    </a:lnTo>
                    <a:lnTo>
                      <a:pt x="332" y="1135"/>
                    </a:lnTo>
                    <a:lnTo>
                      <a:pt x="343" y="1123"/>
                    </a:lnTo>
                    <a:lnTo>
                      <a:pt x="355" y="1110"/>
                    </a:lnTo>
                    <a:lnTo>
                      <a:pt x="369" y="1095"/>
                    </a:lnTo>
                    <a:lnTo>
                      <a:pt x="383" y="1078"/>
                    </a:lnTo>
                    <a:lnTo>
                      <a:pt x="396" y="1064"/>
                    </a:lnTo>
                    <a:lnTo>
                      <a:pt x="408" y="1050"/>
                    </a:lnTo>
                    <a:lnTo>
                      <a:pt x="408" y="1050"/>
                    </a:lnTo>
                    <a:lnTo>
                      <a:pt x="409" y="1048"/>
                    </a:lnTo>
                    <a:lnTo>
                      <a:pt x="418" y="1037"/>
                    </a:lnTo>
                    <a:lnTo>
                      <a:pt x="427" y="1025"/>
                    </a:lnTo>
                    <a:lnTo>
                      <a:pt x="443" y="1007"/>
                    </a:lnTo>
                    <a:lnTo>
                      <a:pt x="457" y="989"/>
                    </a:lnTo>
                    <a:lnTo>
                      <a:pt x="460" y="985"/>
                    </a:lnTo>
                    <a:lnTo>
                      <a:pt x="462" y="981"/>
                    </a:lnTo>
                    <a:lnTo>
                      <a:pt x="425" y="929"/>
                    </a:lnTo>
                    <a:lnTo>
                      <a:pt x="355" y="820"/>
                    </a:lnTo>
                    <a:lnTo>
                      <a:pt x="295" y="706"/>
                    </a:lnTo>
                    <a:lnTo>
                      <a:pt x="243" y="587"/>
                    </a:lnTo>
                    <a:lnTo>
                      <a:pt x="201" y="464"/>
                    </a:lnTo>
                    <a:lnTo>
                      <a:pt x="168" y="335"/>
                    </a:lnTo>
                    <a:lnTo>
                      <a:pt x="145" y="204"/>
                    </a:lnTo>
                    <a:lnTo>
                      <a:pt x="133" y="68"/>
                    </a:lnTo>
                    <a:lnTo>
                      <a:pt x="132" y="0"/>
                    </a:lnTo>
                    <a:close/>
                  </a:path>
                </a:pathLst>
              </a:custGeom>
              <a:solidFill>
                <a:srgbClr val="3D8E9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7" name="Freeform: Shape 66">
                <a:extLst>
                  <a:ext uri="{FF2B5EF4-FFF2-40B4-BE49-F238E27FC236}">
                    <a16:creationId xmlns:a16="http://schemas.microsoft.com/office/drawing/2014/main" id="{7FCE67A5-C8AB-4313-32E0-4DF7F64C9379}"/>
                  </a:ext>
                </a:extLst>
              </p:cNvPr>
              <p:cNvSpPr>
                <a:spLocks/>
              </p:cNvSpPr>
              <p:nvPr/>
            </p:nvSpPr>
            <p:spPr bwMode="auto">
              <a:xfrm>
                <a:off x="2301130" y="922909"/>
                <a:ext cx="3941813" cy="571998"/>
              </a:xfrm>
              <a:custGeom>
                <a:avLst/>
                <a:gdLst>
                  <a:gd name="connsiteX0" fmla="*/ 0 w 3941813"/>
                  <a:gd name="connsiteY0" fmla="*/ 0 h 571998"/>
                  <a:gd name="connsiteX1" fmla="*/ 228336 w 3941813"/>
                  <a:gd name="connsiteY1" fmla="*/ 0 h 571998"/>
                  <a:gd name="connsiteX2" fmla="*/ 228336 w 3941813"/>
                  <a:gd name="connsiteY2" fmla="*/ 1035 h 571998"/>
                  <a:gd name="connsiteX3" fmla="*/ 228336 w 3941813"/>
                  <a:gd name="connsiteY3" fmla="*/ 2070 h 571998"/>
                  <a:gd name="connsiteX4" fmla="*/ 228336 w 3941813"/>
                  <a:gd name="connsiteY4" fmla="*/ 3450 h 571998"/>
                  <a:gd name="connsiteX5" fmla="*/ 228336 w 3941813"/>
                  <a:gd name="connsiteY5" fmla="*/ 4485 h 571998"/>
                  <a:gd name="connsiteX6" fmla="*/ 228336 w 3941813"/>
                  <a:gd name="connsiteY6" fmla="*/ 6555 h 571998"/>
                  <a:gd name="connsiteX7" fmla="*/ 228336 w 3941813"/>
                  <a:gd name="connsiteY7" fmla="*/ 8625 h 571998"/>
                  <a:gd name="connsiteX8" fmla="*/ 228336 w 3941813"/>
                  <a:gd name="connsiteY8" fmla="*/ 13110 h 571998"/>
                  <a:gd name="connsiteX9" fmla="*/ 228681 w 3941813"/>
                  <a:gd name="connsiteY9" fmla="*/ 17595 h 571998"/>
                  <a:gd name="connsiteX10" fmla="*/ 228681 w 3941813"/>
                  <a:gd name="connsiteY10" fmla="*/ 21045 h 571998"/>
                  <a:gd name="connsiteX11" fmla="*/ 229372 w 3941813"/>
                  <a:gd name="connsiteY11" fmla="*/ 24495 h 571998"/>
                  <a:gd name="connsiteX12" fmla="*/ 229561 w 3941813"/>
                  <a:gd name="connsiteY12" fmla="*/ 29949 h 571998"/>
                  <a:gd name="connsiteX13" fmla="*/ 230860 w 3941813"/>
                  <a:gd name="connsiteY13" fmla="*/ 43059 h 571998"/>
                  <a:gd name="connsiteX14" fmla="*/ 231099 w 3941813"/>
                  <a:gd name="connsiteY14" fmla="*/ 44849 h 571998"/>
                  <a:gd name="connsiteX15" fmla="*/ 231445 w 3941813"/>
                  <a:gd name="connsiteY15" fmla="*/ 47954 h 571998"/>
                  <a:gd name="connsiteX16" fmla="*/ 231790 w 3941813"/>
                  <a:gd name="connsiteY16" fmla="*/ 51059 h 571998"/>
                  <a:gd name="connsiteX17" fmla="*/ 232439 w 3941813"/>
                  <a:gd name="connsiteY17" fmla="*/ 55431 h 571998"/>
                  <a:gd name="connsiteX18" fmla="*/ 237460 w 3941813"/>
                  <a:gd name="connsiteY18" fmla="*/ 78594 h 571998"/>
                  <a:gd name="connsiteX19" fmla="*/ 239935 w 3941813"/>
                  <a:gd name="connsiteY19" fmla="*/ 88754 h 571998"/>
                  <a:gd name="connsiteX20" fmla="*/ 249062 w 3941813"/>
                  <a:gd name="connsiteY20" fmla="*/ 117988 h 571998"/>
                  <a:gd name="connsiteX21" fmla="*/ 258766 w 3941813"/>
                  <a:gd name="connsiteY21" fmla="*/ 141560 h 571998"/>
                  <a:gd name="connsiteX22" fmla="*/ 260462 w 3941813"/>
                  <a:gd name="connsiteY22" fmla="*/ 145242 h 571998"/>
                  <a:gd name="connsiteX23" fmla="*/ 261844 w 3941813"/>
                  <a:gd name="connsiteY23" fmla="*/ 148347 h 571998"/>
                  <a:gd name="connsiteX24" fmla="*/ 263571 w 3941813"/>
                  <a:gd name="connsiteY24" fmla="*/ 152142 h 571998"/>
                  <a:gd name="connsiteX25" fmla="*/ 265643 w 3941813"/>
                  <a:gd name="connsiteY25" fmla="*/ 155592 h 571998"/>
                  <a:gd name="connsiteX26" fmla="*/ 267371 w 3941813"/>
                  <a:gd name="connsiteY26" fmla="*/ 158697 h 571998"/>
                  <a:gd name="connsiteX27" fmla="*/ 269060 w 3941813"/>
                  <a:gd name="connsiteY27" fmla="*/ 162072 h 571998"/>
                  <a:gd name="connsiteX28" fmla="*/ 276558 w 3941813"/>
                  <a:gd name="connsiteY28" fmla="*/ 175613 h 571998"/>
                  <a:gd name="connsiteX29" fmla="*/ 277043 w 3941813"/>
                  <a:gd name="connsiteY29" fmla="*/ 176291 h 571998"/>
                  <a:gd name="connsiteX30" fmla="*/ 278368 w 3941813"/>
                  <a:gd name="connsiteY30" fmla="*/ 178791 h 571998"/>
                  <a:gd name="connsiteX31" fmla="*/ 295536 w 3941813"/>
                  <a:gd name="connsiteY31" fmla="*/ 204348 h 571998"/>
                  <a:gd name="connsiteX32" fmla="*/ 296042 w 3941813"/>
                  <a:gd name="connsiteY32" fmla="*/ 204926 h 571998"/>
                  <a:gd name="connsiteX33" fmla="*/ 298303 w 3941813"/>
                  <a:gd name="connsiteY33" fmla="*/ 207936 h 571998"/>
                  <a:gd name="connsiteX34" fmla="*/ 316635 w 3941813"/>
                  <a:gd name="connsiteY34" fmla="*/ 230146 h 571998"/>
                  <a:gd name="connsiteX35" fmla="*/ 318158 w 3941813"/>
                  <a:gd name="connsiteY35" fmla="*/ 231823 h 571998"/>
                  <a:gd name="connsiteX36" fmla="*/ 341295 w 3941813"/>
                  <a:gd name="connsiteY36" fmla="*/ 254260 h 571998"/>
                  <a:gd name="connsiteX37" fmla="*/ 364855 w 3941813"/>
                  <a:gd name="connsiteY37" fmla="*/ 274566 h 571998"/>
                  <a:gd name="connsiteX38" fmla="*/ 383255 w 3941813"/>
                  <a:gd name="connsiteY38" fmla="*/ 287072 h 571998"/>
                  <a:gd name="connsiteX39" fmla="*/ 390494 w 3941813"/>
                  <a:gd name="connsiteY39" fmla="*/ 291862 h 571998"/>
                  <a:gd name="connsiteX40" fmla="*/ 396550 w 3941813"/>
                  <a:gd name="connsiteY40" fmla="*/ 295622 h 571998"/>
                  <a:gd name="connsiteX41" fmla="*/ 409034 w 3941813"/>
                  <a:gd name="connsiteY41" fmla="*/ 302598 h 571998"/>
                  <a:gd name="connsiteX42" fmla="*/ 419364 w 3941813"/>
                  <a:gd name="connsiteY42" fmla="*/ 308079 h 571998"/>
                  <a:gd name="connsiteX43" fmla="*/ 431109 w 3941813"/>
                  <a:gd name="connsiteY43" fmla="*/ 313598 h 571998"/>
                  <a:gd name="connsiteX44" fmla="*/ 433413 w 3941813"/>
                  <a:gd name="connsiteY44" fmla="*/ 314749 h 571998"/>
                  <a:gd name="connsiteX45" fmla="*/ 445124 w 3941813"/>
                  <a:gd name="connsiteY45" fmla="*/ 319611 h 571998"/>
                  <a:gd name="connsiteX46" fmla="*/ 450799 w 3941813"/>
                  <a:gd name="connsiteY46" fmla="*/ 321878 h 571998"/>
                  <a:gd name="connsiteX47" fmla="*/ 462312 w 3941813"/>
                  <a:gd name="connsiteY47" fmla="*/ 325820 h 571998"/>
                  <a:gd name="connsiteX48" fmla="*/ 480775 w 3941813"/>
                  <a:gd name="connsiteY48" fmla="*/ 331449 h 571998"/>
                  <a:gd name="connsiteX49" fmla="*/ 490525 w 3941813"/>
                  <a:gd name="connsiteY49" fmla="*/ 333953 h 571998"/>
                  <a:gd name="connsiteX50" fmla="*/ 499752 w 3941813"/>
                  <a:gd name="connsiteY50" fmla="*/ 335946 h 571998"/>
                  <a:gd name="connsiteX51" fmla="*/ 520232 w 3941813"/>
                  <a:gd name="connsiteY51" fmla="*/ 340163 h 571998"/>
                  <a:gd name="connsiteX52" fmla="*/ 554124 w 3941813"/>
                  <a:gd name="connsiteY52" fmla="*/ 343209 h 571998"/>
                  <a:gd name="connsiteX53" fmla="*/ 555122 w 3941813"/>
                  <a:gd name="connsiteY53" fmla="*/ 343268 h 571998"/>
                  <a:gd name="connsiteX54" fmla="*/ 555467 w 3941813"/>
                  <a:gd name="connsiteY54" fmla="*/ 343294 h 571998"/>
                  <a:gd name="connsiteX55" fmla="*/ 572739 w 3941813"/>
                  <a:gd name="connsiteY55" fmla="*/ 343958 h 571998"/>
                  <a:gd name="connsiteX56" fmla="*/ 3862707 w 3941813"/>
                  <a:gd name="connsiteY56" fmla="*/ 343958 h 571998"/>
                  <a:gd name="connsiteX57" fmla="*/ 3941813 w 3941813"/>
                  <a:gd name="connsiteY57" fmla="*/ 343958 h 571998"/>
                  <a:gd name="connsiteX58" fmla="*/ 3941813 w 3941813"/>
                  <a:gd name="connsiteY58" fmla="*/ 388462 h 571998"/>
                  <a:gd name="connsiteX59" fmla="*/ 3940777 w 3941813"/>
                  <a:gd name="connsiteY59" fmla="*/ 407437 h 571998"/>
                  <a:gd name="connsiteX60" fmla="*/ 3933868 w 3941813"/>
                  <a:gd name="connsiteY60" fmla="*/ 442971 h 571998"/>
                  <a:gd name="connsiteX61" fmla="*/ 3920050 w 3941813"/>
                  <a:gd name="connsiteY61" fmla="*/ 476090 h 571998"/>
                  <a:gd name="connsiteX62" fmla="*/ 3900015 w 3941813"/>
                  <a:gd name="connsiteY62" fmla="*/ 505415 h 571998"/>
                  <a:gd name="connsiteX63" fmla="*/ 3875143 w 3941813"/>
                  <a:gd name="connsiteY63" fmla="*/ 530254 h 571998"/>
                  <a:gd name="connsiteX64" fmla="*/ 3846126 w 3941813"/>
                  <a:gd name="connsiteY64" fmla="*/ 549919 h 571998"/>
                  <a:gd name="connsiteX65" fmla="*/ 3812964 w 3941813"/>
                  <a:gd name="connsiteY65" fmla="*/ 563718 h 571998"/>
                  <a:gd name="connsiteX66" fmla="*/ 3777038 w 3941813"/>
                  <a:gd name="connsiteY66" fmla="*/ 570963 h 571998"/>
                  <a:gd name="connsiteX67" fmla="*/ 3758385 w 3941813"/>
                  <a:gd name="connsiteY67" fmla="*/ 571998 h 571998"/>
                  <a:gd name="connsiteX68" fmla="*/ 572739 w 3941813"/>
                  <a:gd name="connsiteY68" fmla="*/ 571998 h 571998"/>
                  <a:gd name="connsiteX69" fmla="*/ 543032 w 3941813"/>
                  <a:gd name="connsiteY69" fmla="*/ 571308 h 571998"/>
                  <a:gd name="connsiteX70" fmla="*/ 485343 w 3941813"/>
                  <a:gd name="connsiteY70" fmla="*/ 565788 h 571998"/>
                  <a:gd name="connsiteX71" fmla="*/ 429382 w 3941813"/>
                  <a:gd name="connsiteY71" fmla="*/ 554059 h 571998"/>
                  <a:gd name="connsiteX72" fmla="*/ 375493 w 3941813"/>
                  <a:gd name="connsiteY72" fmla="*/ 537499 h 571998"/>
                  <a:gd name="connsiteX73" fmla="*/ 324023 w 3941813"/>
                  <a:gd name="connsiteY73" fmla="*/ 515419 h 571998"/>
                  <a:gd name="connsiteX74" fmla="*/ 275661 w 3941813"/>
                  <a:gd name="connsiteY74" fmla="*/ 489200 h 571998"/>
                  <a:gd name="connsiteX75" fmla="*/ 229718 w 3941813"/>
                  <a:gd name="connsiteY75" fmla="*/ 458495 h 571998"/>
                  <a:gd name="connsiteX76" fmla="*/ 187574 w 3941813"/>
                  <a:gd name="connsiteY76" fmla="*/ 423306 h 571998"/>
                  <a:gd name="connsiteX77" fmla="*/ 148539 w 3941813"/>
                  <a:gd name="connsiteY77" fmla="*/ 384667 h 571998"/>
                  <a:gd name="connsiteX78" fmla="*/ 113650 w 3941813"/>
                  <a:gd name="connsiteY78" fmla="*/ 342233 h 571998"/>
                  <a:gd name="connsiteX79" fmla="*/ 82906 w 3941813"/>
                  <a:gd name="connsiteY79" fmla="*/ 296349 h 571998"/>
                  <a:gd name="connsiteX80" fmla="*/ 56307 w 3941813"/>
                  <a:gd name="connsiteY80" fmla="*/ 248050 h 571998"/>
                  <a:gd name="connsiteX81" fmla="*/ 34544 w 3941813"/>
                  <a:gd name="connsiteY81" fmla="*/ 196646 h 571998"/>
                  <a:gd name="connsiteX82" fmla="*/ 17963 w 3941813"/>
                  <a:gd name="connsiteY82" fmla="*/ 143172 h 571998"/>
                  <a:gd name="connsiteX83" fmla="*/ 6218 w 3941813"/>
                  <a:gd name="connsiteY83" fmla="*/ 87283 h 571998"/>
                  <a:gd name="connsiteX84" fmla="*/ 346 w 3941813"/>
                  <a:gd name="connsiteY84" fmla="*/ 29669 h 571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3941813" h="571998">
                    <a:moveTo>
                      <a:pt x="0" y="0"/>
                    </a:moveTo>
                    <a:lnTo>
                      <a:pt x="228336" y="0"/>
                    </a:lnTo>
                    <a:lnTo>
                      <a:pt x="228336" y="1035"/>
                    </a:lnTo>
                    <a:lnTo>
                      <a:pt x="228336" y="2070"/>
                    </a:lnTo>
                    <a:lnTo>
                      <a:pt x="228336" y="3450"/>
                    </a:lnTo>
                    <a:lnTo>
                      <a:pt x="228336" y="4485"/>
                    </a:lnTo>
                    <a:lnTo>
                      <a:pt x="228336" y="6555"/>
                    </a:lnTo>
                    <a:lnTo>
                      <a:pt x="228336" y="8625"/>
                    </a:lnTo>
                    <a:lnTo>
                      <a:pt x="228336" y="13110"/>
                    </a:lnTo>
                    <a:lnTo>
                      <a:pt x="228681" y="17595"/>
                    </a:lnTo>
                    <a:lnTo>
                      <a:pt x="228681" y="21045"/>
                    </a:lnTo>
                    <a:lnTo>
                      <a:pt x="229372" y="24495"/>
                    </a:lnTo>
                    <a:lnTo>
                      <a:pt x="229561" y="29949"/>
                    </a:lnTo>
                    <a:lnTo>
                      <a:pt x="230860" y="43059"/>
                    </a:lnTo>
                    <a:lnTo>
                      <a:pt x="231099" y="44849"/>
                    </a:lnTo>
                    <a:lnTo>
                      <a:pt x="231445" y="47954"/>
                    </a:lnTo>
                    <a:lnTo>
                      <a:pt x="231790" y="51059"/>
                    </a:lnTo>
                    <a:lnTo>
                      <a:pt x="232439" y="55431"/>
                    </a:lnTo>
                    <a:lnTo>
                      <a:pt x="237460" y="78594"/>
                    </a:lnTo>
                    <a:lnTo>
                      <a:pt x="239935" y="88754"/>
                    </a:lnTo>
                    <a:lnTo>
                      <a:pt x="249062" y="117988"/>
                    </a:lnTo>
                    <a:lnTo>
                      <a:pt x="258766" y="141560"/>
                    </a:lnTo>
                    <a:lnTo>
                      <a:pt x="260462" y="145242"/>
                    </a:lnTo>
                    <a:lnTo>
                      <a:pt x="261844" y="148347"/>
                    </a:lnTo>
                    <a:lnTo>
                      <a:pt x="263571" y="152142"/>
                    </a:lnTo>
                    <a:lnTo>
                      <a:pt x="265643" y="155592"/>
                    </a:lnTo>
                    <a:lnTo>
                      <a:pt x="267371" y="158697"/>
                    </a:lnTo>
                    <a:lnTo>
                      <a:pt x="269060" y="162072"/>
                    </a:lnTo>
                    <a:lnTo>
                      <a:pt x="276558" y="175613"/>
                    </a:lnTo>
                    <a:lnTo>
                      <a:pt x="277043" y="176291"/>
                    </a:lnTo>
                    <a:lnTo>
                      <a:pt x="278368" y="178791"/>
                    </a:lnTo>
                    <a:lnTo>
                      <a:pt x="295536" y="204348"/>
                    </a:lnTo>
                    <a:lnTo>
                      <a:pt x="296042" y="204926"/>
                    </a:lnTo>
                    <a:lnTo>
                      <a:pt x="298303" y="207936"/>
                    </a:lnTo>
                    <a:lnTo>
                      <a:pt x="316635" y="230146"/>
                    </a:lnTo>
                    <a:lnTo>
                      <a:pt x="318158" y="231823"/>
                    </a:lnTo>
                    <a:lnTo>
                      <a:pt x="341295" y="254260"/>
                    </a:lnTo>
                    <a:lnTo>
                      <a:pt x="364855" y="274566"/>
                    </a:lnTo>
                    <a:lnTo>
                      <a:pt x="383255" y="287072"/>
                    </a:lnTo>
                    <a:lnTo>
                      <a:pt x="390494" y="291862"/>
                    </a:lnTo>
                    <a:lnTo>
                      <a:pt x="396550" y="295622"/>
                    </a:lnTo>
                    <a:lnTo>
                      <a:pt x="409034" y="302598"/>
                    </a:lnTo>
                    <a:lnTo>
                      <a:pt x="419364" y="308079"/>
                    </a:lnTo>
                    <a:lnTo>
                      <a:pt x="431109" y="313598"/>
                    </a:lnTo>
                    <a:lnTo>
                      <a:pt x="433413" y="314749"/>
                    </a:lnTo>
                    <a:lnTo>
                      <a:pt x="445124" y="319611"/>
                    </a:lnTo>
                    <a:lnTo>
                      <a:pt x="450799" y="321878"/>
                    </a:lnTo>
                    <a:lnTo>
                      <a:pt x="462312" y="325820"/>
                    </a:lnTo>
                    <a:lnTo>
                      <a:pt x="480775" y="331449"/>
                    </a:lnTo>
                    <a:lnTo>
                      <a:pt x="490525" y="333953"/>
                    </a:lnTo>
                    <a:lnTo>
                      <a:pt x="499752" y="335946"/>
                    </a:lnTo>
                    <a:lnTo>
                      <a:pt x="520232" y="340163"/>
                    </a:lnTo>
                    <a:lnTo>
                      <a:pt x="554124" y="343209"/>
                    </a:lnTo>
                    <a:lnTo>
                      <a:pt x="555122" y="343268"/>
                    </a:lnTo>
                    <a:lnTo>
                      <a:pt x="555467" y="343294"/>
                    </a:lnTo>
                    <a:lnTo>
                      <a:pt x="572739" y="343958"/>
                    </a:lnTo>
                    <a:lnTo>
                      <a:pt x="3862707" y="343958"/>
                    </a:lnTo>
                    <a:lnTo>
                      <a:pt x="3941813" y="343958"/>
                    </a:lnTo>
                    <a:lnTo>
                      <a:pt x="3941813" y="388462"/>
                    </a:lnTo>
                    <a:lnTo>
                      <a:pt x="3940777" y="407437"/>
                    </a:lnTo>
                    <a:lnTo>
                      <a:pt x="3933868" y="442971"/>
                    </a:lnTo>
                    <a:lnTo>
                      <a:pt x="3920050" y="476090"/>
                    </a:lnTo>
                    <a:lnTo>
                      <a:pt x="3900015" y="505415"/>
                    </a:lnTo>
                    <a:lnTo>
                      <a:pt x="3875143" y="530254"/>
                    </a:lnTo>
                    <a:lnTo>
                      <a:pt x="3846126" y="549919"/>
                    </a:lnTo>
                    <a:lnTo>
                      <a:pt x="3812964" y="563718"/>
                    </a:lnTo>
                    <a:lnTo>
                      <a:pt x="3777038" y="570963"/>
                    </a:lnTo>
                    <a:lnTo>
                      <a:pt x="3758385" y="571998"/>
                    </a:lnTo>
                    <a:lnTo>
                      <a:pt x="572739" y="571998"/>
                    </a:lnTo>
                    <a:lnTo>
                      <a:pt x="543032" y="571308"/>
                    </a:lnTo>
                    <a:lnTo>
                      <a:pt x="485343" y="565788"/>
                    </a:lnTo>
                    <a:lnTo>
                      <a:pt x="429382" y="554059"/>
                    </a:lnTo>
                    <a:lnTo>
                      <a:pt x="375493" y="537499"/>
                    </a:lnTo>
                    <a:lnTo>
                      <a:pt x="324023" y="515419"/>
                    </a:lnTo>
                    <a:lnTo>
                      <a:pt x="275661" y="489200"/>
                    </a:lnTo>
                    <a:lnTo>
                      <a:pt x="229718" y="458495"/>
                    </a:lnTo>
                    <a:lnTo>
                      <a:pt x="187574" y="423306"/>
                    </a:lnTo>
                    <a:lnTo>
                      <a:pt x="148539" y="384667"/>
                    </a:lnTo>
                    <a:lnTo>
                      <a:pt x="113650" y="342233"/>
                    </a:lnTo>
                    <a:lnTo>
                      <a:pt x="82906" y="296349"/>
                    </a:lnTo>
                    <a:lnTo>
                      <a:pt x="56307" y="248050"/>
                    </a:lnTo>
                    <a:lnTo>
                      <a:pt x="34544" y="196646"/>
                    </a:lnTo>
                    <a:lnTo>
                      <a:pt x="17963" y="143172"/>
                    </a:lnTo>
                    <a:lnTo>
                      <a:pt x="6218" y="87283"/>
                    </a:lnTo>
                    <a:lnTo>
                      <a:pt x="346" y="29669"/>
                    </a:lnTo>
                    <a:close/>
                  </a:path>
                </a:pathLst>
              </a:custGeom>
              <a:solidFill>
                <a:srgbClr val="3D8E92"/>
              </a:solid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68" name="Freeform 585">
                <a:extLst>
                  <a:ext uri="{FF2B5EF4-FFF2-40B4-BE49-F238E27FC236}">
                    <a16:creationId xmlns:a16="http://schemas.microsoft.com/office/drawing/2014/main" id="{09B4DDDB-1876-A611-CA87-FC3C1E3506EE}"/>
                  </a:ext>
                </a:extLst>
              </p:cNvPr>
              <p:cNvSpPr>
                <a:spLocks/>
              </p:cNvSpPr>
              <p:nvPr/>
            </p:nvSpPr>
            <p:spPr bwMode="auto">
              <a:xfrm>
                <a:off x="1611692" y="577500"/>
                <a:ext cx="689438" cy="6894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ctr" anchorCtr="0" compatLnSpc="1">
                <a:prstTxWarp prst="textNoShape">
                  <a:avLst/>
                </a:prstTxWarp>
              </a:bodyPr>
              <a:lstStyle/>
              <a:p>
                <a:pPr algn="ctr"/>
                <a:r>
                  <a:rPr lang="en-US" sz="4400" b="1" dirty="0">
                    <a:solidFill>
                      <a:srgbClr val="191C21"/>
                    </a:solidFill>
                  </a:rPr>
                  <a:t>6</a:t>
                </a:r>
              </a:p>
            </p:txBody>
          </p:sp>
        </p:grpSp>
        <p:sp>
          <p:nvSpPr>
            <p:cNvPr id="60" name="TextBox 59">
              <a:extLst>
                <a:ext uri="{FF2B5EF4-FFF2-40B4-BE49-F238E27FC236}">
                  <a16:creationId xmlns:a16="http://schemas.microsoft.com/office/drawing/2014/main" id="{5E78172F-F082-E41E-976C-DE2D148627A9}"/>
                </a:ext>
              </a:extLst>
            </p:cNvPr>
            <p:cNvSpPr txBox="1"/>
            <p:nvPr/>
          </p:nvSpPr>
          <p:spPr>
            <a:xfrm>
              <a:off x="1666026" y="3279844"/>
              <a:ext cx="3125164" cy="400494"/>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تحسين إدارة الأزمات والاستجابة للكوارث</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69" name="Group 68">
            <a:extLst>
              <a:ext uri="{FF2B5EF4-FFF2-40B4-BE49-F238E27FC236}">
                <a16:creationId xmlns:a16="http://schemas.microsoft.com/office/drawing/2014/main" id="{0AF2A75D-6A1B-6BAF-AAD0-AF61DC50F219}"/>
              </a:ext>
            </a:extLst>
          </p:cNvPr>
          <p:cNvGrpSpPr/>
          <p:nvPr/>
        </p:nvGrpSpPr>
        <p:grpSpPr>
          <a:xfrm>
            <a:off x="4292838" y="4744040"/>
            <a:ext cx="4058284" cy="1038515"/>
            <a:chOff x="1442566" y="4702643"/>
            <a:chExt cx="4058284" cy="1038515"/>
          </a:xfrm>
        </p:grpSpPr>
        <p:grpSp>
          <p:nvGrpSpPr>
            <p:cNvPr id="70" name="Group 69">
              <a:extLst>
                <a:ext uri="{FF2B5EF4-FFF2-40B4-BE49-F238E27FC236}">
                  <a16:creationId xmlns:a16="http://schemas.microsoft.com/office/drawing/2014/main" id="{444659E0-02BF-77B2-8454-9334E775AC3A}"/>
                </a:ext>
              </a:extLst>
            </p:cNvPr>
            <p:cNvGrpSpPr/>
            <p:nvPr/>
          </p:nvGrpSpPr>
          <p:grpSpPr>
            <a:xfrm flipH="1">
              <a:off x="1442566" y="4702643"/>
              <a:ext cx="4058284" cy="1038515"/>
              <a:chOff x="1383722" y="350911"/>
              <a:chExt cx="4859221" cy="1243475"/>
            </a:xfrm>
          </p:grpSpPr>
          <p:sp>
            <p:nvSpPr>
              <p:cNvPr id="72" name="Freeform 584">
                <a:extLst>
                  <a:ext uri="{FF2B5EF4-FFF2-40B4-BE49-F238E27FC236}">
                    <a16:creationId xmlns:a16="http://schemas.microsoft.com/office/drawing/2014/main" id="{C5217C41-2AB9-594F-FEAD-8BB748DFE201}"/>
                  </a:ext>
                </a:extLst>
              </p:cNvPr>
              <p:cNvSpPr>
                <a:spLocks/>
              </p:cNvSpPr>
              <p:nvPr/>
            </p:nvSpPr>
            <p:spPr bwMode="auto">
              <a:xfrm>
                <a:off x="1383722" y="449008"/>
                <a:ext cx="4859221" cy="1145378"/>
              </a:xfrm>
              <a:custGeom>
                <a:avLst/>
                <a:gdLst>
                  <a:gd name="T0" fmla="*/ 13835 w 14066"/>
                  <a:gd name="T1" fmla="*/ 744 h 3315"/>
                  <a:gd name="T2" fmla="*/ 13713 w 14066"/>
                  <a:gd name="T3" fmla="*/ 454 h 3315"/>
                  <a:gd name="T4" fmla="*/ 13456 w 14066"/>
                  <a:gd name="T5" fmla="*/ 280 h 3315"/>
                  <a:gd name="T6" fmla="*/ 2543 w 14066"/>
                  <a:gd name="T7" fmla="*/ 257 h 3315"/>
                  <a:gd name="T8" fmla="*/ 2291 w 14066"/>
                  <a:gd name="T9" fmla="*/ 124 h 3315"/>
                  <a:gd name="T10" fmla="*/ 1956 w 14066"/>
                  <a:gd name="T11" fmla="*/ 26 h 3315"/>
                  <a:gd name="T12" fmla="*/ 1658 w 14066"/>
                  <a:gd name="T13" fmla="*/ 0 h 3315"/>
                  <a:gd name="T14" fmla="*/ 1243 w 14066"/>
                  <a:gd name="T15" fmla="*/ 52 h 3315"/>
                  <a:gd name="T16" fmla="*/ 798 w 14066"/>
                  <a:gd name="T17" fmla="*/ 240 h 3315"/>
                  <a:gd name="T18" fmla="*/ 431 w 14066"/>
                  <a:gd name="T19" fmla="*/ 543 h 3315"/>
                  <a:gd name="T20" fmla="*/ 162 w 14066"/>
                  <a:gd name="T21" fmla="*/ 938 h 3315"/>
                  <a:gd name="T22" fmla="*/ 19 w 14066"/>
                  <a:gd name="T23" fmla="*/ 1405 h 3315"/>
                  <a:gd name="T24" fmla="*/ 0 w 14066"/>
                  <a:gd name="T25" fmla="*/ 1720 h 3315"/>
                  <a:gd name="T26" fmla="*/ 54 w 14066"/>
                  <a:gd name="T27" fmla="*/ 2076 h 3315"/>
                  <a:gd name="T28" fmla="*/ 177 w 14066"/>
                  <a:gd name="T29" fmla="*/ 2404 h 3315"/>
                  <a:gd name="T30" fmla="*/ 365 w 14066"/>
                  <a:gd name="T31" fmla="*/ 2696 h 3315"/>
                  <a:gd name="T32" fmla="*/ 607 w 14066"/>
                  <a:gd name="T33" fmla="*/ 2941 h 3315"/>
                  <a:gd name="T34" fmla="*/ 896 w 14066"/>
                  <a:gd name="T35" fmla="*/ 3130 h 3315"/>
                  <a:gd name="T36" fmla="*/ 1199 w 14066"/>
                  <a:gd name="T37" fmla="*/ 3252 h 3315"/>
                  <a:gd name="T38" fmla="*/ 1658 w 14066"/>
                  <a:gd name="T39" fmla="*/ 3315 h 3315"/>
                  <a:gd name="T40" fmla="*/ 1700 w 14066"/>
                  <a:gd name="T41" fmla="*/ 3315 h 3315"/>
                  <a:gd name="T42" fmla="*/ 1766 w 14066"/>
                  <a:gd name="T43" fmla="*/ 3312 h 3315"/>
                  <a:gd name="T44" fmla="*/ 1834 w 14066"/>
                  <a:gd name="T45" fmla="*/ 3306 h 3315"/>
                  <a:gd name="T46" fmla="*/ 1899 w 14066"/>
                  <a:gd name="T47" fmla="*/ 3297 h 3315"/>
                  <a:gd name="T48" fmla="*/ 1954 w 14066"/>
                  <a:gd name="T49" fmla="*/ 3288 h 3315"/>
                  <a:gd name="T50" fmla="*/ 2011 w 14066"/>
                  <a:gd name="T51" fmla="*/ 3278 h 3315"/>
                  <a:gd name="T52" fmla="*/ 2070 w 14066"/>
                  <a:gd name="T53" fmla="*/ 3264 h 3315"/>
                  <a:gd name="T54" fmla="*/ 2125 w 14066"/>
                  <a:gd name="T55" fmla="*/ 3248 h 3315"/>
                  <a:gd name="T56" fmla="*/ 2178 w 14066"/>
                  <a:gd name="T57" fmla="*/ 3231 h 3315"/>
                  <a:gd name="T58" fmla="*/ 2241 w 14066"/>
                  <a:gd name="T59" fmla="*/ 3209 h 3315"/>
                  <a:gd name="T60" fmla="*/ 2328 w 14066"/>
                  <a:gd name="T61" fmla="*/ 3174 h 3315"/>
                  <a:gd name="T62" fmla="*/ 2790 w 14066"/>
                  <a:gd name="T63" fmla="*/ 2870 h 3315"/>
                  <a:gd name="T64" fmla="*/ 2855 w 14066"/>
                  <a:gd name="T65" fmla="*/ 2805 h 3315"/>
                  <a:gd name="T66" fmla="*/ 2869 w 14066"/>
                  <a:gd name="T67" fmla="*/ 2789 h 3315"/>
                  <a:gd name="T68" fmla="*/ 2896 w 14066"/>
                  <a:gd name="T69" fmla="*/ 2759 h 3315"/>
                  <a:gd name="T70" fmla="*/ 2901 w 14066"/>
                  <a:gd name="T71" fmla="*/ 2754 h 3315"/>
                  <a:gd name="T72" fmla="*/ 2931 w 14066"/>
                  <a:gd name="T73" fmla="*/ 2719 h 3315"/>
                  <a:gd name="T74" fmla="*/ 2934 w 14066"/>
                  <a:gd name="T75" fmla="*/ 2717 h 3315"/>
                  <a:gd name="T76" fmla="*/ 2943 w 14066"/>
                  <a:gd name="T77" fmla="*/ 2706 h 3315"/>
                  <a:gd name="T78" fmla="*/ 2966 w 14066"/>
                  <a:gd name="T79" fmla="*/ 2676 h 3315"/>
                  <a:gd name="T80" fmla="*/ 2985 w 14066"/>
                  <a:gd name="T81" fmla="*/ 2651 h 3315"/>
                  <a:gd name="T82" fmla="*/ 3317 w 14066"/>
                  <a:gd name="T83" fmla="*/ 2985 h 3315"/>
                  <a:gd name="T84" fmla="*/ 3825 w 14066"/>
                  <a:gd name="T85" fmla="*/ 3244 h 3315"/>
                  <a:gd name="T86" fmla="*/ 4313 w 14066"/>
                  <a:gd name="T87" fmla="*/ 3315 h 3315"/>
                  <a:gd name="T88" fmla="*/ 13693 w 14066"/>
                  <a:gd name="T89" fmla="*/ 3292 h 3315"/>
                  <a:gd name="T90" fmla="*/ 13745 w 14066"/>
                  <a:gd name="T91" fmla="*/ 3273 h 3315"/>
                  <a:gd name="T92" fmla="*/ 13804 w 14066"/>
                  <a:gd name="T93" fmla="*/ 3243 h 3315"/>
                  <a:gd name="T94" fmla="*/ 13909 w 14066"/>
                  <a:gd name="T95" fmla="*/ 3161 h 3315"/>
                  <a:gd name="T96" fmla="*/ 14003 w 14066"/>
                  <a:gd name="T97" fmla="*/ 3038 h 3315"/>
                  <a:gd name="T98" fmla="*/ 14066 w 14066"/>
                  <a:gd name="T99" fmla="*/ 2784 h 3315"/>
                  <a:gd name="T100" fmla="*/ 14066 w 14066"/>
                  <a:gd name="T101" fmla="*/ 2654 h 3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066" h="3315">
                    <a:moveTo>
                      <a:pt x="13837" y="2654"/>
                    </a:moveTo>
                    <a:lnTo>
                      <a:pt x="13837" y="800"/>
                    </a:lnTo>
                    <a:lnTo>
                      <a:pt x="13835" y="744"/>
                    </a:lnTo>
                    <a:lnTo>
                      <a:pt x="13813" y="638"/>
                    </a:lnTo>
                    <a:lnTo>
                      <a:pt x="13772" y="540"/>
                    </a:lnTo>
                    <a:lnTo>
                      <a:pt x="13713" y="454"/>
                    </a:lnTo>
                    <a:lnTo>
                      <a:pt x="13640" y="380"/>
                    </a:lnTo>
                    <a:lnTo>
                      <a:pt x="13553" y="321"/>
                    </a:lnTo>
                    <a:lnTo>
                      <a:pt x="13456" y="280"/>
                    </a:lnTo>
                    <a:lnTo>
                      <a:pt x="13349" y="258"/>
                    </a:lnTo>
                    <a:lnTo>
                      <a:pt x="13294" y="257"/>
                    </a:lnTo>
                    <a:lnTo>
                      <a:pt x="2543" y="257"/>
                    </a:lnTo>
                    <a:lnTo>
                      <a:pt x="2494" y="227"/>
                    </a:lnTo>
                    <a:lnTo>
                      <a:pt x="2394" y="172"/>
                    </a:lnTo>
                    <a:lnTo>
                      <a:pt x="2291" y="124"/>
                    </a:lnTo>
                    <a:lnTo>
                      <a:pt x="2182" y="84"/>
                    </a:lnTo>
                    <a:lnTo>
                      <a:pt x="2070" y="52"/>
                    </a:lnTo>
                    <a:lnTo>
                      <a:pt x="1956" y="26"/>
                    </a:lnTo>
                    <a:lnTo>
                      <a:pt x="1838" y="9"/>
                    </a:lnTo>
                    <a:lnTo>
                      <a:pt x="1719" y="0"/>
                    </a:lnTo>
                    <a:lnTo>
                      <a:pt x="1658" y="0"/>
                    </a:lnTo>
                    <a:lnTo>
                      <a:pt x="1573" y="1"/>
                    </a:lnTo>
                    <a:lnTo>
                      <a:pt x="1405" y="18"/>
                    </a:lnTo>
                    <a:lnTo>
                      <a:pt x="1243" y="52"/>
                    </a:lnTo>
                    <a:lnTo>
                      <a:pt x="1088" y="100"/>
                    </a:lnTo>
                    <a:lnTo>
                      <a:pt x="939" y="163"/>
                    </a:lnTo>
                    <a:lnTo>
                      <a:pt x="798" y="240"/>
                    </a:lnTo>
                    <a:lnTo>
                      <a:pt x="665" y="329"/>
                    </a:lnTo>
                    <a:lnTo>
                      <a:pt x="542" y="430"/>
                    </a:lnTo>
                    <a:lnTo>
                      <a:pt x="431" y="543"/>
                    </a:lnTo>
                    <a:lnTo>
                      <a:pt x="328" y="665"/>
                    </a:lnTo>
                    <a:lnTo>
                      <a:pt x="239" y="797"/>
                    </a:lnTo>
                    <a:lnTo>
                      <a:pt x="162" y="938"/>
                    </a:lnTo>
                    <a:lnTo>
                      <a:pt x="100" y="1087"/>
                    </a:lnTo>
                    <a:lnTo>
                      <a:pt x="51" y="1243"/>
                    </a:lnTo>
                    <a:lnTo>
                      <a:pt x="19" y="1405"/>
                    </a:lnTo>
                    <a:lnTo>
                      <a:pt x="2" y="1572"/>
                    </a:lnTo>
                    <a:lnTo>
                      <a:pt x="0" y="1658"/>
                    </a:lnTo>
                    <a:lnTo>
                      <a:pt x="0" y="1720"/>
                    </a:lnTo>
                    <a:lnTo>
                      <a:pt x="10" y="1842"/>
                    </a:lnTo>
                    <a:lnTo>
                      <a:pt x="28" y="1961"/>
                    </a:lnTo>
                    <a:lnTo>
                      <a:pt x="54" y="2076"/>
                    </a:lnTo>
                    <a:lnTo>
                      <a:pt x="87" y="2190"/>
                    </a:lnTo>
                    <a:lnTo>
                      <a:pt x="129" y="2299"/>
                    </a:lnTo>
                    <a:lnTo>
                      <a:pt x="177" y="2404"/>
                    </a:lnTo>
                    <a:lnTo>
                      <a:pt x="234" y="2507"/>
                    </a:lnTo>
                    <a:lnTo>
                      <a:pt x="296" y="2604"/>
                    </a:lnTo>
                    <a:lnTo>
                      <a:pt x="365" y="2696"/>
                    </a:lnTo>
                    <a:lnTo>
                      <a:pt x="440" y="2783"/>
                    </a:lnTo>
                    <a:lnTo>
                      <a:pt x="520" y="2864"/>
                    </a:lnTo>
                    <a:lnTo>
                      <a:pt x="607" y="2941"/>
                    </a:lnTo>
                    <a:lnTo>
                      <a:pt x="699" y="3010"/>
                    </a:lnTo>
                    <a:lnTo>
                      <a:pt x="795" y="3073"/>
                    </a:lnTo>
                    <a:lnTo>
                      <a:pt x="896" y="3130"/>
                    </a:lnTo>
                    <a:lnTo>
                      <a:pt x="948" y="3156"/>
                    </a:lnTo>
                    <a:lnTo>
                      <a:pt x="1030" y="3192"/>
                    </a:lnTo>
                    <a:lnTo>
                      <a:pt x="1199" y="3252"/>
                    </a:lnTo>
                    <a:lnTo>
                      <a:pt x="1378" y="3293"/>
                    </a:lnTo>
                    <a:lnTo>
                      <a:pt x="1564" y="3314"/>
                    </a:lnTo>
                    <a:lnTo>
                      <a:pt x="1658" y="3315"/>
                    </a:lnTo>
                    <a:lnTo>
                      <a:pt x="1658" y="3315"/>
                    </a:lnTo>
                    <a:lnTo>
                      <a:pt x="1659" y="3315"/>
                    </a:lnTo>
                    <a:lnTo>
                      <a:pt x="1700" y="3315"/>
                    </a:lnTo>
                    <a:lnTo>
                      <a:pt x="1740" y="3313"/>
                    </a:lnTo>
                    <a:lnTo>
                      <a:pt x="1753" y="3313"/>
                    </a:lnTo>
                    <a:lnTo>
                      <a:pt x="1766" y="3312"/>
                    </a:lnTo>
                    <a:lnTo>
                      <a:pt x="1793" y="3310"/>
                    </a:lnTo>
                    <a:lnTo>
                      <a:pt x="1820" y="3308"/>
                    </a:lnTo>
                    <a:lnTo>
                      <a:pt x="1834" y="3306"/>
                    </a:lnTo>
                    <a:lnTo>
                      <a:pt x="1850" y="3304"/>
                    </a:lnTo>
                    <a:lnTo>
                      <a:pt x="1875" y="3301"/>
                    </a:lnTo>
                    <a:lnTo>
                      <a:pt x="1899" y="3297"/>
                    </a:lnTo>
                    <a:lnTo>
                      <a:pt x="1915" y="3296"/>
                    </a:lnTo>
                    <a:lnTo>
                      <a:pt x="1932" y="3292"/>
                    </a:lnTo>
                    <a:lnTo>
                      <a:pt x="1954" y="3288"/>
                    </a:lnTo>
                    <a:lnTo>
                      <a:pt x="1977" y="3284"/>
                    </a:lnTo>
                    <a:lnTo>
                      <a:pt x="1994" y="3282"/>
                    </a:lnTo>
                    <a:lnTo>
                      <a:pt x="2011" y="3278"/>
                    </a:lnTo>
                    <a:lnTo>
                      <a:pt x="2031" y="3273"/>
                    </a:lnTo>
                    <a:lnTo>
                      <a:pt x="2052" y="3268"/>
                    </a:lnTo>
                    <a:lnTo>
                      <a:pt x="2070" y="3264"/>
                    </a:lnTo>
                    <a:lnTo>
                      <a:pt x="2089" y="3258"/>
                    </a:lnTo>
                    <a:lnTo>
                      <a:pt x="2107" y="3253"/>
                    </a:lnTo>
                    <a:lnTo>
                      <a:pt x="2125" y="3248"/>
                    </a:lnTo>
                    <a:lnTo>
                      <a:pt x="2146" y="3243"/>
                    </a:lnTo>
                    <a:lnTo>
                      <a:pt x="2165" y="3236"/>
                    </a:lnTo>
                    <a:lnTo>
                      <a:pt x="2178" y="3231"/>
                    </a:lnTo>
                    <a:lnTo>
                      <a:pt x="2191" y="3227"/>
                    </a:lnTo>
                    <a:lnTo>
                      <a:pt x="2217" y="3218"/>
                    </a:lnTo>
                    <a:lnTo>
                      <a:pt x="2241" y="3209"/>
                    </a:lnTo>
                    <a:lnTo>
                      <a:pt x="2241" y="3209"/>
                    </a:lnTo>
                    <a:lnTo>
                      <a:pt x="2241" y="3209"/>
                    </a:lnTo>
                    <a:lnTo>
                      <a:pt x="2328" y="3174"/>
                    </a:lnTo>
                    <a:lnTo>
                      <a:pt x="2494" y="3090"/>
                    </a:lnTo>
                    <a:lnTo>
                      <a:pt x="2648" y="2989"/>
                    </a:lnTo>
                    <a:lnTo>
                      <a:pt x="2790" y="2870"/>
                    </a:lnTo>
                    <a:lnTo>
                      <a:pt x="2855" y="2805"/>
                    </a:lnTo>
                    <a:lnTo>
                      <a:pt x="2855" y="2805"/>
                    </a:lnTo>
                    <a:lnTo>
                      <a:pt x="2855" y="2805"/>
                    </a:lnTo>
                    <a:lnTo>
                      <a:pt x="2858" y="2801"/>
                    </a:lnTo>
                    <a:lnTo>
                      <a:pt x="2862" y="2797"/>
                    </a:lnTo>
                    <a:lnTo>
                      <a:pt x="2869" y="2789"/>
                    </a:lnTo>
                    <a:lnTo>
                      <a:pt x="2875" y="2783"/>
                    </a:lnTo>
                    <a:lnTo>
                      <a:pt x="2886" y="2771"/>
                    </a:lnTo>
                    <a:lnTo>
                      <a:pt x="2896" y="2759"/>
                    </a:lnTo>
                    <a:lnTo>
                      <a:pt x="2896" y="2759"/>
                    </a:lnTo>
                    <a:lnTo>
                      <a:pt x="2896" y="2759"/>
                    </a:lnTo>
                    <a:lnTo>
                      <a:pt x="2901" y="2754"/>
                    </a:lnTo>
                    <a:lnTo>
                      <a:pt x="2906" y="2748"/>
                    </a:lnTo>
                    <a:lnTo>
                      <a:pt x="2919" y="2734"/>
                    </a:lnTo>
                    <a:lnTo>
                      <a:pt x="2931" y="2719"/>
                    </a:lnTo>
                    <a:lnTo>
                      <a:pt x="2931" y="2719"/>
                    </a:lnTo>
                    <a:lnTo>
                      <a:pt x="2932" y="2718"/>
                    </a:lnTo>
                    <a:lnTo>
                      <a:pt x="2934" y="2717"/>
                    </a:lnTo>
                    <a:lnTo>
                      <a:pt x="2935" y="2715"/>
                    </a:lnTo>
                    <a:lnTo>
                      <a:pt x="2939" y="2710"/>
                    </a:lnTo>
                    <a:lnTo>
                      <a:pt x="2943" y="2706"/>
                    </a:lnTo>
                    <a:lnTo>
                      <a:pt x="2947" y="2701"/>
                    </a:lnTo>
                    <a:lnTo>
                      <a:pt x="2950" y="2696"/>
                    </a:lnTo>
                    <a:lnTo>
                      <a:pt x="2966" y="2676"/>
                    </a:lnTo>
                    <a:lnTo>
                      <a:pt x="2980" y="2658"/>
                    </a:lnTo>
                    <a:lnTo>
                      <a:pt x="2983" y="2654"/>
                    </a:lnTo>
                    <a:lnTo>
                      <a:pt x="2985" y="2651"/>
                    </a:lnTo>
                    <a:lnTo>
                      <a:pt x="3044" y="2726"/>
                    </a:lnTo>
                    <a:lnTo>
                      <a:pt x="3173" y="2863"/>
                    </a:lnTo>
                    <a:lnTo>
                      <a:pt x="3317" y="2985"/>
                    </a:lnTo>
                    <a:lnTo>
                      <a:pt x="3475" y="3090"/>
                    </a:lnTo>
                    <a:lnTo>
                      <a:pt x="3645" y="3177"/>
                    </a:lnTo>
                    <a:lnTo>
                      <a:pt x="3825" y="3244"/>
                    </a:lnTo>
                    <a:lnTo>
                      <a:pt x="4015" y="3290"/>
                    </a:lnTo>
                    <a:lnTo>
                      <a:pt x="4212" y="3313"/>
                    </a:lnTo>
                    <a:lnTo>
                      <a:pt x="4313" y="3315"/>
                    </a:lnTo>
                    <a:lnTo>
                      <a:pt x="13535" y="3315"/>
                    </a:lnTo>
                    <a:lnTo>
                      <a:pt x="13589" y="3314"/>
                    </a:lnTo>
                    <a:lnTo>
                      <a:pt x="13693" y="3292"/>
                    </a:lnTo>
                    <a:lnTo>
                      <a:pt x="13741" y="3274"/>
                    </a:lnTo>
                    <a:lnTo>
                      <a:pt x="13743" y="3273"/>
                    </a:lnTo>
                    <a:lnTo>
                      <a:pt x="13745" y="3273"/>
                    </a:lnTo>
                    <a:lnTo>
                      <a:pt x="13755" y="3268"/>
                    </a:lnTo>
                    <a:lnTo>
                      <a:pt x="13765" y="3264"/>
                    </a:lnTo>
                    <a:lnTo>
                      <a:pt x="13804" y="3243"/>
                    </a:lnTo>
                    <a:lnTo>
                      <a:pt x="13877" y="3192"/>
                    </a:lnTo>
                    <a:lnTo>
                      <a:pt x="13908" y="3161"/>
                    </a:lnTo>
                    <a:lnTo>
                      <a:pt x="13909" y="3161"/>
                    </a:lnTo>
                    <a:lnTo>
                      <a:pt x="13910" y="3160"/>
                    </a:lnTo>
                    <a:lnTo>
                      <a:pt x="13945" y="3122"/>
                    </a:lnTo>
                    <a:lnTo>
                      <a:pt x="14003" y="3038"/>
                    </a:lnTo>
                    <a:lnTo>
                      <a:pt x="14043" y="2942"/>
                    </a:lnTo>
                    <a:lnTo>
                      <a:pt x="14063" y="2839"/>
                    </a:lnTo>
                    <a:lnTo>
                      <a:pt x="14066" y="2784"/>
                    </a:lnTo>
                    <a:lnTo>
                      <a:pt x="14066" y="2784"/>
                    </a:lnTo>
                    <a:lnTo>
                      <a:pt x="14066" y="2654"/>
                    </a:lnTo>
                    <a:lnTo>
                      <a:pt x="14066" y="2654"/>
                    </a:lnTo>
                    <a:lnTo>
                      <a:pt x="13837" y="2654"/>
                    </a:lnTo>
                    <a:close/>
                  </a:path>
                </a:pathLst>
              </a:custGeom>
              <a:solidFill>
                <a:schemeClr val="bg2">
                  <a:lumMod val="9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3" name="Freeform 586">
                <a:extLst>
                  <a:ext uri="{FF2B5EF4-FFF2-40B4-BE49-F238E27FC236}">
                    <a16:creationId xmlns:a16="http://schemas.microsoft.com/office/drawing/2014/main" id="{06DD16D1-6796-FEBB-5170-F9E2E86135A6}"/>
                  </a:ext>
                </a:extLst>
              </p:cNvPr>
              <p:cNvSpPr>
                <a:spLocks/>
              </p:cNvSpPr>
              <p:nvPr/>
            </p:nvSpPr>
            <p:spPr bwMode="auto">
              <a:xfrm>
                <a:off x="2243394" y="439336"/>
                <a:ext cx="3900364" cy="899447"/>
              </a:xfrm>
              <a:custGeom>
                <a:avLst/>
                <a:gdLst>
                  <a:gd name="T0" fmla="*/ 0 w 11294"/>
                  <a:gd name="T1" fmla="*/ 0 h 2604"/>
                  <a:gd name="T2" fmla="*/ 86 w 11294"/>
                  <a:gd name="T3" fmla="*/ 56 h 2604"/>
                  <a:gd name="T4" fmla="*/ 244 w 11294"/>
                  <a:gd name="T5" fmla="*/ 187 h 2604"/>
                  <a:gd name="T6" fmla="*/ 385 w 11294"/>
                  <a:gd name="T7" fmla="*/ 336 h 2604"/>
                  <a:gd name="T8" fmla="*/ 509 w 11294"/>
                  <a:gd name="T9" fmla="*/ 500 h 2604"/>
                  <a:gd name="T10" fmla="*/ 585 w 11294"/>
                  <a:gd name="T11" fmla="*/ 634 h 2604"/>
                  <a:gd name="T12" fmla="*/ 630 w 11294"/>
                  <a:gd name="T13" fmla="*/ 727 h 2604"/>
                  <a:gd name="T14" fmla="*/ 671 w 11294"/>
                  <a:gd name="T15" fmla="*/ 824 h 2604"/>
                  <a:gd name="T16" fmla="*/ 703 w 11294"/>
                  <a:gd name="T17" fmla="*/ 923 h 2604"/>
                  <a:gd name="T18" fmla="*/ 730 w 11294"/>
                  <a:gd name="T19" fmla="*/ 1025 h 2604"/>
                  <a:gd name="T20" fmla="*/ 751 w 11294"/>
                  <a:gd name="T21" fmla="*/ 1130 h 2604"/>
                  <a:gd name="T22" fmla="*/ 765 w 11294"/>
                  <a:gd name="T23" fmla="*/ 1236 h 2604"/>
                  <a:gd name="T24" fmla="*/ 772 w 11294"/>
                  <a:gd name="T25" fmla="*/ 1345 h 2604"/>
                  <a:gd name="T26" fmla="*/ 773 w 11294"/>
                  <a:gd name="T27" fmla="*/ 1401 h 2604"/>
                  <a:gd name="T28" fmla="*/ 773 w 11294"/>
                  <a:gd name="T29" fmla="*/ 1407 h 2604"/>
                  <a:gd name="T30" fmla="*/ 773 w 11294"/>
                  <a:gd name="T31" fmla="*/ 1414 h 2604"/>
                  <a:gd name="T32" fmla="*/ 774 w 11294"/>
                  <a:gd name="T33" fmla="*/ 1466 h 2604"/>
                  <a:gd name="T34" fmla="*/ 786 w 11294"/>
                  <a:gd name="T35" fmla="*/ 1564 h 2604"/>
                  <a:gd name="T36" fmla="*/ 807 w 11294"/>
                  <a:gd name="T37" fmla="*/ 1660 h 2604"/>
                  <a:gd name="T38" fmla="*/ 836 w 11294"/>
                  <a:gd name="T39" fmla="*/ 1754 h 2604"/>
                  <a:gd name="T40" fmla="*/ 874 w 11294"/>
                  <a:gd name="T41" fmla="*/ 1842 h 2604"/>
                  <a:gd name="T42" fmla="*/ 921 w 11294"/>
                  <a:gd name="T43" fmla="*/ 1925 h 2604"/>
                  <a:gd name="T44" fmla="*/ 975 w 11294"/>
                  <a:gd name="T45" fmla="*/ 2004 h 2604"/>
                  <a:gd name="T46" fmla="*/ 1036 w 11294"/>
                  <a:gd name="T47" fmla="*/ 2076 h 2604"/>
                  <a:gd name="T48" fmla="*/ 1103 w 11294"/>
                  <a:gd name="T49" fmla="*/ 2144 h 2604"/>
                  <a:gd name="T50" fmla="*/ 1177 w 11294"/>
                  <a:gd name="T51" fmla="*/ 2203 h 2604"/>
                  <a:gd name="T52" fmla="*/ 1256 w 11294"/>
                  <a:gd name="T53" fmla="*/ 2256 h 2604"/>
                  <a:gd name="T54" fmla="*/ 1341 w 11294"/>
                  <a:gd name="T55" fmla="*/ 2302 h 2604"/>
                  <a:gd name="T56" fmla="*/ 1429 w 11294"/>
                  <a:gd name="T57" fmla="*/ 2338 h 2604"/>
                  <a:gd name="T58" fmla="*/ 1522 w 11294"/>
                  <a:gd name="T59" fmla="*/ 2368 h 2604"/>
                  <a:gd name="T60" fmla="*/ 1619 w 11294"/>
                  <a:gd name="T61" fmla="*/ 2387 h 2604"/>
                  <a:gd name="T62" fmla="*/ 1719 w 11294"/>
                  <a:gd name="T63" fmla="*/ 2396 h 2604"/>
                  <a:gd name="T64" fmla="*/ 1770 w 11294"/>
                  <a:gd name="T65" fmla="*/ 2398 h 2604"/>
                  <a:gd name="T66" fmla="*/ 1770 w 11294"/>
                  <a:gd name="T67" fmla="*/ 2604 h 2604"/>
                  <a:gd name="T68" fmla="*/ 11294 w 11294"/>
                  <a:gd name="T69" fmla="*/ 2604 h 2604"/>
                  <a:gd name="T70" fmla="*/ 11294 w 11294"/>
                  <a:gd name="T71" fmla="*/ 543 h 2604"/>
                  <a:gd name="T72" fmla="*/ 11292 w 11294"/>
                  <a:gd name="T73" fmla="*/ 487 h 2604"/>
                  <a:gd name="T74" fmla="*/ 11270 w 11294"/>
                  <a:gd name="T75" fmla="*/ 381 h 2604"/>
                  <a:gd name="T76" fmla="*/ 11229 w 11294"/>
                  <a:gd name="T77" fmla="*/ 284 h 2604"/>
                  <a:gd name="T78" fmla="*/ 11170 w 11294"/>
                  <a:gd name="T79" fmla="*/ 197 h 2604"/>
                  <a:gd name="T80" fmla="*/ 11097 w 11294"/>
                  <a:gd name="T81" fmla="*/ 123 h 2604"/>
                  <a:gd name="T82" fmla="*/ 11010 w 11294"/>
                  <a:gd name="T83" fmla="*/ 65 h 2604"/>
                  <a:gd name="T84" fmla="*/ 10913 w 11294"/>
                  <a:gd name="T85" fmla="*/ 23 h 2604"/>
                  <a:gd name="T86" fmla="*/ 10806 w 11294"/>
                  <a:gd name="T87" fmla="*/ 1 h 2604"/>
                  <a:gd name="T88" fmla="*/ 10751 w 11294"/>
                  <a:gd name="T89" fmla="*/ 0 h 2604"/>
                  <a:gd name="T90" fmla="*/ 0 w 11294"/>
                  <a:gd name="T91" fmla="*/ 0 h 2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294" h="2604">
                    <a:moveTo>
                      <a:pt x="0" y="0"/>
                    </a:moveTo>
                    <a:lnTo>
                      <a:pt x="86" y="56"/>
                    </a:lnTo>
                    <a:lnTo>
                      <a:pt x="244" y="187"/>
                    </a:lnTo>
                    <a:lnTo>
                      <a:pt x="385" y="336"/>
                    </a:lnTo>
                    <a:lnTo>
                      <a:pt x="509" y="500"/>
                    </a:lnTo>
                    <a:lnTo>
                      <a:pt x="585" y="634"/>
                    </a:lnTo>
                    <a:lnTo>
                      <a:pt x="630" y="727"/>
                    </a:lnTo>
                    <a:lnTo>
                      <a:pt x="671" y="824"/>
                    </a:lnTo>
                    <a:lnTo>
                      <a:pt x="703" y="923"/>
                    </a:lnTo>
                    <a:lnTo>
                      <a:pt x="730" y="1025"/>
                    </a:lnTo>
                    <a:lnTo>
                      <a:pt x="751" y="1130"/>
                    </a:lnTo>
                    <a:lnTo>
                      <a:pt x="765" y="1236"/>
                    </a:lnTo>
                    <a:lnTo>
                      <a:pt x="772" y="1345"/>
                    </a:lnTo>
                    <a:lnTo>
                      <a:pt x="773" y="1401"/>
                    </a:lnTo>
                    <a:lnTo>
                      <a:pt x="773" y="1407"/>
                    </a:lnTo>
                    <a:lnTo>
                      <a:pt x="773" y="1414"/>
                    </a:lnTo>
                    <a:lnTo>
                      <a:pt x="774" y="1466"/>
                    </a:lnTo>
                    <a:lnTo>
                      <a:pt x="786" y="1564"/>
                    </a:lnTo>
                    <a:lnTo>
                      <a:pt x="807" y="1660"/>
                    </a:lnTo>
                    <a:lnTo>
                      <a:pt x="836" y="1754"/>
                    </a:lnTo>
                    <a:lnTo>
                      <a:pt x="874" y="1842"/>
                    </a:lnTo>
                    <a:lnTo>
                      <a:pt x="921" y="1925"/>
                    </a:lnTo>
                    <a:lnTo>
                      <a:pt x="975" y="2004"/>
                    </a:lnTo>
                    <a:lnTo>
                      <a:pt x="1036" y="2076"/>
                    </a:lnTo>
                    <a:lnTo>
                      <a:pt x="1103" y="2144"/>
                    </a:lnTo>
                    <a:lnTo>
                      <a:pt x="1177" y="2203"/>
                    </a:lnTo>
                    <a:lnTo>
                      <a:pt x="1256" y="2256"/>
                    </a:lnTo>
                    <a:lnTo>
                      <a:pt x="1341" y="2302"/>
                    </a:lnTo>
                    <a:lnTo>
                      <a:pt x="1429" y="2338"/>
                    </a:lnTo>
                    <a:lnTo>
                      <a:pt x="1522" y="2368"/>
                    </a:lnTo>
                    <a:lnTo>
                      <a:pt x="1619" y="2387"/>
                    </a:lnTo>
                    <a:lnTo>
                      <a:pt x="1719" y="2396"/>
                    </a:lnTo>
                    <a:lnTo>
                      <a:pt x="1770" y="2398"/>
                    </a:lnTo>
                    <a:lnTo>
                      <a:pt x="1770" y="2604"/>
                    </a:lnTo>
                    <a:lnTo>
                      <a:pt x="11294" y="2604"/>
                    </a:lnTo>
                    <a:lnTo>
                      <a:pt x="11294" y="543"/>
                    </a:lnTo>
                    <a:lnTo>
                      <a:pt x="11292" y="487"/>
                    </a:lnTo>
                    <a:lnTo>
                      <a:pt x="11270" y="381"/>
                    </a:lnTo>
                    <a:lnTo>
                      <a:pt x="11229" y="284"/>
                    </a:lnTo>
                    <a:lnTo>
                      <a:pt x="11170" y="197"/>
                    </a:lnTo>
                    <a:lnTo>
                      <a:pt x="11097" y="123"/>
                    </a:lnTo>
                    <a:lnTo>
                      <a:pt x="11010" y="65"/>
                    </a:lnTo>
                    <a:lnTo>
                      <a:pt x="10913" y="23"/>
                    </a:lnTo>
                    <a:lnTo>
                      <a:pt x="10806" y="1"/>
                    </a:lnTo>
                    <a:lnTo>
                      <a:pt x="10751" y="0"/>
                    </a:lnTo>
                    <a:lnTo>
                      <a:pt x="0" y="0"/>
                    </a:lnTo>
                    <a:close/>
                  </a:path>
                </a:pathLst>
              </a:custGeom>
              <a:solidFill>
                <a:srgbClr val="FFDC8F"/>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4" name="Freeform 588">
                <a:extLst>
                  <a:ext uri="{FF2B5EF4-FFF2-40B4-BE49-F238E27FC236}">
                    <a16:creationId xmlns:a16="http://schemas.microsoft.com/office/drawing/2014/main" id="{92E499DC-5159-EF4E-AB21-7AE7432395DB}"/>
                  </a:ext>
                </a:extLst>
              </p:cNvPr>
              <p:cNvSpPr>
                <a:spLocks/>
              </p:cNvSpPr>
              <p:nvPr/>
            </p:nvSpPr>
            <p:spPr bwMode="auto">
              <a:xfrm>
                <a:off x="1383722" y="350911"/>
                <a:ext cx="1145378" cy="1143996"/>
              </a:xfrm>
              <a:custGeom>
                <a:avLst/>
                <a:gdLst>
                  <a:gd name="T0" fmla="*/ 1573 w 3316"/>
                  <a:gd name="T1" fmla="*/ 2 h 3316"/>
                  <a:gd name="T2" fmla="*/ 1243 w 3316"/>
                  <a:gd name="T3" fmla="*/ 52 h 3316"/>
                  <a:gd name="T4" fmla="*/ 939 w 3316"/>
                  <a:gd name="T5" fmla="*/ 162 h 3316"/>
                  <a:gd name="T6" fmla="*/ 665 w 3316"/>
                  <a:gd name="T7" fmla="*/ 328 h 3316"/>
                  <a:gd name="T8" fmla="*/ 431 w 3316"/>
                  <a:gd name="T9" fmla="*/ 542 h 3316"/>
                  <a:gd name="T10" fmla="*/ 240 w 3316"/>
                  <a:gd name="T11" fmla="*/ 797 h 3316"/>
                  <a:gd name="T12" fmla="*/ 100 w 3316"/>
                  <a:gd name="T13" fmla="*/ 1088 h 3316"/>
                  <a:gd name="T14" fmla="*/ 19 w 3316"/>
                  <a:gd name="T15" fmla="*/ 1405 h 3316"/>
                  <a:gd name="T16" fmla="*/ 0 w 3316"/>
                  <a:gd name="T17" fmla="*/ 1658 h 3316"/>
                  <a:gd name="T18" fmla="*/ 19 w 3316"/>
                  <a:gd name="T19" fmla="*/ 1911 h 3316"/>
                  <a:gd name="T20" fmla="*/ 100 w 3316"/>
                  <a:gd name="T21" fmla="*/ 2228 h 3316"/>
                  <a:gd name="T22" fmla="*/ 240 w 3316"/>
                  <a:gd name="T23" fmla="*/ 2517 h 3316"/>
                  <a:gd name="T24" fmla="*/ 431 w 3316"/>
                  <a:gd name="T25" fmla="*/ 2773 h 3316"/>
                  <a:gd name="T26" fmla="*/ 665 w 3316"/>
                  <a:gd name="T27" fmla="*/ 2987 h 3316"/>
                  <a:gd name="T28" fmla="*/ 939 w 3316"/>
                  <a:gd name="T29" fmla="*/ 3152 h 3316"/>
                  <a:gd name="T30" fmla="*/ 1243 w 3316"/>
                  <a:gd name="T31" fmla="*/ 3264 h 3316"/>
                  <a:gd name="T32" fmla="*/ 1573 w 3316"/>
                  <a:gd name="T33" fmla="*/ 3314 h 3316"/>
                  <a:gd name="T34" fmla="*/ 1744 w 3316"/>
                  <a:gd name="T35" fmla="*/ 3314 h 3316"/>
                  <a:gd name="T36" fmla="*/ 2073 w 3316"/>
                  <a:gd name="T37" fmla="*/ 3264 h 3316"/>
                  <a:gd name="T38" fmla="*/ 2378 w 3316"/>
                  <a:gd name="T39" fmla="*/ 3152 h 3316"/>
                  <a:gd name="T40" fmla="*/ 2650 w 3316"/>
                  <a:gd name="T41" fmla="*/ 2987 h 3316"/>
                  <a:gd name="T42" fmla="*/ 2886 w 3316"/>
                  <a:gd name="T43" fmla="*/ 2773 h 3316"/>
                  <a:gd name="T44" fmla="*/ 3076 w 3316"/>
                  <a:gd name="T45" fmla="*/ 2517 h 3316"/>
                  <a:gd name="T46" fmla="*/ 3216 w 3316"/>
                  <a:gd name="T47" fmla="*/ 2228 h 3316"/>
                  <a:gd name="T48" fmla="*/ 3298 w 3316"/>
                  <a:gd name="T49" fmla="*/ 1911 h 3316"/>
                  <a:gd name="T50" fmla="*/ 3316 w 3316"/>
                  <a:gd name="T51" fmla="*/ 1658 h 3316"/>
                  <a:gd name="T52" fmla="*/ 3298 w 3316"/>
                  <a:gd name="T53" fmla="*/ 1405 h 3316"/>
                  <a:gd name="T54" fmla="*/ 3216 w 3316"/>
                  <a:gd name="T55" fmla="*/ 1088 h 3316"/>
                  <a:gd name="T56" fmla="*/ 3076 w 3316"/>
                  <a:gd name="T57" fmla="*/ 797 h 3316"/>
                  <a:gd name="T58" fmla="*/ 2886 w 3316"/>
                  <a:gd name="T59" fmla="*/ 542 h 3316"/>
                  <a:gd name="T60" fmla="*/ 2650 w 3316"/>
                  <a:gd name="T61" fmla="*/ 328 h 3316"/>
                  <a:gd name="T62" fmla="*/ 2378 w 3316"/>
                  <a:gd name="T63" fmla="*/ 162 h 3316"/>
                  <a:gd name="T64" fmla="*/ 2073 w 3316"/>
                  <a:gd name="T65" fmla="*/ 52 h 3316"/>
                  <a:gd name="T66" fmla="*/ 1744 w 3316"/>
                  <a:gd name="T67" fmla="*/ 2 h 3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16" h="3316">
                    <a:moveTo>
                      <a:pt x="1658" y="0"/>
                    </a:moveTo>
                    <a:lnTo>
                      <a:pt x="1573" y="2"/>
                    </a:lnTo>
                    <a:lnTo>
                      <a:pt x="1405" y="18"/>
                    </a:lnTo>
                    <a:lnTo>
                      <a:pt x="1243" y="52"/>
                    </a:lnTo>
                    <a:lnTo>
                      <a:pt x="1088" y="100"/>
                    </a:lnTo>
                    <a:lnTo>
                      <a:pt x="939" y="162"/>
                    </a:lnTo>
                    <a:lnTo>
                      <a:pt x="798" y="239"/>
                    </a:lnTo>
                    <a:lnTo>
                      <a:pt x="665" y="328"/>
                    </a:lnTo>
                    <a:lnTo>
                      <a:pt x="542" y="431"/>
                    </a:lnTo>
                    <a:lnTo>
                      <a:pt x="431" y="542"/>
                    </a:lnTo>
                    <a:lnTo>
                      <a:pt x="328" y="665"/>
                    </a:lnTo>
                    <a:lnTo>
                      <a:pt x="240" y="797"/>
                    </a:lnTo>
                    <a:lnTo>
                      <a:pt x="162" y="939"/>
                    </a:lnTo>
                    <a:lnTo>
                      <a:pt x="100" y="1088"/>
                    </a:lnTo>
                    <a:lnTo>
                      <a:pt x="52" y="1243"/>
                    </a:lnTo>
                    <a:lnTo>
                      <a:pt x="19" y="1405"/>
                    </a:lnTo>
                    <a:lnTo>
                      <a:pt x="2" y="1572"/>
                    </a:lnTo>
                    <a:lnTo>
                      <a:pt x="0" y="1658"/>
                    </a:lnTo>
                    <a:lnTo>
                      <a:pt x="2" y="1744"/>
                    </a:lnTo>
                    <a:lnTo>
                      <a:pt x="19" y="1911"/>
                    </a:lnTo>
                    <a:lnTo>
                      <a:pt x="52" y="2073"/>
                    </a:lnTo>
                    <a:lnTo>
                      <a:pt x="100" y="2228"/>
                    </a:lnTo>
                    <a:lnTo>
                      <a:pt x="162" y="2377"/>
                    </a:lnTo>
                    <a:lnTo>
                      <a:pt x="240" y="2517"/>
                    </a:lnTo>
                    <a:lnTo>
                      <a:pt x="328" y="2650"/>
                    </a:lnTo>
                    <a:lnTo>
                      <a:pt x="431" y="2773"/>
                    </a:lnTo>
                    <a:lnTo>
                      <a:pt x="542" y="2885"/>
                    </a:lnTo>
                    <a:lnTo>
                      <a:pt x="665" y="2987"/>
                    </a:lnTo>
                    <a:lnTo>
                      <a:pt x="798" y="3076"/>
                    </a:lnTo>
                    <a:lnTo>
                      <a:pt x="939" y="3152"/>
                    </a:lnTo>
                    <a:lnTo>
                      <a:pt x="1088" y="3216"/>
                    </a:lnTo>
                    <a:lnTo>
                      <a:pt x="1243" y="3264"/>
                    </a:lnTo>
                    <a:lnTo>
                      <a:pt x="1405" y="3298"/>
                    </a:lnTo>
                    <a:lnTo>
                      <a:pt x="1573" y="3314"/>
                    </a:lnTo>
                    <a:lnTo>
                      <a:pt x="1658" y="3316"/>
                    </a:lnTo>
                    <a:lnTo>
                      <a:pt x="1744" y="3314"/>
                    </a:lnTo>
                    <a:lnTo>
                      <a:pt x="1911" y="3298"/>
                    </a:lnTo>
                    <a:lnTo>
                      <a:pt x="2073" y="3264"/>
                    </a:lnTo>
                    <a:lnTo>
                      <a:pt x="2228" y="3216"/>
                    </a:lnTo>
                    <a:lnTo>
                      <a:pt x="2378" y="3152"/>
                    </a:lnTo>
                    <a:lnTo>
                      <a:pt x="2518" y="3076"/>
                    </a:lnTo>
                    <a:lnTo>
                      <a:pt x="2650" y="2987"/>
                    </a:lnTo>
                    <a:lnTo>
                      <a:pt x="2773" y="2885"/>
                    </a:lnTo>
                    <a:lnTo>
                      <a:pt x="2886" y="2773"/>
                    </a:lnTo>
                    <a:lnTo>
                      <a:pt x="2987" y="2650"/>
                    </a:lnTo>
                    <a:lnTo>
                      <a:pt x="3076" y="2517"/>
                    </a:lnTo>
                    <a:lnTo>
                      <a:pt x="3153" y="2377"/>
                    </a:lnTo>
                    <a:lnTo>
                      <a:pt x="3216" y="2228"/>
                    </a:lnTo>
                    <a:lnTo>
                      <a:pt x="3264" y="2073"/>
                    </a:lnTo>
                    <a:lnTo>
                      <a:pt x="3298" y="1911"/>
                    </a:lnTo>
                    <a:lnTo>
                      <a:pt x="3315" y="1744"/>
                    </a:lnTo>
                    <a:lnTo>
                      <a:pt x="3316" y="1658"/>
                    </a:lnTo>
                    <a:lnTo>
                      <a:pt x="3315" y="1572"/>
                    </a:lnTo>
                    <a:lnTo>
                      <a:pt x="3298" y="1405"/>
                    </a:lnTo>
                    <a:lnTo>
                      <a:pt x="3264" y="1243"/>
                    </a:lnTo>
                    <a:lnTo>
                      <a:pt x="3216" y="1088"/>
                    </a:lnTo>
                    <a:lnTo>
                      <a:pt x="3153" y="939"/>
                    </a:lnTo>
                    <a:lnTo>
                      <a:pt x="3076" y="797"/>
                    </a:lnTo>
                    <a:lnTo>
                      <a:pt x="2987" y="665"/>
                    </a:lnTo>
                    <a:lnTo>
                      <a:pt x="2886" y="542"/>
                    </a:lnTo>
                    <a:lnTo>
                      <a:pt x="2773" y="431"/>
                    </a:lnTo>
                    <a:lnTo>
                      <a:pt x="2650" y="328"/>
                    </a:lnTo>
                    <a:lnTo>
                      <a:pt x="2518" y="239"/>
                    </a:lnTo>
                    <a:lnTo>
                      <a:pt x="2378" y="162"/>
                    </a:lnTo>
                    <a:lnTo>
                      <a:pt x="2228" y="100"/>
                    </a:lnTo>
                    <a:lnTo>
                      <a:pt x="2073" y="52"/>
                    </a:lnTo>
                    <a:lnTo>
                      <a:pt x="1911" y="18"/>
                    </a:lnTo>
                    <a:lnTo>
                      <a:pt x="1744" y="2"/>
                    </a:lnTo>
                    <a:lnTo>
                      <a:pt x="1658" y="0"/>
                    </a:lnTo>
                  </a:path>
                </a:pathLst>
              </a:custGeom>
              <a:solidFill>
                <a:srgbClr val="FFCC5E"/>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5" name="Freeform 587">
                <a:extLst>
                  <a:ext uri="{FF2B5EF4-FFF2-40B4-BE49-F238E27FC236}">
                    <a16:creationId xmlns:a16="http://schemas.microsoft.com/office/drawing/2014/main" id="{9F1DC5B3-5738-8E47-2DF2-2484EFE21A4D}"/>
                  </a:ext>
                </a:extLst>
              </p:cNvPr>
              <p:cNvSpPr>
                <a:spLocks/>
              </p:cNvSpPr>
              <p:nvPr/>
            </p:nvSpPr>
            <p:spPr bwMode="auto">
              <a:xfrm>
                <a:off x="1611692" y="577500"/>
                <a:ext cx="689438" cy="689438"/>
              </a:xfrm>
              <a:custGeom>
                <a:avLst/>
                <a:gdLst>
                  <a:gd name="T0" fmla="*/ 946 w 1995"/>
                  <a:gd name="T1" fmla="*/ 1993 h 1995"/>
                  <a:gd name="T2" fmla="*/ 748 w 1995"/>
                  <a:gd name="T3" fmla="*/ 1964 h 1995"/>
                  <a:gd name="T4" fmla="*/ 565 w 1995"/>
                  <a:gd name="T5" fmla="*/ 1898 h 1995"/>
                  <a:gd name="T6" fmla="*/ 401 w 1995"/>
                  <a:gd name="T7" fmla="*/ 1798 h 1995"/>
                  <a:gd name="T8" fmla="*/ 259 w 1995"/>
                  <a:gd name="T9" fmla="*/ 1668 h 1995"/>
                  <a:gd name="T10" fmla="*/ 145 w 1995"/>
                  <a:gd name="T11" fmla="*/ 1515 h 1995"/>
                  <a:gd name="T12" fmla="*/ 61 w 1995"/>
                  <a:gd name="T13" fmla="*/ 1340 h 1995"/>
                  <a:gd name="T14" fmla="*/ 12 w 1995"/>
                  <a:gd name="T15" fmla="*/ 1150 h 1995"/>
                  <a:gd name="T16" fmla="*/ 0 w 1995"/>
                  <a:gd name="T17" fmla="*/ 998 h 1995"/>
                  <a:gd name="T18" fmla="*/ 12 w 1995"/>
                  <a:gd name="T19" fmla="*/ 846 h 1995"/>
                  <a:gd name="T20" fmla="*/ 61 w 1995"/>
                  <a:gd name="T21" fmla="*/ 655 h 1995"/>
                  <a:gd name="T22" fmla="*/ 145 w 1995"/>
                  <a:gd name="T23" fmla="*/ 481 h 1995"/>
                  <a:gd name="T24" fmla="*/ 259 w 1995"/>
                  <a:gd name="T25" fmla="*/ 327 h 1995"/>
                  <a:gd name="T26" fmla="*/ 401 w 1995"/>
                  <a:gd name="T27" fmla="*/ 198 h 1995"/>
                  <a:gd name="T28" fmla="*/ 565 w 1995"/>
                  <a:gd name="T29" fmla="*/ 98 h 1995"/>
                  <a:gd name="T30" fmla="*/ 748 w 1995"/>
                  <a:gd name="T31" fmla="*/ 31 h 1995"/>
                  <a:gd name="T32" fmla="*/ 946 w 1995"/>
                  <a:gd name="T33" fmla="*/ 1 h 1995"/>
                  <a:gd name="T34" fmla="*/ 1049 w 1995"/>
                  <a:gd name="T35" fmla="*/ 1 h 1995"/>
                  <a:gd name="T36" fmla="*/ 1247 w 1995"/>
                  <a:gd name="T37" fmla="*/ 31 h 1995"/>
                  <a:gd name="T38" fmla="*/ 1431 w 1995"/>
                  <a:gd name="T39" fmla="*/ 98 h 1995"/>
                  <a:gd name="T40" fmla="*/ 1594 w 1995"/>
                  <a:gd name="T41" fmla="*/ 198 h 1995"/>
                  <a:gd name="T42" fmla="*/ 1737 w 1995"/>
                  <a:gd name="T43" fmla="*/ 327 h 1995"/>
                  <a:gd name="T44" fmla="*/ 1851 w 1995"/>
                  <a:gd name="T45" fmla="*/ 481 h 1995"/>
                  <a:gd name="T46" fmla="*/ 1935 w 1995"/>
                  <a:gd name="T47" fmla="*/ 655 h 1995"/>
                  <a:gd name="T48" fmla="*/ 1985 w 1995"/>
                  <a:gd name="T49" fmla="*/ 846 h 1995"/>
                  <a:gd name="T50" fmla="*/ 1995 w 1995"/>
                  <a:gd name="T51" fmla="*/ 998 h 1995"/>
                  <a:gd name="T52" fmla="*/ 1985 w 1995"/>
                  <a:gd name="T53" fmla="*/ 1150 h 1995"/>
                  <a:gd name="T54" fmla="*/ 1935 w 1995"/>
                  <a:gd name="T55" fmla="*/ 1340 h 1995"/>
                  <a:gd name="T56" fmla="*/ 1851 w 1995"/>
                  <a:gd name="T57" fmla="*/ 1515 h 1995"/>
                  <a:gd name="T58" fmla="*/ 1737 w 1995"/>
                  <a:gd name="T59" fmla="*/ 1668 h 1995"/>
                  <a:gd name="T60" fmla="*/ 1594 w 1995"/>
                  <a:gd name="T61" fmla="*/ 1798 h 1995"/>
                  <a:gd name="T62" fmla="*/ 1431 w 1995"/>
                  <a:gd name="T63" fmla="*/ 1898 h 1995"/>
                  <a:gd name="T64" fmla="*/ 1247 w 1995"/>
                  <a:gd name="T65" fmla="*/ 1964 h 1995"/>
                  <a:gd name="T66" fmla="*/ 1049 w 1995"/>
                  <a:gd name="T67" fmla="*/ 1993 h 1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95" h="1995">
                    <a:moveTo>
                      <a:pt x="998" y="1995"/>
                    </a:moveTo>
                    <a:lnTo>
                      <a:pt x="946" y="1993"/>
                    </a:lnTo>
                    <a:lnTo>
                      <a:pt x="847" y="1984"/>
                    </a:lnTo>
                    <a:lnTo>
                      <a:pt x="748" y="1964"/>
                    </a:lnTo>
                    <a:lnTo>
                      <a:pt x="655" y="1935"/>
                    </a:lnTo>
                    <a:lnTo>
                      <a:pt x="565" y="1898"/>
                    </a:lnTo>
                    <a:lnTo>
                      <a:pt x="481" y="1851"/>
                    </a:lnTo>
                    <a:lnTo>
                      <a:pt x="401" y="1798"/>
                    </a:lnTo>
                    <a:lnTo>
                      <a:pt x="327" y="1735"/>
                    </a:lnTo>
                    <a:lnTo>
                      <a:pt x="259" y="1668"/>
                    </a:lnTo>
                    <a:lnTo>
                      <a:pt x="198" y="1594"/>
                    </a:lnTo>
                    <a:lnTo>
                      <a:pt x="145" y="1515"/>
                    </a:lnTo>
                    <a:lnTo>
                      <a:pt x="99" y="1430"/>
                    </a:lnTo>
                    <a:lnTo>
                      <a:pt x="61" y="1340"/>
                    </a:lnTo>
                    <a:lnTo>
                      <a:pt x="31" y="1247"/>
                    </a:lnTo>
                    <a:lnTo>
                      <a:pt x="12" y="1150"/>
                    </a:lnTo>
                    <a:lnTo>
                      <a:pt x="1" y="1049"/>
                    </a:lnTo>
                    <a:lnTo>
                      <a:pt x="0" y="998"/>
                    </a:lnTo>
                    <a:lnTo>
                      <a:pt x="1" y="946"/>
                    </a:lnTo>
                    <a:lnTo>
                      <a:pt x="12" y="846"/>
                    </a:lnTo>
                    <a:lnTo>
                      <a:pt x="31" y="748"/>
                    </a:lnTo>
                    <a:lnTo>
                      <a:pt x="61" y="655"/>
                    </a:lnTo>
                    <a:lnTo>
                      <a:pt x="99" y="565"/>
                    </a:lnTo>
                    <a:lnTo>
                      <a:pt x="145" y="481"/>
                    </a:lnTo>
                    <a:lnTo>
                      <a:pt x="198" y="400"/>
                    </a:lnTo>
                    <a:lnTo>
                      <a:pt x="259" y="327"/>
                    </a:lnTo>
                    <a:lnTo>
                      <a:pt x="327" y="259"/>
                    </a:lnTo>
                    <a:lnTo>
                      <a:pt x="401" y="198"/>
                    </a:lnTo>
                    <a:lnTo>
                      <a:pt x="481" y="145"/>
                    </a:lnTo>
                    <a:lnTo>
                      <a:pt x="565" y="98"/>
                    </a:lnTo>
                    <a:lnTo>
                      <a:pt x="655" y="61"/>
                    </a:lnTo>
                    <a:lnTo>
                      <a:pt x="748" y="31"/>
                    </a:lnTo>
                    <a:lnTo>
                      <a:pt x="847" y="12"/>
                    </a:lnTo>
                    <a:lnTo>
                      <a:pt x="946" y="1"/>
                    </a:lnTo>
                    <a:lnTo>
                      <a:pt x="998" y="0"/>
                    </a:lnTo>
                    <a:lnTo>
                      <a:pt x="1049" y="1"/>
                    </a:lnTo>
                    <a:lnTo>
                      <a:pt x="1150" y="12"/>
                    </a:lnTo>
                    <a:lnTo>
                      <a:pt x="1247" y="31"/>
                    </a:lnTo>
                    <a:lnTo>
                      <a:pt x="1340" y="61"/>
                    </a:lnTo>
                    <a:lnTo>
                      <a:pt x="1431" y="98"/>
                    </a:lnTo>
                    <a:lnTo>
                      <a:pt x="1515" y="145"/>
                    </a:lnTo>
                    <a:lnTo>
                      <a:pt x="1594" y="198"/>
                    </a:lnTo>
                    <a:lnTo>
                      <a:pt x="1668" y="259"/>
                    </a:lnTo>
                    <a:lnTo>
                      <a:pt x="1737" y="327"/>
                    </a:lnTo>
                    <a:lnTo>
                      <a:pt x="1798" y="400"/>
                    </a:lnTo>
                    <a:lnTo>
                      <a:pt x="1851" y="481"/>
                    </a:lnTo>
                    <a:lnTo>
                      <a:pt x="1898" y="565"/>
                    </a:lnTo>
                    <a:lnTo>
                      <a:pt x="1935" y="655"/>
                    </a:lnTo>
                    <a:lnTo>
                      <a:pt x="1964" y="748"/>
                    </a:lnTo>
                    <a:lnTo>
                      <a:pt x="1985" y="846"/>
                    </a:lnTo>
                    <a:lnTo>
                      <a:pt x="1995" y="946"/>
                    </a:lnTo>
                    <a:lnTo>
                      <a:pt x="1995" y="998"/>
                    </a:lnTo>
                    <a:lnTo>
                      <a:pt x="1995" y="1049"/>
                    </a:lnTo>
                    <a:lnTo>
                      <a:pt x="1985" y="1150"/>
                    </a:lnTo>
                    <a:lnTo>
                      <a:pt x="1964" y="1247"/>
                    </a:lnTo>
                    <a:lnTo>
                      <a:pt x="1935" y="1340"/>
                    </a:lnTo>
                    <a:lnTo>
                      <a:pt x="1898" y="1430"/>
                    </a:lnTo>
                    <a:lnTo>
                      <a:pt x="1851" y="1515"/>
                    </a:lnTo>
                    <a:lnTo>
                      <a:pt x="1798" y="1594"/>
                    </a:lnTo>
                    <a:lnTo>
                      <a:pt x="1737" y="1668"/>
                    </a:lnTo>
                    <a:lnTo>
                      <a:pt x="1668" y="1735"/>
                    </a:lnTo>
                    <a:lnTo>
                      <a:pt x="1594" y="1798"/>
                    </a:lnTo>
                    <a:lnTo>
                      <a:pt x="1515" y="1851"/>
                    </a:lnTo>
                    <a:lnTo>
                      <a:pt x="1431" y="1898"/>
                    </a:lnTo>
                    <a:lnTo>
                      <a:pt x="1340" y="1935"/>
                    </a:lnTo>
                    <a:lnTo>
                      <a:pt x="1247" y="1964"/>
                    </a:lnTo>
                    <a:lnTo>
                      <a:pt x="1150" y="1984"/>
                    </a:lnTo>
                    <a:lnTo>
                      <a:pt x="1049" y="1993"/>
                    </a:lnTo>
                    <a:lnTo>
                      <a:pt x="998" y="199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589">
                <a:extLst>
                  <a:ext uri="{FF2B5EF4-FFF2-40B4-BE49-F238E27FC236}">
                    <a16:creationId xmlns:a16="http://schemas.microsoft.com/office/drawing/2014/main" id="{E5D0407A-8CF0-D50C-82B4-8D4711C0C0F0}"/>
                  </a:ext>
                </a:extLst>
              </p:cNvPr>
              <p:cNvSpPr>
                <a:spLocks/>
              </p:cNvSpPr>
              <p:nvPr/>
            </p:nvSpPr>
            <p:spPr bwMode="auto">
              <a:xfrm>
                <a:off x="2255535" y="927055"/>
                <a:ext cx="160270" cy="392385"/>
              </a:xfrm>
              <a:custGeom>
                <a:avLst/>
                <a:gdLst>
                  <a:gd name="T0" fmla="*/ 462 w 462"/>
                  <a:gd name="T1" fmla="*/ 981 h 1135"/>
                  <a:gd name="T2" fmla="*/ 460 w 462"/>
                  <a:gd name="T3" fmla="*/ 985 h 1135"/>
                  <a:gd name="T4" fmla="*/ 457 w 462"/>
                  <a:gd name="T5" fmla="*/ 989 h 1135"/>
                  <a:gd name="T6" fmla="*/ 443 w 462"/>
                  <a:gd name="T7" fmla="*/ 1007 h 1135"/>
                  <a:gd name="T8" fmla="*/ 427 w 462"/>
                  <a:gd name="T9" fmla="*/ 1025 h 1135"/>
                  <a:gd name="T10" fmla="*/ 418 w 462"/>
                  <a:gd name="T11" fmla="*/ 1037 h 1135"/>
                  <a:gd name="T12" fmla="*/ 409 w 462"/>
                  <a:gd name="T13" fmla="*/ 1048 h 1135"/>
                  <a:gd name="T14" fmla="*/ 408 w 462"/>
                  <a:gd name="T15" fmla="*/ 1050 h 1135"/>
                  <a:gd name="T16" fmla="*/ 408 w 462"/>
                  <a:gd name="T17" fmla="*/ 1050 h 1135"/>
                  <a:gd name="T18" fmla="*/ 396 w 462"/>
                  <a:gd name="T19" fmla="*/ 1064 h 1135"/>
                  <a:gd name="T20" fmla="*/ 383 w 462"/>
                  <a:gd name="T21" fmla="*/ 1078 h 1135"/>
                  <a:gd name="T22" fmla="*/ 369 w 462"/>
                  <a:gd name="T23" fmla="*/ 1095 h 1135"/>
                  <a:gd name="T24" fmla="*/ 355 w 462"/>
                  <a:gd name="T25" fmla="*/ 1110 h 1135"/>
                  <a:gd name="T26" fmla="*/ 343 w 462"/>
                  <a:gd name="T27" fmla="*/ 1123 h 1135"/>
                  <a:gd name="T28" fmla="*/ 332 w 462"/>
                  <a:gd name="T29" fmla="*/ 1135 h 1135"/>
                  <a:gd name="T30" fmla="*/ 276 w 462"/>
                  <a:gd name="T31" fmla="*/ 1062 h 1135"/>
                  <a:gd name="T32" fmla="*/ 177 w 462"/>
                  <a:gd name="T33" fmla="*/ 908 h 1135"/>
                  <a:gd name="T34" fmla="*/ 94 w 462"/>
                  <a:gd name="T35" fmla="*/ 745 h 1135"/>
                  <a:gd name="T36" fmla="*/ 27 w 462"/>
                  <a:gd name="T37" fmla="*/ 573 h 1135"/>
                  <a:gd name="T38" fmla="*/ 0 w 462"/>
                  <a:gd name="T39" fmla="*/ 483 h 1135"/>
                  <a:gd name="T40" fmla="*/ 36 w 462"/>
                  <a:gd name="T41" fmla="*/ 417 h 1135"/>
                  <a:gd name="T42" fmla="*/ 65 w 462"/>
                  <a:gd name="T43" fmla="*/ 348 h 1135"/>
                  <a:gd name="T44" fmla="*/ 68 w 462"/>
                  <a:gd name="T45" fmla="*/ 341 h 1135"/>
                  <a:gd name="T46" fmla="*/ 71 w 462"/>
                  <a:gd name="T47" fmla="*/ 333 h 1135"/>
                  <a:gd name="T48" fmla="*/ 81 w 462"/>
                  <a:gd name="T49" fmla="*/ 303 h 1135"/>
                  <a:gd name="T50" fmla="*/ 90 w 462"/>
                  <a:gd name="T51" fmla="*/ 273 h 1135"/>
                  <a:gd name="T52" fmla="*/ 94 w 462"/>
                  <a:gd name="T53" fmla="*/ 263 h 1135"/>
                  <a:gd name="T54" fmla="*/ 97 w 462"/>
                  <a:gd name="T55" fmla="*/ 252 h 1135"/>
                  <a:gd name="T56" fmla="*/ 100 w 462"/>
                  <a:gd name="T57" fmla="*/ 242 h 1135"/>
                  <a:gd name="T58" fmla="*/ 102 w 462"/>
                  <a:gd name="T59" fmla="*/ 232 h 1135"/>
                  <a:gd name="T60" fmla="*/ 105 w 462"/>
                  <a:gd name="T61" fmla="*/ 223 h 1135"/>
                  <a:gd name="T62" fmla="*/ 106 w 462"/>
                  <a:gd name="T63" fmla="*/ 214 h 1135"/>
                  <a:gd name="T64" fmla="*/ 110 w 462"/>
                  <a:gd name="T65" fmla="*/ 201 h 1135"/>
                  <a:gd name="T66" fmla="*/ 112 w 462"/>
                  <a:gd name="T67" fmla="*/ 189 h 1135"/>
                  <a:gd name="T68" fmla="*/ 112 w 462"/>
                  <a:gd name="T69" fmla="*/ 182 h 1135"/>
                  <a:gd name="T70" fmla="*/ 114 w 462"/>
                  <a:gd name="T71" fmla="*/ 177 h 1135"/>
                  <a:gd name="T72" fmla="*/ 116 w 462"/>
                  <a:gd name="T73" fmla="*/ 166 h 1135"/>
                  <a:gd name="T74" fmla="*/ 119 w 462"/>
                  <a:gd name="T75" fmla="*/ 153 h 1135"/>
                  <a:gd name="T76" fmla="*/ 125 w 462"/>
                  <a:gd name="T77" fmla="*/ 109 h 1135"/>
                  <a:gd name="T78" fmla="*/ 129 w 462"/>
                  <a:gd name="T79" fmla="*/ 64 h 1135"/>
                  <a:gd name="T80" fmla="*/ 131 w 462"/>
                  <a:gd name="T81" fmla="*/ 53 h 1135"/>
                  <a:gd name="T82" fmla="*/ 131 w 462"/>
                  <a:gd name="T83" fmla="*/ 41 h 1135"/>
                  <a:gd name="T84" fmla="*/ 131 w 462"/>
                  <a:gd name="T85" fmla="*/ 39 h 1135"/>
                  <a:gd name="T86" fmla="*/ 131 w 462"/>
                  <a:gd name="T87" fmla="*/ 35 h 1135"/>
                  <a:gd name="T88" fmla="*/ 132 w 462"/>
                  <a:gd name="T89" fmla="*/ 26 h 1135"/>
                  <a:gd name="T90" fmla="*/ 132 w 462"/>
                  <a:gd name="T91" fmla="*/ 17 h 1135"/>
                  <a:gd name="T92" fmla="*/ 132 w 462"/>
                  <a:gd name="T93" fmla="*/ 7 h 1135"/>
                  <a:gd name="T94" fmla="*/ 132 w 462"/>
                  <a:gd name="T95" fmla="*/ 0 h 1135"/>
                  <a:gd name="T96" fmla="*/ 133 w 462"/>
                  <a:gd name="T97" fmla="*/ 68 h 1135"/>
                  <a:gd name="T98" fmla="*/ 145 w 462"/>
                  <a:gd name="T99" fmla="*/ 204 h 1135"/>
                  <a:gd name="T100" fmla="*/ 168 w 462"/>
                  <a:gd name="T101" fmla="*/ 335 h 1135"/>
                  <a:gd name="T102" fmla="*/ 201 w 462"/>
                  <a:gd name="T103" fmla="*/ 464 h 1135"/>
                  <a:gd name="T104" fmla="*/ 243 w 462"/>
                  <a:gd name="T105" fmla="*/ 587 h 1135"/>
                  <a:gd name="T106" fmla="*/ 295 w 462"/>
                  <a:gd name="T107" fmla="*/ 706 h 1135"/>
                  <a:gd name="T108" fmla="*/ 355 w 462"/>
                  <a:gd name="T109" fmla="*/ 820 h 1135"/>
                  <a:gd name="T110" fmla="*/ 425 w 462"/>
                  <a:gd name="T111" fmla="*/ 929 h 1135"/>
                  <a:gd name="T112" fmla="*/ 462 w 462"/>
                  <a:gd name="T113" fmla="*/ 981 h 1135"/>
                  <a:gd name="T114" fmla="*/ 462 w 462"/>
                  <a:gd name="T115" fmla="*/ 981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62" h="1135">
                    <a:moveTo>
                      <a:pt x="462" y="981"/>
                    </a:moveTo>
                    <a:lnTo>
                      <a:pt x="460" y="985"/>
                    </a:lnTo>
                    <a:lnTo>
                      <a:pt x="457" y="989"/>
                    </a:lnTo>
                    <a:lnTo>
                      <a:pt x="443" y="1007"/>
                    </a:lnTo>
                    <a:lnTo>
                      <a:pt x="427" y="1025"/>
                    </a:lnTo>
                    <a:lnTo>
                      <a:pt x="418" y="1037"/>
                    </a:lnTo>
                    <a:lnTo>
                      <a:pt x="409" y="1048"/>
                    </a:lnTo>
                    <a:lnTo>
                      <a:pt x="408" y="1050"/>
                    </a:lnTo>
                    <a:lnTo>
                      <a:pt x="408" y="1050"/>
                    </a:lnTo>
                    <a:lnTo>
                      <a:pt x="396" y="1064"/>
                    </a:lnTo>
                    <a:lnTo>
                      <a:pt x="383" y="1078"/>
                    </a:lnTo>
                    <a:lnTo>
                      <a:pt x="369" y="1095"/>
                    </a:lnTo>
                    <a:lnTo>
                      <a:pt x="355" y="1110"/>
                    </a:lnTo>
                    <a:lnTo>
                      <a:pt x="343" y="1123"/>
                    </a:lnTo>
                    <a:lnTo>
                      <a:pt x="332" y="1135"/>
                    </a:lnTo>
                    <a:lnTo>
                      <a:pt x="276" y="1062"/>
                    </a:lnTo>
                    <a:lnTo>
                      <a:pt x="177" y="908"/>
                    </a:lnTo>
                    <a:lnTo>
                      <a:pt x="94" y="745"/>
                    </a:lnTo>
                    <a:lnTo>
                      <a:pt x="27" y="573"/>
                    </a:lnTo>
                    <a:lnTo>
                      <a:pt x="0" y="483"/>
                    </a:lnTo>
                    <a:lnTo>
                      <a:pt x="36" y="417"/>
                    </a:lnTo>
                    <a:lnTo>
                      <a:pt x="65" y="348"/>
                    </a:lnTo>
                    <a:lnTo>
                      <a:pt x="68" y="341"/>
                    </a:lnTo>
                    <a:lnTo>
                      <a:pt x="71" y="333"/>
                    </a:lnTo>
                    <a:lnTo>
                      <a:pt x="81" y="303"/>
                    </a:lnTo>
                    <a:lnTo>
                      <a:pt x="90" y="273"/>
                    </a:lnTo>
                    <a:lnTo>
                      <a:pt x="94" y="263"/>
                    </a:lnTo>
                    <a:lnTo>
                      <a:pt x="97" y="252"/>
                    </a:lnTo>
                    <a:lnTo>
                      <a:pt x="100" y="242"/>
                    </a:lnTo>
                    <a:lnTo>
                      <a:pt x="102" y="232"/>
                    </a:lnTo>
                    <a:lnTo>
                      <a:pt x="105" y="223"/>
                    </a:lnTo>
                    <a:lnTo>
                      <a:pt x="106" y="214"/>
                    </a:lnTo>
                    <a:lnTo>
                      <a:pt x="110" y="201"/>
                    </a:lnTo>
                    <a:lnTo>
                      <a:pt x="112" y="189"/>
                    </a:lnTo>
                    <a:lnTo>
                      <a:pt x="112" y="182"/>
                    </a:lnTo>
                    <a:lnTo>
                      <a:pt x="114" y="177"/>
                    </a:lnTo>
                    <a:lnTo>
                      <a:pt x="116" y="166"/>
                    </a:lnTo>
                    <a:lnTo>
                      <a:pt x="119" y="153"/>
                    </a:lnTo>
                    <a:lnTo>
                      <a:pt x="125" y="109"/>
                    </a:lnTo>
                    <a:lnTo>
                      <a:pt x="129" y="64"/>
                    </a:lnTo>
                    <a:lnTo>
                      <a:pt x="131" y="53"/>
                    </a:lnTo>
                    <a:lnTo>
                      <a:pt x="131" y="41"/>
                    </a:lnTo>
                    <a:lnTo>
                      <a:pt x="131" y="39"/>
                    </a:lnTo>
                    <a:lnTo>
                      <a:pt x="131" y="35"/>
                    </a:lnTo>
                    <a:lnTo>
                      <a:pt x="132" y="26"/>
                    </a:lnTo>
                    <a:lnTo>
                      <a:pt x="132" y="17"/>
                    </a:lnTo>
                    <a:lnTo>
                      <a:pt x="132" y="7"/>
                    </a:lnTo>
                    <a:lnTo>
                      <a:pt x="132" y="0"/>
                    </a:lnTo>
                    <a:lnTo>
                      <a:pt x="133" y="68"/>
                    </a:lnTo>
                    <a:lnTo>
                      <a:pt x="145" y="204"/>
                    </a:lnTo>
                    <a:lnTo>
                      <a:pt x="168" y="335"/>
                    </a:lnTo>
                    <a:lnTo>
                      <a:pt x="201" y="464"/>
                    </a:lnTo>
                    <a:lnTo>
                      <a:pt x="243" y="587"/>
                    </a:lnTo>
                    <a:lnTo>
                      <a:pt x="295" y="706"/>
                    </a:lnTo>
                    <a:lnTo>
                      <a:pt x="355" y="820"/>
                    </a:lnTo>
                    <a:lnTo>
                      <a:pt x="425" y="929"/>
                    </a:lnTo>
                    <a:lnTo>
                      <a:pt x="462" y="981"/>
                    </a:lnTo>
                    <a:lnTo>
                      <a:pt x="462" y="981"/>
                    </a:ln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7" name="Freeform 590">
                <a:extLst>
                  <a:ext uri="{FF2B5EF4-FFF2-40B4-BE49-F238E27FC236}">
                    <a16:creationId xmlns:a16="http://schemas.microsoft.com/office/drawing/2014/main" id="{697471AE-94A0-8E72-F427-66F7FE1349D5}"/>
                  </a:ext>
                </a:extLst>
              </p:cNvPr>
              <p:cNvSpPr>
                <a:spLocks/>
              </p:cNvSpPr>
              <p:nvPr/>
            </p:nvSpPr>
            <p:spPr bwMode="auto">
              <a:xfrm>
                <a:off x="2255535" y="927055"/>
                <a:ext cx="160270" cy="392385"/>
              </a:xfrm>
              <a:custGeom>
                <a:avLst/>
                <a:gdLst>
                  <a:gd name="T0" fmla="*/ 132 w 462"/>
                  <a:gd name="T1" fmla="*/ 0 h 1135"/>
                  <a:gd name="T2" fmla="*/ 132 w 462"/>
                  <a:gd name="T3" fmla="*/ 7 h 1135"/>
                  <a:gd name="T4" fmla="*/ 132 w 462"/>
                  <a:gd name="T5" fmla="*/ 17 h 1135"/>
                  <a:gd name="T6" fmla="*/ 132 w 462"/>
                  <a:gd name="T7" fmla="*/ 26 h 1135"/>
                  <a:gd name="T8" fmla="*/ 131 w 462"/>
                  <a:gd name="T9" fmla="*/ 35 h 1135"/>
                  <a:gd name="T10" fmla="*/ 131 w 462"/>
                  <a:gd name="T11" fmla="*/ 39 h 1135"/>
                  <a:gd name="T12" fmla="*/ 131 w 462"/>
                  <a:gd name="T13" fmla="*/ 41 h 1135"/>
                  <a:gd name="T14" fmla="*/ 131 w 462"/>
                  <a:gd name="T15" fmla="*/ 53 h 1135"/>
                  <a:gd name="T16" fmla="*/ 129 w 462"/>
                  <a:gd name="T17" fmla="*/ 64 h 1135"/>
                  <a:gd name="T18" fmla="*/ 125 w 462"/>
                  <a:gd name="T19" fmla="*/ 109 h 1135"/>
                  <a:gd name="T20" fmla="*/ 119 w 462"/>
                  <a:gd name="T21" fmla="*/ 153 h 1135"/>
                  <a:gd name="T22" fmla="*/ 116 w 462"/>
                  <a:gd name="T23" fmla="*/ 166 h 1135"/>
                  <a:gd name="T24" fmla="*/ 114 w 462"/>
                  <a:gd name="T25" fmla="*/ 177 h 1135"/>
                  <a:gd name="T26" fmla="*/ 112 w 462"/>
                  <a:gd name="T27" fmla="*/ 182 h 1135"/>
                  <a:gd name="T28" fmla="*/ 112 w 462"/>
                  <a:gd name="T29" fmla="*/ 189 h 1135"/>
                  <a:gd name="T30" fmla="*/ 110 w 462"/>
                  <a:gd name="T31" fmla="*/ 201 h 1135"/>
                  <a:gd name="T32" fmla="*/ 106 w 462"/>
                  <a:gd name="T33" fmla="*/ 214 h 1135"/>
                  <a:gd name="T34" fmla="*/ 105 w 462"/>
                  <a:gd name="T35" fmla="*/ 223 h 1135"/>
                  <a:gd name="T36" fmla="*/ 102 w 462"/>
                  <a:gd name="T37" fmla="*/ 232 h 1135"/>
                  <a:gd name="T38" fmla="*/ 100 w 462"/>
                  <a:gd name="T39" fmla="*/ 242 h 1135"/>
                  <a:gd name="T40" fmla="*/ 97 w 462"/>
                  <a:gd name="T41" fmla="*/ 252 h 1135"/>
                  <a:gd name="T42" fmla="*/ 94 w 462"/>
                  <a:gd name="T43" fmla="*/ 263 h 1135"/>
                  <a:gd name="T44" fmla="*/ 90 w 462"/>
                  <a:gd name="T45" fmla="*/ 273 h 1135"/>
                  <a:gd name="T46" fmla="*/ 81 w 462"/>
                  <a:gd name="T47" fmla="*/ 303 h 1135"/>
                  <a:gd name="T48" fmla="*/ 71 w 462"/>
                  <a:gd name="T49" fmla="*/ 333 h 1135"/>
                  <a:gd name="T50" fmla="*/ 65 w 462"/>
                  <a:gd name="T51" fmla="*/ 348 h 1135"/>
                  <a:gd name="T52" fmla="*/ 36 w 462"/>
                  <a:gd name="T53" fmla="*/ 417 h 1135"/>
                  <a:gd name="T54" fmla="*/ 0 w 462"/>
                  <a:gd name="T55" fmla="*/ 483 h 1135"/>
                  <a:gd name="T56" fmla="*/ 27 w 462"/>
                  <a:gd name="T57" fmla="*/ 573 h 1135"/>
                  <a:gd name="T58" fmla="*/ 94 w 462"/>
                  <a:gd name="T59" fmla="*/ 745 h 1135"/>
                  <a:gd name="T60" fmla="*/ 177 w 462"/>
                  <a:gd name="T61" fmla="*/ 908 h 1135"/>
                  <a:gd name="T62" fmla="*/ 276 w 462"/>
                  <a:gd name="T63" fmla="*/ 1062 h 1135"/>
                  <a:gd name="T64" fmla="*/ 332 w 462"/>
                  <a:gd name="T65" fmla="*/ 1135 h 1135"/>
                  <a:gd name="T66" fmla="*/ 343 w 462"/>
                  <a:gd name="T67" fmla="*/ 1123 h 1135"/>
                  <a:gd name="T68" fmla="*/ 355 w 462"/>
                  <a:gd name="T69" fmla="*/ 1110 h 1135"/>
                  <a:gd name="T70" fmla="*/ 369 w 462"/>
                  <a:gd name="T71" fmla="*/ 1095 h 1135"/>
                  <a:gd name="T72" fmla="*/ 383 w 462"/>
                  <a:gd name="T73" fmla="*/ 1078 h 1135"/>
                  <a:gd name="T74" fmla="*/ 396 w 462"/>
                  <a:gd name="T75" fmla="*/ 1064 h 1135"/>
                  <a:gd name="T76" fmla="*/ 408 w 462"/>
                  <a:gd name="T77" fmla="*/ 1050 h 1135"/>
                  <a:gd name="T78" fmla="*/ 408 w 462"/>
                  <a:gd name="T79" fmla="*/ 1050 h 1135"/>
                  <a:gd name="T80" fmla="*/ 409 w 462"/>
                  <a:gd name="T81" fmla="*/ 1048 h 1135"/>
                  <a:gd name="T82" fmla="*/ 418 w 462"/>
                  <a:gd name="T83" fmla="*/ 1037 h 1135"/>
                  <a:gd name="T84" fmla="*/ 427 w 462"/>
                  <a:gd name="T85" fmla="*/ 1025 h 1135"/>
                  <a:gd name="T86" fmla="*/ 443 w 462"/>
                  <a:gd name="T87" fmla="*/ 1007 h 1135"/>
                  <a:gd name="T88" fmla="*/ 457 w 462"/>
                  <a:gd name="T89" fmla="*/ 989 h 1135"/>
                  <a:gd name="T90" fmla="*/ 460 w 462"/>
                  <a:gd name="T91" fmla="*/ 985 h 1135"/>
                  <a:gd name="T92" fmla="*/ 462 w 462"/>
                  <a:gd name="T93" fmla="*/ 981 h 1135"/>
                  <a:gd name="T94" fmla="*/ 425 w 462"/>
                  <a:gd name="T95" fmla="*/ 929 h 1135"/>
                  <a:gd name="T96" fmla="*/ 355 w 462"/>
                  <a:gd name="T97" fmla="*/ 820 h 1135"/>
                  <a:gd name="T98" fmla="*/ 295 w 462"/>
                  <a:gd name="T99" fmla="*/ 706 h 1135"/>
                  <a:gd name="T100" fmla="*/ 243 w 462"/>
                  <a:gd name="T101" fmla="*/ 587 h 1135"/>
                  <a:gd name="T102" fmla="*/ 201 w 462"/>
                  <a:gd name="T103" fmla="*/ 464 h 1135"/>
                  <a:gd name="T104" fmla="*/ 168 w 462"/>
                  <a:gd name="T105" fmla="*/ 335 h 1135"/>
                  <a:gd name="T106" fmla="*/ 145 w 462"/>
                  <a:gd name="T107" fmla="*/ 204 h 1135"/>
                  <a:gd name="T108" fmla="*/ 133 w 462"/>
                  <a:gd name="T109" fmla="*/ 68 h 1135"/>
                  <a:gd name="T110" fmla="*/ 132 w 462"/>
                  <a:gd name="T111" fmla="*/ 0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2" h="1135">
                    <a:moveTo>
                      <a:pt x="132" y="0"/>
                    </a:moveTo>
                    <a:lnTo>
                      <a:pt x="132" y="7"/>
                    </a:lnTo>
                    <a:lnTo>
                      <a:pt x="132" y="17"/>
                    </a:lnTo>
                    <a:lnTo>
                      <a:pt x="132" y="26"/>
                    </a:lnTo>
                    <a:lnTo>
                      <a:pt x="131" y="35"/>
                    </a:lnTo>
                    <a:lnTo>
                      <a:pt x="131" y="39"/>
                    </a:lnTo>
                    <a:lnTo>
                      <a:pt x="131" y="41"/>
                    </a:lnTo>
                    <a:lnTo>
                      <a:pt x="131" y="53"/>
                    </a:lnTo>
                    <a:lnTo>
                      <a:pt x="129" y="64"/>
                    </a:lnTo>
                    <a:lnTo>
                      <a:pt x="125" y="109"/>
                    </a:lnTo>
                    <a:lnTo>
                      <a:pt x="119" y="153"/>
                    </a:lnTo>
                    <a:lnTo>
                      <a:pt x="116" y="166"/>
                    </a:lnTo>
                    <a:lnTo>
                      <a:pt x="114" y="177"/>
                    </a:lnTo>
                    <a:lnTo>
                      <a:pt x="112" y="182"/>
                    </a:lnTo>
                    <a:lnTo>
                      <a:pt x="112" y="189"/>
                    </a:lnTo>
                    <a:lnTo>
                      <a:pt x="110" y="201"/>
                    </a:lnTo>
                    <a:lnTo>
                      <a:pt x="106" y="214"/>
                    </a:lnTo>
                    <a:lnTo>
                      <a:pt x="105" y="223"/>
                    </a:lnTo>
                    <a:lnTo>
                      <a:pt x="102" y="232"/>
                    </a:lnTo>
                    <a:lnTo>
                      <a:pt x="100" y="242"/>
                    </a:lnTo>
                    <a:lnTo>
                      <a:pt x="97" y="252"/>
                    </a:lnTo>
                    <a:lnTo>
                      <a:pt x="94" y="263"/>
                    </a:lnTo>
                    <a:lnTo>
                      <a:pt x="90" y="273"/>
                    </a:lnTo>
                    <a:lnTo>
                      <a:pt x="81" y="303"/>
                    </a:lnTo>
                    <a:lnTo>
                      <a:pt x="71" y="333"/>
                    </a:lnTo>
                    <a:lnTo>
                      <a:pt x="65" y="348"/>
                    </a:lnTo>
                    <a:lnTo>
                      <a:pt x="36" y="417"/>
                    </a:lnTo>
                    <a:lnTo>
                      <a:pt x="0" y="483"/>
                    </a:lnTo>
                    <a:lnTo>
                      <a:pt x="27" y="573"/>
                    </a:lnTo>
                    <a:lnTo>
                      <a:pt x="94" y="745"/>
                    </a:lnTo>
                    <a:lnTo>
                      <a:pt x="177" y="908"/>
                    </a:lnTo>
                    <a:lnTo>
                      <a:pt x="276" y="1062"/>
                    </a:lnTo>
                    <a:lnTo>
                      <a:pt x="332" y="1135"/>
                    </a:lnTo>
                    <a:lnTo>
                      <a:pt x="343" y="1123"/>
                    </a:lnTo>
                    <a:lnTo>
                      <a:pt x="355" y="1110"/>
                    </a:lnTo>
                    <a:lnTo>
                      <a:pt x="369" y="1095"/>
                    </a:lnTo>
                    <a:lnTo>
                      <a:pt x="383" y="1078"/>
                    </a:lnTo>
                    <a:lnTo>
                      <a:pt x="396" y="1064"/>
                    </a:lnTo>
                    <a:lnTo>
                      <a:pt x="408" y="1050"/>
                    </a:lnTo>
                    <a:lnTo>
                      <a:pt x="408" y="1050"/>
                    </a:lnTo>
                    <a:lnTo>
                      <a:pt x="409" y="1048"/>
                    </a:lnTo>
                    <a:lnTo>
                      <a:pt x="418" y="1037"/>
                    </a:lnTo>
                    <a:lnTo>
                      <a:pt x="427" y="1025"/>
                    </a:lnTo>
                    <a:lnTo>
                      <a:pt x="443" y="1007"/>
                    </a:lnTo>
                    <a:lnTo>
                      <a:pt x="457" y="989"/>
                    </a:lnTo>
                    <a:lnTo>
                      <a:pt x="460" y="985"/>
                    </a:lnTo>
                    <a:lnTo>
                      <a:pt x="462" y="981"/>
                    </a:lnTo>
                    <a:lnTo>
                      <a:pt x="425" y="929"/>
                    </a:lnTo>
                    <a:lnTo>
                      <a:pt x="355" y="820"/>
                    </a:lnTo>
                    <a:lnTo>
                      <a:pt x="295" y="706"/>
                    </a:lnTo>
                    <a:lnTo>
                      <a:pt x="243" y="587"/>
                    </a:lnTo>
                    <a:lnTo>
                      <a:pt x="201" y="464"/>
                    </a:lnTo>
                    <a:lnTo>
                      <a:pt x="168" y="335"/>
                    </a:lnTo>
                    <a:lnTo>
                      <a:pt x="145" y="204"/>
                    </a:lnTo>
                    <a:lnTo>
                      <a:pt x="133" y="68"/>
                    </a:lnTo>
                    <a:lnTo>
                      <a:pt x="132" y="0"/>
                    </a:lnTo>
                    <a:close/>
                  </a:path>
                </a:pathLst>
              </a:custGeom>
              <a:solidFill>
                <a:srgbClr val="EAA20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8" name="Freeform: Shape 77">
                <a:extLst>
                  <a:ext uri="{FF2B5EF4-FFF2-40B4-BE49-F238E27FC236}">
                    <a16:creationId xmlns:a16="http://schemas.microsoft.com/office/drawing/2014/main" id="{7B4C55B1-017D-BBCB-AFD6-19653EB08E92}"/>
                  </a:ext>
                </a:extLst>
              </p:cNvPr>
              <p:cNvSpPr>
                <a:spLocks/>
              </p:cNvSpPr>
              <p:nvPr/>
            </p:nvSpPr>
            <p:spPr bwMode="auto">
              <a:xfrm>
                <a:off x="2301130" y="922909"/>
                <a:ext cx="3941813" cy="571998"/>
              </a:xfrm>
              <a:custGeom>
                <a:avLst/>
                <a:gdLst>
                  <a:gd name="connsiteX0" fmla="*/ 0 w 3941813"/>
                  <a:gd name="connsiteY0" fmla="*/ 0 h 571998"/>
                  <a:gd name="connsiteX1" fmla="*/ 228336 w 3941813"/>
                  <a:gd name="connsiteY1" fmla="*/ 0 h 571998"/>
                  <a:gd name="connsiteX2" fmla="*/ 228336 w 3941813"/>
                  <a:gd name="connsiteY2" fmla="*/ 1035 h 571998"/>
                  <a:gd name="connsiteX3" fmla="*/ 228336 w 3941813"/>
                  <a:gd name="connsiteY3" fmla="*/ 2070 h 571998"/>
                  <a:gd name="connsiteX4" fmla="*/ 228336 w 3941813"/>
                  <a:gd name="connsiteY4" fmla="*/ 3450 h 571998"/>
                  <a:gd name="connsiteX5" fmla="*/ 228336 w 3941813"/>
                  <a:gd name="connsiteY5" fmla="*/ 4485 h 571998"/>
                  <a:gd name="connsiteX6" fmla="*/ 228336 w 3941813"/>
                  <a:gd name="connsiteY6" fmla="*/ 6555 h 571998"/>
                  <a:gd name="connsiteX7" fmla="*/ 228336 w 3941813"/>
                  <a:gd name="connsiteY7" fmla="*/ 8625 h 571998"/>
                  <a:gd name="connsiteX8" fmla="*/ 228336 w 3941813"/>
                  <a:gd name="connsiteY8" fmla="*/ 13110 h 571998"/>
                  <a:gd name="connsiteX9" fmla="*/ 228681 w 3941813"/>
                  <a:gd name="connsiteY9" fmla="*/ 17595 h 571998"/>
                  <a:gd name="connsiteX10" fmla="*/ 228681 w 3941813"/>
                  <a:gd name="connsiteY10" fmla="*/ 21045 h 571998"/>
                  <a:gd name="connsiteX11" fmla="*/ 229372 w 3941813"/>
                  <a:gd name="connsiteY11" fmla="*/ 24495 h 571998"/>
                  <a:gd name="connsiteX12" fmla="*/ 229561 w 3941813"/>
                  <a:gd name="connsiteY12" fmla="*/ 29949 h 571998"/>
                  <a:gd name="connsiteX13" fmla="*/ 230860 w 3941813"/>
                  <a:gd name="connsiteY13" fmla="*/ 43059 h 571998"/>
                  <a:gd name="connsiteX14" fmla="*/ 231099 w 3941813"/>
                  <a:gd name="connsiteY14" fmla="*/ 44849 h 571998"/>
                  <a:gd name="connsiteX15" fmla="*/ 231445 w 3941813"/>
                  <a:gd name="connsiteY15" fmla="*/ 47954 h 571998"/>
                  <a:gd name="connsiteX16" fmla="*/ 231790 w 3941813"/>
                  <a:gd name="connsiteY16" fmla="*/ 51059 h 571998"/>
                  <a:gd name="connsiteX17" fmla="*/ 232439 w 3941813"/>
                  <a:gd name="connsiteY17" fmla="*/ 55431 h 571998"/>
                  <a:gd name="connsiteX18" fmla="*/ 237460 w 3941813"/>
                  <a:gd name="connsiteY18" fmla="*/ 78594 h 571998"/>
                  <a:gd name="connsiteX19" fmla="*/ 239935 w 3941813"/>
                  <a:gd name="connsiteY19" fmla="*/ 88754 h 571998"/>
                  <a:gd name="connsiteX20" fmla="*/ 249062 w 3941813"/>
                  <a:gd name="connsiteY20" fmla="*/ 117988 h 571998"/>
                  <a:gd name="connsiteX21" fmla="*/ 258766 w 3941813"/>
                  <a:gd name="connsiteY21" fmla="*/ 141560 h 571998"/>
                  <a:gd name="connsiteX22" fmla="*/ 260462 w 3941813"/>
                  <a:gd name="connsiteY22" fmla="*/ 145242 h 571998"/>
                  <a:gd name="connsiteX23" fmla="*/ 261844 w 3941813"/>
                  <a:gd name="connsiteY23" fmla="*/ 148347 h 571998"/>
                  <a:gd name="connsiteX24" fmla="*/ 263571 w 3941813"/>
                  <a:gd name="connsiteY24" fmla="*/ 152142 h 571998"/>
                  <a:gd name="connsiteX25" fmla="*/ 265643 w 3941813"/>
                  <a:gd name="connsiteY25" fmla="*/ 155592 h 571998"/>
                  <a:gd name="connsiteX26" fmla="*/ 267371 w 3941813"/>
                  <a:gd name="connsiteY26" fmla="*/ 158697 h 571998"/>
                  <a:gd name="connsiteX27" fmla="*/ 269060 w 3941813"/>
                  <a:gd name="connsiteY27" fmla="*/ 162072 h 571998"/>
                  <a:gd name="connsiteX28" fmla="*/ 276558 w 3941813"/>
                  <a:gd name="connsiteY28" fmla="*/ 175613 h 571998"/>
                  <a:gd name="connsiteX29" fmla="*/ 277043 w 3941813"/>
                  <a:gd name="connsiteY29" fmla="*/ 176291 h 571998"/>
                  <a:gd name="connsiteX30" fmla="*/ 278368 w 3941813"/>
                  <a:gd name="connsiteY30" fmla="*/ 178791 h 571998"/>
                  <a:gd name="connsiteX31" fmla="*/ 295536 w 3941813"/>
                  <a:gd name="connsiteY31" fmla="*/ 204348 h 571998"/>
                  <a:gd name="connsiteX32" fmla="*/ 296042 w 3941813"/>
                  <a:gd name="connsiteY32" fmla="*/ 204926 h 571998"/>
                  <a:gd name="connsiteX33" fmla="*/ 298303 w 3941813"/>
                  <a:gd name="connsiteY33" fmla="*/ 207936 h 571998"/>
                  <a:gd name="connsiteX34" fmla="*/ 316635 w 3941813"/>
                  <a:gd name="connsiteY34" fmla="*/ 230146 h 571998"/>
                  <a:gd name="connsiteX35" fmla="*/ 318158 w 3941813"/>
                  <a:gd name="connsiteY35" fmla="*/ 231823 h 571998"/>
                  <a:gd name="connsiteX36" fmla="*/ 341295 w 3941813"/>
                  <a:gd name="connsiteY36" fmla="*/ 254260 h 571998"/>
                  <a:gd name="connsiteX37" fmla="*/ 364855 w 3941813"/>
                  <a:gd name="connsiteY37" fmla="*/ 274566 h 571998"/>
                  <a:gd name="connsiteX38" fmla="*/ 383255 w 3941813"/>
                  <a:gd name="connsiteY38" fmla="*/ 287072 h 571998"/>
                  <a:gd name="connsiteX39" fmla="*/ 390494 w 3941813"/>
                  <a:gd name="connsiteY39" fmla="*/ 291862 h 571998"/>
                  <a:gd name="connsiteX40" fmla="*/ 396550 w 3941813"/>
                  <a:gd name="connsiteY40" fmla="*/ 295622 h 571998"/>
                  <a:gd name="connsiteX41" fmla="*/ 409034 w 3941813"/>
                  <a:gd name="connsiteY41" fmla="*/ 302598 h 571998"/>
                  <a:gd name="connsiteX42" fmla="*/ 419364 w 3941813"/>
                  <a:gd name="connsiteY42" fmla="*/ 308079 h 571998"/>
                  <a:gd name="connsiteX43" fmla="*/ 431109 w 3941813"/>
                  <a:gd name="connsiteY43" fmla="*/ 313598 h 571998"/>
                  <a:gd name="connsiteX44" fmla="*/ 433413 w 3941813"/>
                  <a:gd name="connsiteY44" fmla="*/ 314749 h 571998"/>
                  <a:gd name="connsiteX45" fmla="*/ 445124 w 3941813"/>
                  <a:gd name="connsiteY45" fmla="*/ 319611 h 571998"/>
                  <a:gd name="connsiteX46" fmla="*/ 450799 w 3941813"/>
                  <a:gd name="connsiteY46" fmla="*/ 321878 h 571998"/>
                  <a:gd name="connsiteX47" fmla="*/ 462312 w 3941813"/>
                  <a:gd name="connsiteY47" fmla="*/ 325820 h 571998"/>
                  <a:gd name="connsiteX48" fmla="*/ 480775 w 3941813"/>
                  <a:gd name="connsiteY48" fmla="*/ 331449 h 571998"/>
                  <a:gd name="connsiteX49" fmla="*/ 490525 w 3941813"/>
                  <a:gd name="connsiteY49" fmla="*/ 333953 h 571998"/>
                  <a:gd name="connsiteX50" fmla="*/ 499752 w 3941813"/>
                  <a:gd name="connsiteY50" fmla="*/ 335946 h 571998"/>
                  <a:gd name="connsiteX51" fmla="*/ 520232 w 3941813"/>
                  <a:gd name="connsiteY51" fmla="*/ 340163 h 571998"/>
                  <a:gd name="connsiteX52" fmla="*/ 554124 w 3941813"/>
                  <a:gd name="connsiteY52" fmla="*/ 343209 h 571998"/>
                  <a:gd name="connsiteX53" fmla="*/ 555122 w 3941813"/>
                  <a:gd name="connsiteY53" fmla="*/ 343268 h 571998"/>
                  <a:gd name="connsiteX54" fmla="*/ 555467 w 3941813"/>
                  <a:gd name="connsiteY54" fmla="*/ 343294 h 571998"/>
                  <a:gd name="connsiteX55" fmla="*/ 572739 w 3941813"/>
                  <a:gd name="connsiteY55" fmla="*/ 343958 h 571998"/>
                  <a:gd name="connsiteX56" fmla="*/ 3862707 w 3941813"/>
                  <a:gd name="connsiteY56" fmla="*/ 343958 h 571998"/>
                  <a:gd name="connsiteX57" fmla="*/ 3941813 w 3941813"/>
                  <a:gd name="connsiteY57" fmla="*/ 343958 h 571998"/>
                  <a:gd name="connsiteX58" fmla="*/ 3941813 w 3941813"/>
                  <a:gd name="connsiteY58" fmla="*/ 388462 h 571998"/>
                  <a:gd name="connsiteX59" fmla="*/ 3940777 w 3941813"/>
                  <a:gd name="connsiteY59" fmla="*/ 407437 h 571998"/>
                  <a:gd name="connsiteX60" fmla="*/ 3933868 w 3941813"/>
                  <a:gd name="connsiteY60" fmla="*/ 442971 h 571998"/>
                  <a:gd name="connsiteX61" fmla="*/ 3920050 w 3941813"/>
                  <a:gd name="connsiteY61" fmla="*/ 476090 h 571998"/>
                  <a:gd name="connsiteX62" fmla="*/ 3900015 w 3941813"/>
                  <a:gd name="connsiteY62" fmla="*/ 505415 h 571998"/>
                  <a:gd name="connsiteX63" fmla="*/ 3875143 w 3941813"/>
                  <a:gd name="connsiteY63" fmla="*/ 530254 h 571998"/>
                  <a:gd name="connsiteX64" fmla="*/ 3846126 w 3941813"/>
                  <a:gd name="connsiteY64" fmla="*/ 549919 h 571998"/>
                  <a:gd name="connsiteX65" fmla="*/ 3812964 w 3941813"/>
                  <a:gd name="connsiteY65" fmla="*/ 563718 h 571998"/>
                  <a:gd name="connsiteX66" fmla="*/ 3777038 w 3941813"/>
                  <a:gd name="connsiteY66" fmla="*/ 570963 h 571998"/>
                  <a:gd name="connsiteX67" fmla="*/ 3758385 w 3941813"/>
                  <a:gd name="connsiteY67" fmla="*/ 571998 h 571998"/>
                  <a:gd name="connsiteX68" fmla="*/ 572739 w 3941813"/>
                  <a:gd name="connsiteY68" fmla="*/ 571998 h 571998"/>
                  <a:gd name="connsiteX69" fmla="*/ 543032 w 3941813"/>
                  <a:gd name="connsiteY69" fmla="*/ 571308 h 571998"/>
                  <a:gd name="connsiteX70" fmla="*/ 485343 w 3941813"/>
                  <a:gd name="connsiteY70" fmla="*/ 565788 h 571998"/>
                  <a:gd name="connsiteX71" fmla="*/ 429382 w 3941813"/>
                  <a:gd name="connsiteY71" fmla="*/ 554059 h 571998"/>
                  <a:gd name="connsiteX72" fmla="*/ 375493 w 3941813"/>
                  <a:gd name="connsiteY72" fmla="*/ 537499 h 571998"/>
                  <a:gd name="connsiteX73" fmla="*/ 324023 w 3941813"/>
                  <a:gd name="connsiteY73" fmla="*/ 515419 h 571998"/>
                  <a:gd name="connsiteX74" fmla="*/ 275661 w 3941813"/>
                  <a:gd name="connsiteY74" fmla="*/ 489200 h 571998"/>
                  <a:gd name="connsiteX75" fmla="*/ 229718 w 3941813"/>
                  <a:gd name="connsiteY75" fmla="*/ 458495 h 571998"/>
                  <a:gd name="connsiteX76" fmla="*/ 187574 w 3941813"/>
                  <a:gd name="connsiteY76" fmla="*/ 423306 h 571998"/>
                  <a:gd name="connsiteX77" fmla="*/ 148539 w 3941813"/>
                  <a:gd name="connsiteY77" fmla="*/ 384667 h 571998"/>
                  <a:gd name="connsiteX78" fmla="*/ 113650 w 3941813"/>
                  <a:gd name="connsiteY78" fmla="*/ 342233 h 571998"/>
                  <a:gd name="connsiteX79" fmla="*/ 82906 w 3941813"/>
                  <a:gd name="connsiteY79" fmla="*/ 296349 h 571998"/>
                  <a:gd name="connsiteX80" fmla="*/ 56307 w 3941813"/>
                  <a:gd name="connsiteY80" fmla="*/ 248050 h 571998"/>
                  <a:gd name="connsiteX81" fmla="*/ 34544 w 3941813"/>
                  <a:gd name="connsiteY81" fmla="*/ 196646 h 571998"/>
                  <a:gd name="connsiteX82" fmla="*/ 17963 w 3941813"/>
                  <a:gd name="connsiteY82" fmla="*/ 143172 h 571998"/>
                  <a:gd name="connsiteX83" fmla="*/ 6218 w 3941813"/>
                  <a:gd name="connsiteY83" fmla="*/ 87283 h 571998"/>
                  <a:gd name="connsiteX84" fmla="*/ 346 w 3941813"/>
                  <a:gd name="connsiteY84" fmla="*/ 29669 h 571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3941813" h="571998">
                    <a:moveTo>
                      <a:pt x="0" y="0"/>
                    </a:moveTo>
                    <a:lnTo>
                      <a:pt x="228336" y="0"/>
                    </a:lnTo>
                    <a:lnTo>
                      <a:pt x="228336" y="1035"/>
                    </a:lnTo>
                    <a:lnTo>
                      <a:pt x="228336" y="2070"/>
                    </a:lnTo>
                    <a:lnTo>
                      <a:pt x="228336" y="3450"/>
                    </a:lnTo>
                    <a:lnTo>
                      <a:pt x="228336" y="4485"/>
                    </a:lnTo>
                    <a:lnTo>
                      <a:pt x="228336" y="6555"/>
                    </a:lnTo>
                    <a:lnTo>
                      <a:pt x="228336" y="8625"/>
                    </a:lnTo>
                    <a:lnTo>
                      <a:pt x="228336" y="13110"/>
                    </a:lnTo>
                    <a:lnTo>
                      <a:pt x="228681" y="17595"/>
                    </a:lnTo>
                    <a:lnTo>
                      <a:pt x="228681" y="21045"/>
                    </a:lnTo>
                    <a:lnTo>
                      <a:pt x="229372" y="24495"/>
                    </a:lnTo>
                    <a:lnTo>
                      <a:pt x="229561" y="29949"/>
                    </a:lnTo>
                    <a:lnTo>
                      <a:pt x="230860" y="43059"/>
                    </a:lnTo>
                    <a:lnTo>
                      <a:pt x="231099" y="44849"/>
                    </a:lnTo>
                    <a:lnTo>
                      <a:pt x="231445" y="47954"/>
                    </a:lnTo>
                    <a:lnTo>
                      <a:pt x="231790" y="51059"/>
                    </a:lnTo>
                    <a:lnTo>
                      <a:pt x="232439" y="55431"/>
                    </a:lnTo>
                    <a:lnTo>
                      <a:pt x="237460" y="78594"/>
                    </a:lnTo>
                    <a:lnTo>
                      <a:pt x="239935" y="88754"/>
                    </a:lnTo>
                    <a:lnTo>
                      <a:pt x="249062" y="117988"/>
                    </a:lnTo>
                    <a:lnTo>
                      <a:pt x="258766" y="141560"/>
                    </a:lnTo>
                    <a:lnTo>
                      <a:pt x="260462" y="145242"/>
                    </a:lnTo>
                    <a:lnTo>
                      <a:pt x="261844" y="148347"/>
                    </a:lnTo>
                    <a:lnTo>
                      <a:pt x="263571" y="152142"/>
                    </a:lnTo>
                    <a:lnTo>
                      <a:pt x="265643" y="155592"/>
                    </a:lnTo>
                    <a:lnTo>
                      <a:pt x="267371" y="158697"/>
                    </a:lnTo>
                    <a:lnTo>
                      <a:pt x="269060" y="162072"/>
                    </a:lnTo>
                    <a:lnTo>
                      <a:pt x="276558" y="175613"/>
                    </a:lnTo>
                    <a:lnTo>
                      <a:pt x="277043" y="176291"/>
                    </a:lnTo>
                    <a:lnTo>
                      <a:pt x="278368" y="178791"/>
                    </a:lnTo>
                    <a:lnTo>
                      <a:pt x="295536" y="204348"/>
                    </a:lnTo>
                    <a:lnTo>
                      <a:pt x="296042" y="204926"/>
                    </a:lnTo>
                    <a:lnTo>
                      <a:pt x="298303" y="207936"/>
                    </a:lnTo>
                    <a:lnTo>
                      <a:pt x="316635" y="230146"/>
                    </a:lnTo>
                    <a:lnTo>
                      <a:pt x="318158" y="231823"/>
                    </a:lnTo>
                    <a:lnTo>
                      <a:pt x="341295" y="254260"/>
                    </a:lnTo>
                    <a:lnTo>
                      <a:pt x="364855" y="274566"/>
                    </a:lnTo>
                    <a:lnTo>
                      <a:pt x="383255" y="287072"/>
                    </a:lnTo>
                    <a:lnTo>
                      <a:pt x="390494" y="291862"/>
                    </a:lnTo>
                    <a:lnTo>
                      <a:pt x="396550" y="295622"/>
                    </a:lnTo>
                    <a:lnTo>
                      <a:pt x="409034" y="302598"/>
                    </a:lnTo>
                    <a:lnTo>
                      <a:pt x="419364" y="308079"/>
                    </a:lnTo>
                    <a:lnTo>
                      <a:pt x="431109" y="313598"/>
                    </a:lnTo>
                    <a:lnTo>
                      <a:pt x="433413" y="314749"/>
                    </a:lnTo>
                    <a:lnTo>
                      <a:pt x="445124" y="319611"/>
                    </a:lnTo>
                    <a:lnTo>
                      <a:pt x="450799" y="321878"/>
                    </a:lnTo>
                    <a:lnTo>
                      <a:pt x="462312" y="325820"/>
                    </a:lnTo>
                    <a:lnTo>
                      <a:pt x="480775" y="331449"/>
                    </a:lnTo>
                    <a:lnTo>
                      <a:pt x="490525" y="333953"/>
                    </a:lnTo>
                    <a:lnTo>
                      <a:pt x="499752" y="335946"/>
                    </a:lnTo>
                    <a:lnTo>
                      <a:pt x="520232" y="340163"/>
                    </a:lnTo>
                    <a:lnTo>
                      <a:pt x="554124" y="343209"/>
                    </a:lnTo>
                    <a:lnTo>
                      <a:pt x="555122" y="343268"/>
                    </a:lnTo>
                    <a:lnTo>
                      <a:pt x="555467" y="343294"/>
                    </a:lnTo>
                    <a:lnTo>
                      <a:pt x="572739" y="343958"/>
                    </a:lnTo>
                    <a:lnTo>
                      <a:pt x="3862707" y="343958"/>
                    </a:lnTo>
                    <a:lnTo>
                      <a:pt x="3941813" y="343958"/>
                    </a:lnTo>
                    <a:lnTo>
                      <a:pt x="3941813" y="388462"/>
                    </a:lnTo>
                    <a:lnTo>
                      <a:pt x="3940777" y="407437"/>
                    </a:lnTo>
                    <a:lnTo>
                      <a:pt x="3933868" y="442971"/>
                    </a:lnTo>
                    <a:lnTo>
                      <a:pt x="3920050" y="476090"/>
                    </a:lnTo>
                    <a:lnTo>
                      <a:pt x="3900015" y="505415"/>
                    </a:lnTo>
                    <a:lnTo>
                      <a:pt x="3875143" y="530254"/>
                    </a:lnTo>
                    <a:lnTo>
                      <a:pt x="3846126" y="549919"/>
                    </a:lnTo>
                    <a:lnTo>
                      <a:pt x="3812964" y="563718"/>
                    </a:lnTo>
                    <a:lnTo>
                      <a:pt x="3777038" y="570963"/>
                    </a:lnTo>
                    <a:lnTo>
                      <a:pt x="3758385" y="571998"/>
                    </a:lnTo>
                    <a:lnTo>
                      <a:pt x="572739" y="571998"/>
                    </a:lnTo>
                    <a:lnTo>
                      <a:pt x="543032" y="571308"/>
                    </a:lnTo>
                    <a:lnTo>
                      <a:pt x="485343" y="565788"/>
                    </a:lnTo>
                    <a:lnTo>
                      <a:pt x="429382" y="554059"/>
                    </a:lnTo>
                    <a:lnTo>
                      <a:pt x="375493" y="537499"/>
                    </a:lnTo>
                    <a:lnTo>
                      <a:pt x="324023" y="515419"/>
                    </a:lnTo>
                    <a:lnTo>
                      <a:pt x="275661" y="489200"/>
                    </a:lnTo>
                    <a:lnTo>
                      <a:pt x="229718" y="458495"/>
                    </a:lnTo>
                    <a:lnTo>
                      <a:pt x="187574" y="423306"/>
                    </a:lnTo>
                    <a:lnTo>
                      <a:pt x="148539" y="384667"/>
                    </a:lnTo>
                    <a:lnTo>
                      <a:pt x="113650" y="342233"/>
                    </a:lnTo>
                    <a:lnTo>
                      <a:pt x="82906" y="296349"/>
                    </a:lnTo>
                    <a:lnTo>
                      <a:pt x="56307" y="248050"/>
                    </a:lnTo>
                    <a:lnTo>
                      <a:pt x="34544" y="196646"/>
                    </a:lnTo>
                    <a:lnTo>
                      <a:pt x="17963" y="143172"/>
                    </a:lnTo>
                    <a:lnTo>
                      <a:pt x="6218" y="87283"/>
                    </a:lnTo>
                    <a:lnTo>
                      <a:pt x="346" y="29669"/>
                    </a:lnTo>
                    <a:close/>
                  </a:path>
                </a:pathLst>
              </a:custGeom>
              <a:solidFill>
                <a:srgbClr val="FFCC5E"/>
              </a:solid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79" name="Freeform 585">
                <a:extLst>
                  <a:ext uri="{FF2B5EF4-FFF2-40B4-BE49-F238E27FC236}">
                    <a16:creationId xmlns:a16="http://schemas.microsoft.com/office/drawing/2014/main" id="{722B55EB-0F17-8DCF-9DFC-C5C723B94107}"/>
                  </a:ext>
                </a:extLst>
              </p:cNvPr>
              <p:cNvSpPr>
                <a:spLocks/>
              </p:cNvSpPr>
              <p:nvPr/>
            </p:nvSpPr>
            <p:spPr bwMode="auto">
              <a:xfrm>
                <a:off x="1611692" y="577500"/>
                <a:ext cx="689438" cy="6894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ctr" anchorCtr="0" compatLnSpc="1">
                <a:prstTxWarp prst="textNoShape">
                  <a:avLst/>
                </a:prstTxWarp>
              </a:bodyPr>
              <a:lstStyle/>
              <a:p>
                <a:pPr algn="ctr"/>
                <a:r>
                  <a:rPr lang="en-US" sz="4400" b="1" dirty="0">
                    <a:solidFill>
                      <a:srgbClr val="191C21"/>
                    </a:solidFill>
                  </a:rPr>
                  <a:t>7</a:t>
                </a:r>
              </a:p>
            </p:txBody>
          </p:sp>
        </p:grpSp>
        <p:sp>
          <p:nvSpPr>
            <p:cNvPr id="71" name="TextBox 70">
              <a:extLst>
                <a:ext uri="{FF2B5EF4-FFF2-40B4-BE49-F238E27FC236}">
                  <a16:creationId xmlns:a16="http://schemas.microsoft.com/office/drawing/2014/main" id="{8ECA4AA5-7D03-6CE0-4142-44348C7F753C}"/>
                </a:ext>
              </a:extLst>
            </p:cNvPr>
            <p:cNvSpPr txBox="1"/>
            <p:nvPr/>
          </p:nvSpPr>
          <p:spPr>
            <a:xfrm>
              <a:off x="1525403" y="4792567"/>
              <a:ext cx="3125164" cy="719043"/>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تقديم توصيات مخصصة للمواطنين بناءً على احتياجاتهم</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80" name="Group 79">
            <a:extLst>
              <a:ext uri="{FF2B5EF4-FFF2-40B4-BE49-F238E27FC236}">
                <a16:creationId xmlns:a16="http://schemas.microsoft.com/office/drawing/2014/main" id="{AB561F54-E684-DFDC-6B50-D5DD2652A5EA}"/>
              </a:ext>
            </a:extLst>
          </p:cNvPr>
          <p:cNvGrpSpPr/>
          <p:nvPr/>
        </p:nvGrpSpPr>
        <p:grpSpPr>
          <a:xfrm>
            <a:off x="4292839" y="2144353"/>
            <a:ext cx="4058283" cy="1038515"/>
            <a:chOff x="1492847" y="1641861"/>
            <a:chExt cx="4058283" cy="1038515"/>
          </a:xfrm>
        </p:grpSpPr>
        <p:grpSp>
          <p:nvGrpSpPr>
            <p:cNvPr id="81" name="Group 80">
              <a:extLst>
                <a:ext uri="{FF2B5EF4-FFF2-40B4-BE49-F238E27FC236}">
                  <a16:creationId xmlns:a16="http://schemas.microsoft.com/office/drawing/2014/main" id="{E04B1755-F54A-4F04-E875-3A6D69C2DE42}"/>
                </a:ext>
              </a:extLst>
            </p:cNvPr>
            <p:cNvGrpSpPr/>
            <p:nvPr/>
          </p:nvGrpSpPr>
          <p:grpSpPr>
            <a:xfrm flipH="1">
              <a:off x="1492847" y="1641861"/>
              <a:ext cx="4058283" cy="1038515"/>
              <a:chOff x="1383722" y="350911"/>
              <a:chExt cx="4859221" cy="1243475"/>
            </a:xfrm>
          </p:grpSpPr>
          <p:sp>
            <p:nvSpPr>
              <p:cNvPr id="83" name="Freeform 584">
                <a:extLst>
                  <a:ext uri="{FF2B5EF4-FFF2-40B4-BE49-F238E27FC236}">
                    <a16:creationId xmlns:a16="http://schemas.microsoft.com/office/drawing/2014/main" id="{1844ABDB-87C4-E7BD-FD91-5A09E2424A0E}"/>
                  </a:ext>
                </a:extLst>
              </p:cNvPr>
              <p:cNvSpPr>
                <a:spLocks/>
              </p:cNvSpPr>
              <p:nvPr/>
            </p:nvSpPr>
            <p:spPr bwMode="auto">
              <a:xfrm>
                <a:off x="1383722" y="449008"/>
                <a:ext cx="4859221" cy="1145378"/>
              </a:xfrm>
              <a:custGeom>
                <a:avLst/>
                <a:gdLst>
                  <a:gd name="T0" fmla="*/ 13835 w 14066"/>
                  <a:gd name="T1" fmla="*/ 744 h 3315"/>
                  <a:gd name="T2" fmla="*/ 13713 w 14066"/>
                  <a:gd name="T3" fmla="*/ 454 h 3315"/>
                  <a:gd name="T4" fmla="*/ 13456 w 14066"/>
                  <a:gd name="T5" fmla="*/ 280 h 3315"/>
                  <a:gd name="T6" fmla="*/ 2543 w 14066"/>
                  <a:gd name="T7" fmla="*/ 257 h 3315"/>
                  <a:gd name="T8" fmla="*/ 2291 w 14066"/>
                  <a:gd name="T9" fmla="*/ 124 h 3315"/>
                  <a:gd name="T10" fmla="*/ 1956 w 14066"/>
                  <a:gd name="T11" fmla="*/ 26 h 3315"/>
                  <a:gd name="T12" fmla="*/ 1658 w 14066"/>
                  <a:gd name="T13" fmla="*/ 0 h 3315"/>
                  <a:gd name="T14" fmla="*/ 1243 w 14066"/>
                  <a:gd name="T15" fmla="*/ 52 h 3315"/>
                  <a:gd name="T16" fmla="*/ 798 w 14066"/>
                  <a:gd name="T17" fmla="*/ 240 h 3315"/>
                  <a:gd name="T18" fmla="*/ 431 w 14066"/>
                  <a:gd name="T19" fmla="*/ 543 h 3315"/>
                  <a:gd name="T20" fmla="*/ 162 w 14066"/>
                  <a:gd name="T21" fmla="*/ 938 h 3315"/>
                  <a:gd name="T22" fmla="*/ 19 w 14066"/>
                  <a:gd name="T23" fmla="*/ 1405 h 3315"/>
                  <a:gd name="T24" fmla="*/ 0 w 14066"/>
                  <a:gd name="T25" fmla="*/ 1720 h 3315"/>
                  <a:gd name="T26" fmla="*/ 54 w 14066"/>
                  <a:gd name="T27" fmla="*/ 2076 h 3315"/>
                  <a:gd name="T28" fmla="*/ 177 w 14066"/>
                  <a:gd name="T29" fmla="*/ 2404 h 3315"/>
                  <a:gd name="T30" fmla="*/ 365 w 14066"/>
                  <a:gd name="T31" fmla="*/ 2696 h 3315"/>
                  <a:gd name="T32" fmla="*/ 607 w 14066"/>
                  <a:gd name="T33" fmla="*/ 2941 h 3315"/>
                  <a:gd name="T34" fmla="*/ 896 w 14066"/>
                  <a:gd name="T35" fmla="*/ 3130 h 3315"/>
                  <a:gd name="T36" fmla="*/ 1199 w 14066"/>
                  <a:gd name="T37" fmla="*/ 3252 h 3315"/>
                  <a:gd name="T38" fmla="*/ 1658 w 14066"/>
                  <a:gd name="T39" fmla="*/ 3315 h 3315"/>
                  <a:gd name="T40" fmla="*/ 1700 w 14066"/>
                  <a:gd name="T41" fmla="*/ 3315 h 3315"/>
                  <a:gd name="T42" fmla="*/ 1766 w 14066"/>
                  <a:gd name="T43" fmla="*/ 3312 h 3315"/>
                  <a:gd name="T44" fmla="*/ 1834 w 14066"/>
                  <a:gd name="T45" fmla="*/ 3306 h 3315"/>
                  <a:gd name="T46" fmla="*/ 1899 w 14066"/>
                  <a:gd name="T47" fmla="*/ 3297 h 3315"/>
                  <a:gd name="T48" fmla="*/ 1954 w 14066"/>
                  <a:gd name="T49" fmla="*/ 3288 h 3315"/>
                  <a:gd name="T50" fmla="*/ 2011 w 14066"/>
                  <a:gd name="T51" fmla="*/ 3278 h 3315"/>
                  <a:gd name="T52" fmla="*/ 2070 w 14066"/>
                  <a:gd name="T53" fmla="*/ 3264 h 3315"/>
                  <a:gd name="T54" fmla="*/ 2125 w 14066"/>
                  <a:gd name="T55" fmla="*/ 3248 h 3315"/>
                  <a:gd name="T56" fmla="*/ 2178 w 14066"/>
                  <a:gd name="T57" fmla="*/ 3231 h 3315"/>
                  <a:gd name="T58" fmla="*/ 2241 w 14066"/>
                  <a:gd name="T59" fmla="*/ 3209 h 3315"/>
                  <a:gd name="T60" fmla="*/ 2328 w 14066"/>
                  <a:gd name="T61" fmla="*/ 3174 h 3315"/>
                  <a:gd name="T62" fmla="*/ 2790 w 14066"/>
                  <a:gd name="T63" fmla="*/ 2870 h 3315"/>
                  <a:gd name="T64" fmla="*/ 2855 w 14066"/>
                  <a:gd name="T65" fmla="*/ 2805 h 3315"/>
                  <a:gd name="T66" fmla="*/ 2869 w 14066"/>
                  <a:gd name="T67" fmla="*/ 2789 h 3315"/>
                  <a:gd name="T68" fmla="*/ 2896 w 14066"/>
                  <a:gd name="T69" fmla="*/ 2759 h 3315"/>
                  <a:gd name="T70" fmla="*/ 2901 w 14066"/>
                  <a:gd name="T71" fmla="*/ 2754 h 3315"/>
                  <a:gd name="T72" fmla="*/ 2931 w 14066"/>
                  <a:gd name="T73" fmla="*/ 2719 h 3315"/>
                  <a:gd name="T74" fmla="*/ 2934 w 14066"/>
                  <a:gd name="T75" fmla="*/ 2717 h 3315"/>
                  <a:gd name="T76" fmla="*/ 2943 w 14066"/>
                  <a:gd name="T77" fmla="*/ 2706 h 3315"/>
                  <a:gd name="T78" fmla="*/ 2966 w 14066"/>
                  <a:gd name="T79" fmla="*/ 2676 h 3315"/>
                  <a:gd name="T80" fmla="*/ 2985 w 14066"/>
                  <a:gd name="T81" fmla="*/ 2651 h 3315"/>
                  <a:gd name="T82" fmla="*/ 3317 w 14066"/>
                  <a:gd name="T83" fmla="*/ 2985 h 3315"/>
                  <a:gd name="T84" fmla="*/ 3825 w 14066"/>
                  <a:gd name="T85" fmla="*/ 3244 h 3315"/>
                  <a:gd name="T86" fmla="*/ 4313 w 14066"/>
                  <a:gd name="T87" fmla="*/ 3315 h 3315"/>
                  <a:gd name="T88" fmla="*/ 13693 w 14066"/>
                  <a:gd name="T89" fmla="*/ 3292 h 3315"/>
                  <a:gd name="T90" fmla="*/ 13745 w 14066"/>
                  <a:gd name="T91" fmla="*/ 3273 h 3315"/>
                  <a:gd name="T92" fmla="*/ 13804 w 14066"/>
                  <a:gd name="T93" fmla="*/ 3243 h 3315"/>
                  <a:gd name="T94" fmla="*/ 13909 w 14066"/>
                  <a:gd name="T95" fmla="*/ 3161 h 3315"/>
                  <a:gd name="T96" fmla="*/ 14003 w 14066"/>
                  <a:gd name="T97" fmla="*/ 3038 h 3315"/>
                  <a:gd name="T98" fmla="*/ 14066 w 14066"/>
                  <a:gd name="T99" fmla="*/ 2784 h 3315"/>
                  <a:gd name="T100" fmla="*/ 14066 w 14066"/>
                  <a:gd name="T101" fmla="*/ 2654 h 3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066" h="3315">
                    <a:moveTo>
                      <a:pt x="13837" y="2654"/>
                    </a:moveTo>
                    <a:lnTo>
                      <a:pt x="13837" y="800"/>
                    </a:lnTo>
                    <a:lnTo>
                      <a:pt x="13835" y="744"/>
                    </a:lnTo>
                    <a:lnTo>
                      <a:pt x="13813" y="638"/>
                    </a:lnTo>
                    <a:lnTo>
                      <a:pt x="13772" y="540"/>
                    </a:lnTo>
                    <a:lnTo>
                      <a:pt x="13713" y="454"/>
                    </a:lnTo>
                    <a:lnTo>
                      <a:pt x="13640" y="380"/>
                    </a:lnTo>
                    <a:lnTo>
                      <a:pt x="13553" y="321"/>
                    </a:lnTo>
                    <a:lnTo>
                      <a:pt x="13456" y="280"/>
                    </a:lnTo>
                    <a:lnTo>
                      <a:pt x="13349" y="258"/>
                    </a:lnTo>
                    <a:lnTo>
                      <a:pt x="13294" y="257"/>
                    </a:lnTo>
                    <a:lnTo>
                      <a:pt x="2543" y="257"/>
                    </a:lnTo>
                    <a:lnTo>
                      <a:pt x="2494" y="227"/>
                    </a:lnTo>
                    <a:lnTo>
                      <a:pt x="2394" y="172"/>
                    </a:lnTo>
                    <a:lnTo>
                      <a:pt x="2291" y="124"/>
                    </a:lnTo>
                    <a:lnTo>
                      <a:pt x="2182" y="84"/>
                    </a:lnTo>
                    <a:lnTo>
                      <a:pt x="2070" y="52"/>
                    </a:lnTo>
                    <a:lnTo>
                      <a:pt x="1956" y="26"/>
                    </a:lnTo>
                    <a:lnTo>
                      <a:pt x="1838" y="9"/>
                    </a:lnTo>
                    <a:lnTo>
                      <a:pt x="1719" y="0"/>
                    </a:lnTo>
                    <a:lnTo>
                      <a:pt x="1658" y="0"/>
                    </a:lnTo>
                    <a:lnTo>
                      <a:pt x="1573" y="1"/>
                    </a:lnTo>
                    <a:lnTo>
                      <a:pt x="1405" y="18"/>
                    </a:lnTo>
                    <a:lnTo>
                      <a:pt x="1243" y="52"/>
                    </a:lnTo>
                    <a:lnTo>
                      <a:pt x="1088" y="100"/>
                    </a:lnTo>
                    <a:lnTo>
                      <a:pt x="939" y="163"/>
                    </a:lnTo>
                    <a:lnTo>
                      <a:pt x="798" y="240"/>
                    </a:lnTo>
                    <a:lnTo>
                      <a:pt x="665" y="329"/>
                    </a:lnTo>
                    <a:lnTo>
                      <a:pt x="542" y="430"/>
                    </a:lnTo>
                    <a:lnTo>
                      <a:pt x="431" y="543"/>
                    </a:lnTo>
                    <a:lnTo>
                      <a:pt x="328" y="665"/>
                    </a:lnTo>
                    <a:lnTo>
                      <a:pt x="239" y="797"/>
                    </a:lnTo>
                    <a:lnTo>
                      <a:pt x="162" y="938"/>
                    </a:lnTo>
                    <a:lnTo>
                      <a:pt x="100" y="1087"/>
                    </a:lnTo>
                    <a:lnTo>
                      <a:pt x="51" y="1243"/>
                    </a:lnTo>
                    <a:lnTo>
                      <a:pt x="19" y="1405"/>
                    </a:lnTo>
                    <a:lnTo>
                      <a:pt x="2" y="1572"/>
                    </a:lnTo>
                    <a:lnTo>
                      <a:pt x="0" y="1658"/>
                    </a:lnTo>
                    <a:lnTo>
                      <a:pt x="0" y="1720"/>
                    </a:lnTo>
                    <a:lnTo>
                      <a:pt x="10" y="1842"/>
                    </a:lnTo>
                    <a:lnTo>
                      <a:pt x="28" y="1961"/>
                    </a:lnTo>
                    <a:lnTo>
                      <a:pt x="54" y="2076"/>
                    </a:lnTo>
                    <a:lnTo>
                      <a:pt x="87" y="2190"/>
                    </a:lnTo>
                    <a:lnTo>
                      <a:pt x="129" y="2299"/>
                    </a:lnTo>
                    <a:lnTo>
                      <a:pt x="177" y="2404"/>
                    </a:lnTo>
                    <a:lnTo>
                      <a:pt x="234" y="2507"/>
                    </a:lnTo>
                    <a:lnTo>
                      <a:pt x="296" y="2604"/>
                    </a:lnTo>
                    <a:lnTo>
                      <a:pt x="365" y="2696"/>
                    </a:lnTo>
                    <a:lnTo>
                      <a:pt x="440" y="2783"/>
                    </a:lnTo>
                    <a:lnTo>
                      <a:pt x="520" y="2864"/>
                    </a:lnTo>
                    <a:lnTo>
                      <a:pt x="607" y="2941"/>
                    </a:lnTo>
                    <a:lnTo>
                      <a:pt x="699" y="3010"/>
                    </a:lnTo>
                    <a:lnTo>
                      <a:pt x="795" y="3073"/>
                    </a:lnTo>
                    <a:lnTo>
                      <a:pt x="896" y="3130"/>
                    </a:lnTo>
                    <a:lnTo>
                      <a:pt x="948" y="3156"/>
                    </a:lnTo>
                    <a:lnTo>
                      <a:pt x="1030" y="3192"/>
                    </a:lnTo>
                    <a:lnTo>
                      <a:pt x="1199" y="3252"/>
                    </a:lnTo>
                    <a:lnTo>
                      <a:pt x="1378" y="3293"/>
                    </a:lnTo>
                    <a:lnTo>
                      <a:pt x="1564" y="3314"/>
                    </a:lnTo>
                    <a:lnTo>
                      <a:pt x="1658" y="3315"/>
                    </a:lnTo>
                    <a:lnTo>
                      <a:pt x="1658" y="3315"/>
                    </a:lnTo>
                    <a:lnTo>
                      <a:pt x="1659" y="3315"/>
                    </a:lnTo>
                    <a:lnTo>
                      <a:pt x="1700" y="3315"/>
                    </a:lnTo>
                    <a:lnTo>
                      <a:pt x="1740" y="3313"/>
                    </a:lnTo>
                    <a:lnTo>
                      <a:pt x="1753" y="3313"/>
                    </a:lnTo>
                    <a:lnTo>
                      <a:pt x="1766" y="3312"/>
                    </a:lnTo>
                    <a:lnTo>
                      <a:pt x="1793" y="3310"/>
                    </a:lnTo>
                    <a:lnTo>
                      <a:pt x="1820" y="3308"/>
                    </a:lnTo>
                    <a:lnTo>
                      <a:pt x="1834" y="3306"/>
                    </a:lnTo>
                    <a:lnTo>
                      <a:pt x="1850" y="3304"/>
                    </a:lnTo>
                    <a:lnTo>
                      <a:pt x="1875" y="3301"/>
                    </a:lnTo>
                    <a:lnTo>
                      <a:pt x="1899" y="3297"/>
                    </a:lnTo>
                    <a:lnTo>
                      <a:pt x="1915" y="3296"/>
                    </a:lnTo>
                    <a:lnTo>
                      <a:pt x="1932" y="3292"/>
                    </a:lnTo>
                    <a:lnTo>
                      <a:pt x="1954" y="3288"/>
                    </a:lnTo>
                    <a:lnTo>
                      <a:pt x="1977" y="3284"/>
                    </a:lnTo>
                    <a:lnTo>
                      <a:pt x="1994" y="3282"/>
                    </a:lnTo>
                    <a:lnTo>
                      <a:pt x="2011" y="3278"/>
                    </a:lnTo>
                    <a:lnTo>
                      <a:pt x="2031" y="3273"/>
                    </a:lnTo>
                    <a:lnTo>
                      <a:pt x="2052" y="3268"/>
                    </a:lnTo>
                    <a:lnTo>
                      <a:pt x="2070" y="3264"/>
                    </a:lnTo>
                    <a:lnTo>
                      <a:pt x="2089" y="3258"/>
                    </a:lnTo>
                    <a:lnTo>
                      <a:pt x="2107" y="3253"/>
                    </a:lnTo>
                    <a:lnTo>
                      <a:pt x="2125" y="3248"/>
                    </a:lnTo>
                    <a:lnTo>
                      <a:pt x="2146" y="3243"/>
                    </a:lnTo>
                    <a:lnTo>
                      <a:pt x="2165" y="3236"/>
                    </a:lnTo>
                    <a:lnTo>
                      <a:pt x="2178" y="3231"/>
                    </a:lnTo>
                    <a:lnTo>
                      <a:pt x="2191" y="3227"/>
                    </a:lnTo>
                    <a:lnTo>
                      <a:pt x="2217" y="3218"/>
                    </a:lnTo>
                    <a:lnTo>
                      <a:pt x="2241" y="3209"/>
                    </a:lnTo>
                    <a:lnTo>
                      <a:pt x="2241" y="3209"/>
                    </a:lnTo>
                    <a:lnTo>
                      <a:pt x="2241" y="3209"/>
                    </a:lnTo>
                    <a:lnTo>
                      <a:pt x="2328" y="3174"/>
                    </a:lnTo>
                    <a:lnTo>
                      <a:pt x="2494" y="3090"/>
                    </a:lnTo>
                    <a:lnTo>
                      <a:pt x="2648" y="2989"/>
                    </a:lnTo>
                    <a:lnTo>
                      <a:pt x="2790" y="2870"/>
                    </a:lnTo>
                    <a:lnTo>
                      <a:pt x="2855" y="2805"/>
                    </a:lnTo>
                    <a:lnTo>
                      <a:pt x="2855" y="2805"/>
                    </a:lnTo>
                    <a:lnTo>
                      <a:pt x="2855" y="2805"/>
                    </a:lnTo>
                    <a:lnTo>
                      <a:pt x="2858" y="2801"/>
                    </a:lnTo>
                    <a:lnTo>
                      <a:pt x="2862" y="2797"/>
                    </a:lnTo>
                    <a:lnTo>
                      <a:pt x="2869" y="2789"/>
                    </a:lnTo>
                    <a:lnTo>
                      <a:pt x="2875" y="2783"/>
                    </a:lnTo>
                    <a:lnTo>
                      <a:pt x="2886" y="2771"/>
                    </a:lnTo>
                    <a:lnTo>
                      <a:pt x="2896" y="2759"/>
                    </a:lnTo>
                    <a:lnTo>
                      <a:pt x="2896" y="2759"/>
                    </a:lnTo>
                    <a:lnTo>
                      <a:pt x="2896" y="2759"/>
                    </a:lnTo>
                    <a:lnTo>
                      <a:pt x="2901" y="2754"/>
                    </a:lnTo>
                    <a:lnTo>
                      <a:pt x="2906" y="2748"/>
                    </a:lnTo>
                    <a:lnTo>
                      <a:pt x="2919" y="2734"/>
                    </a:lnTo>
                    <a:lnTo>
                      <a:pt x="2931" y="2719"/>
                    </a:lnTo>
                    <a:lnTo>
                      <a:pt x="2931" y="2719"/>
                    </a:lnTo>
                    <a:lnTo>
                      <a:pt x="2932" y="2718"/>
                    </a:lnTo>
                    <a:lnTo>
                      <a:pt x="2934" y="2717"/>
                    </a:lnTo>
                    <a:lnTo>
                      <a:pt x="2935" y="2715"/>
                    </a:lnTo>
                    <a:lnTo>
                      <a:pt x="2939" y="2710"/>
                    </a:lnTo>
                    <a:lnTo>
                      <a:pt x="2943" y="2706"/>
                    </a:lnTo>
                    <a:lnTo>
                      <a:pt x="2947" y="2701"/>
                    </a:lnTo>
                    <a:lnTo>
                      <a:pt x="2950" y="2696"/>
                    </a:lnTo>
                    <a:lnTo>
                      <a:pt x="2966" y="2676"/>
                    </a:lnTo>
                    <a:lnTo>
                      <a:pt x="2980" y="2658"/>
                    </a:lnTo>
                    <a:lnTo>
                      <a:pt x="2983" y="2654"/>
                    </a:lnTo>
                    <a:lnTo>
                      <a:pt x="2985" y="2651"/>
                    </a:lnTo>
                    <a:lnTo>
                      <a:pt x="3044" y="2726"/>
                    </a:lnTo>
                    <a:lnTo>
                      <a:pt x="3173" y="2863"/>
                    </a:lnTo>
                    <a:lnTo>
                      <a:pt x="3317" y="2985"/>
                    </a:lnTo>
                    <a:lnTo>
                      <a:pt x="3475" y="3090"/>
                    </a:lnTo>
                    <a:lnTo>
                      <a:pt x="3645" y="3177"/>
                    </a:lnTo>
                    <a:lnTo>
                      <a:pt x="3825" y="3244"/>
                    </a:lnTo>
                    <a:lnTo>
                      <a:pt x="4015" y="3290"/>
                    </a:lnTo>
                    <a:lnTo>
                      <a:pt x="4212" y="3313"/>
                    </a:lnTo>
                    <a:lnTo>
                      <a:pt x="4313" y="3315"/>
                    </a:lnTo>
                    <a:lnTo>
                      <a:pt x="13535" y="3315"/>
                    </a:lnTo>
                    <a:lnTo>
                      <a:pt x="13589" y="3314"/>
                    </a:lnTo>
                    <a:lnTo>
                      <a:pt x="13693" y="3292"/>
                    </a:lnTo>
                    <a:lnTo>
                      <a:pt x="13741" y="3274"/>
                    </a:lnTo>
                    <a:lnTo>
                      <a:pt x="13743" y="3273"/>
                    </a:lnTo>
                    <a:lnTo>
                      <a:pt x="13745" y="3273"/>
                    </a:lnTo>
                    <a:lnTo>
                      <a:pt x="13755" y="3268"/>
                    </a:lnTo>
                    <a:lnTo>
                      <a:pt x="13765" y="3264"/>
                    </a:lnTo>
                    <a:lnTo>
                      <a:pt x="13804" y="3243"/>
                    </a:lnTo>
                    <a:lnTo>
                      <a:pt x="13877" y="3192"/>
                    </a:lnTo>
                    <a:lnTo>
                      <a:pt x="13908" y="3161"/>
                    </a:lnTo>
                    <a:lnTo>
                      <a:pt x="13909" y="3161"/>
                    </a:lnTo>
                    <a:lnTo>
                      <a:pt x="13910" y="3160"/>
                    </a:lnTo>
                    <a:lnTo>
                      <a:pt x="13945" y="3122"/>
                    </a:lnTo>
                    <a:lnTo>
                      <a:pt x="14003" y="3038"/>
                    </a:lnTo>
                    <a:lnTo>
                      <a:pt x="14043" y="2942"/>
                    </a:lnTo>
                    <a:lnTo>
                      <a:pt x="14063" y="2839"/>
                    </a:lnTo>
                    <a:lnTo>
                      <a:pt x="14066" y="2784"/>
                    </a:lnTo>
                    <a:lnTo>
                      <a:pt x="14066" y="2784"/>
                    </a:lnTo>
                    <a:lnTo>
                      <a:pt x="14066" y="2654"/>
                    </a:lnTo>
                    <a:lnTo>
                      <a:pt x="14066" y="2654"/>
                    </a:lnTo>
                    <a:lnTo>
                      <a:pt x="13837" y="2654"/>
                    </a:lnTo>
                    <a:close/>
                  </a:path>
                </a:pathLst>
              </a:custGeom>
              <a:solidFill>
                <a:schemeClr val="bg2">
                  <a:lumMod val="9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4" name="Freeform 586">
                <a:extLst>
                  <a:ext uri="{FF2B5EF4-FFF2-40B4-BE49-F238E27FC236}">
                    <a16:creationId xmlns:a16="http://schemas.microsoft.com/office/drawing/2014/main" id="{6F0245D4-D551-A960-EFAA-0D24E702C038}"/>
                  </a:ext>
                </a:extLst>
              </p:cNvPr>
              <p:cNvSpPr>
                <a:spLocks/>
              </p:cNvSpPr>
              <p:nvPr/>
            </p:nvSpPr>
            <p:spPr bwMode="auto">
              <a:xfrm>
                <a:off x="2243394" y="439336"/>
                <a:ext cx="3900364" cy="899447"/>
              </a:xfrm>
              <a:custGeom>
                <a:avLst/>
                <a:gdLst>
                  <a:gd name="T0" fmla="*/ 0 w 11294"/>
                  <a:gd name="T1" fmla="*/ 0 h 2604"/>
                  <a:gd name="T2" fmla="*/ 86 w 11294"/>
                  <a:gd name="T3" fmla="*/ 56 h 2604"/>
                  <a:gd name="T4" fmla="*/ 244 w 11294"/>
                  <a:gd name="T5" fmla="*/ 187 h 2604"/>
                  <a:gd name="T6" fmla="*/ 385 w 11294"/>
                  <a:gd name="T7" fmla="*/ 336 h 2604"/>
                  <a:gd name="T8" fmla="*/ 509 w 11294"/>
                  <a:gd name="T9" fmla="*/ 500 h 2604"/>
                  <a:gd name="T10" fmla="*/ 585 w 11294"/>
                  <a:gd name="T11" fmla="*/ 634 h 2604"/>
                  <a:gd name="T12" fmla="*/ 630 w 11294"/>
                  <a:gd name="T13" fmla="*/ 727 h 2604"/>
                  <a:gd name="T14" fmla="*/ 671 w 11294"/>
                  <a:gd name="T15" fmla="*/ 824 h 2604"/>
                  <a:gd name="T16" fmla="*/ 703 w 11294"/>
                  <a:gd name="T17" fmla="*/ 923 h 2604"/>
                  <a:gd name="T18" fmla="*/ 730 w 11294"/>
                  <a:gd name="T19" fmla="*/ 1025 h 2604"/>
                  <a:gd name="T20" fmla="*/ 751 w 11294"/>
                  <a:gd name="T21" fmla="*/ 1130 h 2604"/>
                  <a:gd name="T22" fmla="*/ 765 w 11294"/>
                  <a:gd name="T23" fmla="*/ 1236 h 2604"/>
                  <a:gd name="T24" fmla="*/ 772 w 11294"/>
                  <a:gd name="T25" fmla="*/ 1345 h 2604"/>
                  <a:gd name="T26" fmla="*/ 773 w 11294"/>
                  <a:gd name="T27" fmla="*/ 1401 h 2604"/>
                  <a:gd name="T28" fmla="*/ 773 w 11294"/>
                  <a:gd name="T29" fmla="*/ 1407 h 2604"/>
                  <a:gd name="T30" fmla="*/ 773 w 11294"/>
                  <a:gd name="T31" fmla="*/ 1414 h 2604"/>
                  <a:gd name="T32" fmla="*/ 774 w 11294"/>
                  <a:gd name="T33" fmla="*/ 1466 h 2604"/>
                  <a:gd name="T34" fmla="*/ 786 w 11294"/>
                  <a:gd name="T35" fmla="*/ 1564 h 2604"/>
                  <a:gd name="T36" fmla="*/ 807 w 11294"/>
                  <a:gd name="T37" fmla="*/ 1660 h 2604"/>
                  <a:gd name="T38" fmla="*/ 836 w 11294"/>
                  <a:gd name="T39" fmla="*/ 1754 h 2604"/>
                  <a:gd name="T40" fmla="*/ 874 w 11294"/>
                  <a:gd name="T41" fmla="*/ 1842 h 2604"/>
                  <a:gd name="T42" fmla="*/ 921 w 11294"/>
                  <a:gd name="T43" fmla="*/ 1925 h 2604"/>
                  <a:gd name="T44" fmla="*/ 975 w 11294"/>
                  <a:gd name="T45" fmla="*/ 2004 h 2604"/>
                  <a:gd name="T46" fmla="*/ 1036 w 11294"/>
                  <a:gd name="T47" fmla="*/ 2076 h 2604"/>
                  <a:gd name="T48" fmla="*/ 1103 w 11294"/>
                  <a:gd name="T49" fmla="*/ 2144 h 2604"/>
                  <a:gd name="T50" fmla="*/ 1177 w 11294"/>
                  <a:gd name="T51" fmla="*/ 2203 h 2604"/>
                  <a:gd name="T52" fmla="*/ 1256 w 11294"/>
                  <a:gd name="T53" fmla="*/ 2256 h 2604"/>
                  <a:gd name="T54" fmla="*/ 1341 w 11294"/>
                  <a:gd name="T55" fmla="*/ 2302 h 2604"/>
                  <a:gd name="T56" fmla="*/ 1429 w 11294"/>
                  <a:gd name="T57" fmla="*/ 2338 h 2604"/>
                  <a:gd name="T58" fmla="*/ 1522 w 11294"/>
                  <a:gd name="T59" fmla="*/ 2368 h 2604"/>
                  <a:gd name="T60" fmla="*/ 1619 w 11294"/>
                  <a:gd name="T61" fmla="*/ 2387 h 2604"/>
                  <a:gd name="T62" fmla="*/ 1719 w 11294"/>
                  <a:gd name="T63" fmla="*/ 2396 h 2604"/>
                  <a:gd name="T64" fmla="*/ 1770 w 11294"/>
                  <a:gd name="T65" fmla="*/ 2398 h 2604"/>
                  <a:gd name="T66" fmla="*/ 1770 w 11294"/>
                  <a:gd name="T67" fmla="*/ 2604 h 2604"/>
                  <a:gd name="T68" fmla="*/ 11294 w 11294"/>
                  <a:gd name="T69" fmla="*/ 2604 h 2604"/>
                  <a:gd name="T70" fmla="*/ 11294 w 11294"/>
                  <a:gd name="T71" fmla="*/ 543 h 2604"/>
                  <a:gd name="T72" fmla="*/ 11292 w 11294"/>
                  <a:gd name="T73" fmla="*/ 487 h 2604"/>
                  <a:gd name="T74" fmla="*/ 11270 w 11294"/>
                  <a:gd name="T75" fmla="*/ 381 h 2604"/>
                  <a:gd name="T76" fmla="*/ 11229 w 11294"/>
                  <a:gd name="T77" fmla="*/ 284 h 2604"/>
                  <a:gd name="T78" fmla="*/ 11170 w 11294"/>
                  <a:gd name="T79" fmla="*/ 197 h 2604"/>
                  <a:gd name="T80" fmla="*/ 11097 w 11294"/>
                  <a:gd name="T81" fmla="*/ 123 h 2604"/>
                  <a:gd name="T82" fmla="*/ 11010 w 11294"/>
                  <a:gd name="T83" fmla="*/ 65 h 2604"/>
                  <a:gd name="T84" fmla="*/ 10913 w 11294"/>
                  <a:gd name="T85" fmla="*/ 23 h 2604"/>
                  <a:gd name="T86" fmla="*/ 10806 w 11294"/>
                  <a:gd name="T87" fmla="*/ 1 h 2604"/>
                  <a:gd name="T88" fmla="*/ 10751 w 11294"/>
                  <a:gd name="T89" fmla="*/ 0 h 2604"/>
                  <a:gd name="T90" fmla="*/ 0 w 11294"/>
                  <a:gd name="T91" fmla="*/ 0 h 2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294" h="2604">
                    <a:moveTo>
                      <a:pt x="0" y="0"/>
                    </a:moveTo>
                    <a:lnTo>
                      <a:pt x="86" y="56"/>
                    </a:lnTo>
                    <a:lnTo>
                      <a:pt x="244" y="187"/>
                    </a:lnTo>
                    <a:lnTo>
                      <a:pt x="385" y="336"/>
                    </a:lnTo>
                    <a:lnTo>
                      <a:pt x="509" y="500"/>
                    </a:lnTo>
                    <a:lnTo>
                      <a:pt x="585" y="634"/>
                    </a:lnTo>
                    <a:lnTo>
                      <a:pt x="630" y="727"/>
                    </a:lnTo>
                    <a:lnTo>
                      <a:pt x="671" y="824"/>
                    </a:lnTo>
                    <a:lnTo>
                      <a:pt x="703" y="923"/>
                    </a:lnTo>
                    <a:lnTo>
                      <a:pt x="730" y="1025"/>
                    </a:lnTo>
                    <a:lnTo>
                      <a:pt x="751" y="1130"/>
                    </a:lnTo>
                    <a:lnTo>
                      <a:pt x="765" y="1236"/>
                    </a:lnTo>
                    <a:lnTo>
                      <a:pt x="772" y="1345"/>
                    </a:lnTo>
                    <a:lnTo>
                      <a:pt x="773" y="1401"/>
                    </a:lnTo>
                    <a:lnTo>
                      <a:pt x="773" y="1407"/>
                    </a:lnTo>
                    <a:lnTo>
                      <a:pt x="773" y="1414"/>
                    </a:lnTo>
                    <a:lnTo>
                      <a:pt x="774" y="1466"/>
                    </a:lnTo>
                    <a:lnTo>
                      <a:pt x="786" y="1564"/>
                    </a:lnTo>
                    <a:lnTo>
                      <a:pt x="807" y="1660"/>
                    </a:lnTo>
                    <a:lnTo>
                      <a:pt x="836" y="1754"/>
                    </a:lnTo>
                    <a:lnTo>
                      <a:pt x="874" y="1842"/>
                    </a:lnTo>
                    <a:lnTo>
                      <a:pt x="921" y="1925"/>
                    </a:lnTo>
                    <a:lnTo>
                      <a:pt x="975" y="2004"/>
                    </a:lnTo>
                    <a:lnTo>
                      <a:pt x="1036" y="2076"/>
                    </a:lnTo>
                    <a:lnTo>
                      <a:pt x="1103" y="2144"/>
                    </a:lnTo>
                    <a:lnTo>
                      <a:pt x="1177" y="2203"/>
                    </a:lnTo>
                    <a:lnTo>
                      <a:pt x="1256" y="2256"/>
                    </a:lnTo>
                    <a:lnTo>
                      <a:pt x="1341" y="2302"/>
                    </a:lnTo>
                    <a:lnTo>
                      <a:pt x="1429" y="2338"/>
                    </a:lnTo>
                    <a:lnTo>
                      <a:pt x="1522" y="2368"/>
                    </a:lnTo>
                    <a:lnTo>
                      <a:pt x="1619" y="2387"/>
                    </a:lnTo>
                    <a:lnTo>
                      <a:pt x="1719" y="2396"/>
                    </a:lnTo>
                    <a:lnTo>
                      <a:pt x="1770" y="2398"/>
                    </a:lnTo>
                    <a:lnTo>
                      <a:pt x="1770" y="2604"/>
                    </a:lnTo>
                    <a:lnTo>
                      <a:pt x="11294" y="2604"/>
                    </a:lnTo>
                    <a:lnTo>
                      <a:pt x="11294" y="543"/>
                    </a:lnTo>
                    <a:lnTo>
                      <a:pt x="11292" y="487"/>
                    </a:lnTo>
                    <a:lnTo>
                      <a:pt x="11270" y="381"/>
                    </a:lnTo>
                    <a:lnTo>
                      <a:pt x="11229" y="284"/>
                    </a:lnTo>
                    <a:lnTo>
                      <a:pt x="11170" y="197"/>
                    </a:lnTo>
                    <a:lnTo>
                      <a:pt x="11097" y="123"/>
                    </a:lnTo>
                    <a:lnTo>
                      <a:pt x="11010" y="65"/>
                    </a:lnTo>
                    <a:lnTo>
                      <a:pt x="10913" y="23"/>
                    </a:lnTo>
                    <a:lnTo>
                      <a:pt x="10806" y="1"/>
                    </a:lnTo>
                    <a:lnTo>
                      <a:pt x="10751" y="0"/>
                    </a:lnTo>
                    <a:lnTo>
                      <a:pt x="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5" name="Freeform 588">
                <a:extLst>
                  <a:ext uri="{FF2B5EF4-FFF2-40B4-BE49-F238E27FC236}">
                    <a16:creationId xmlns:a16="http://schemas.microsoft.com/office/drawing/2014/main" id="{AA3C902A-20E2-223F-C9E8-19FD7BAE5701}"/>
                  </a:ext>
                </a:extLst>
              </p:cNvPr>
              <p:cNvSpPr>
                <a:spLocks/>
              </p:cNvSpPr>
              <p:nvPr/>
            </p:nvSpPr>
            <p:spPr bwMode="auto">
              <a:xfrm>
                <a:off x="1383722" y="350911"/>
                <a:ext cx="1145378" cy="1143996"/>
              </a:xfrm>
              <a:custGeom>
                <a:avLst/>
                <a:gdLst>
                  <a:gd name="T0" fmla="*/ 1573 w 3316"/>
                  <a:gd name="T1" fmla="*/ 2 h 3316"/>
                  <a:gd name="T2" fmla="*/ 1243 w 3316"/>
                  <a:gd name="T3" fmla="*/ 52 h 3316"/>
                  <a:gd name="T4" fmla="*/ 939 w 3316"/>
                  <a:gd name="T5" fmla="*/ 162 h 3316"/>
                  <a:gd name="T6" fmla="*/ 665 w 3316"/>
                  <a:gd name="T7" fmla="*/ 328 h 3316"/>
                  <a:gd name="T8" fmla="*/ 431 w 3316"/>
                  <a:gd name="T9" fmla="*/ 542 h 3316"/>
                  <a:gd name="T10" fmla="*/ 240 w 3316"/>
                  <a:gd name="T11" fmla="*/ 797 h 3316"/>
                  <a:gd name="T12" fmla="*/ 100 w 3316"/>
                  <a:gd name="T13" fmla="*/ 1088 h 3316"/>
                  <a:gd name="T14" fmla="*/ 19 w 3316"/>
                  <a:gd name="T15" fmla="*/ 1405 h 3316"/>
                  <a:gd name="T16" fmla="*/ 0 w 3316"/>
                  <a:gd name="T17" fmla="*/ 1658 h 3316"/>
                  <a:gd name="T18" fmla="*/ 19 w 3316"/>
                  <a:gd name="T19" fmla="*/ 1911 h 3316"/>
                  <a:gd name="T20" fmla="*/ 100 w 3316"/>
                  <a:gd name="T21" fmla="*/ 2228 h 3316"/>
                  <a:gd name="T22" fmla="*/ 240 w 3316"/>
                  <a:gd name="T23" fmla="*/ 2517 h 3316"/>
                  <a:gd name="T24" fmla="*/ 431 w 3316"/>
                  <a:gd name="T25" fmla="*/ 2773 h 3316"/>
                  <a:gd name="T26" fmla="*/ 665 w 3316"/>
                  <a:gd name="T27" fmla="*/ 2987 h 3316"/>
                  <a:gd name="T28" fmla="*/ 939 w 3316"/>
                  <a:gd name="T29" fmla="*/ 3152 h 3316"/>
                  <a:gd name="T30" fmla="*/ 1243 w 3316"/>
                  <a:gd name="T31" fmla="*/ 3264 h 3316"/>
                  <a:gd name="T32" fmla="*/ 1573 w 3316"/>
                  <a:gd name="T33" fmla="*/ 3314 h 3316"/>
                  <a:gd name="T34" fmla="*/ 1744 w 3316"/>
                  <a:gd name="T35" fmla="*/ 3314 h 3316"/>
                  <a:gd name="T36" fmla="*/ 2073 w 3316"/>
                  <a:gd name="T37" fmla="*/ 3264 h 3316"/>
                  <a:gd name="T38" fmla="*/ 2378 w 3316"/>
                  <a:gd name="T39" fmla="*/ 3152 h 3316"/>
                  <a:gd name="T40" fmla="*/ 2650 w 3316"/>
                  <a:gd name="T41" fmla="*/ 2987 h 3316"/>
                  <a:gd name="T42" fmla="*/ 2886 w 3316"/>
                  <a:gd name="T43" fmla="*/ 2773 h 3316"/>
                  <a:gd name="T44" fmla="*/ 3076 w 3316"/>
                  <a:gd name="T45" fmla="*/ 2517 h 3316"/>
                  <a:gd name="T46" fmla="*/ 3216 w 3316"/>
                  <a:gd name="T47" fmla="*/ 2228 h 3316"/>
                  <a:gd name="T48" fmla="*/ 3298 w 3316"/>
                  <a:gd name="T49" fmla="*/ 1911 h 3316"/>
                  <a:gd name="T50" fmla="*/ 3316 w 3316"/>
                  <a:gd name="T51" fmla="*/ 1658 h 3316"/>
                  <a:gd name="T52" fmla="*/ 3298 w 3316"/>
                  <a:gd name="T53" fmla="*/ 1405 h 3316"/>
                  <a:gd name="T54" fmla="*/ 3216 w 3316"/>
                  <a:gd name="T55" fmla="*/ 1088 h 3316"/>
                  <a:gd name="T56" fmla="*/ 3076 w 3316"/>
                  <a:gd name="T57" fmla="*/ 797 h 3316"/>
                  <a:gd name="T58" fmla="*/ 2886 w 3316"/>
                  <a:gd name="T59" fmla="*/ 542 h 3316"/>
                  <a:gd name="T60" fmla="*/ 2650 w 3316"/>
                  <a:gd name="T61" fmla="*/ 328 h 3316"/>
                  <a:gd name="T62" fmla="*/ 2378 w 3316"/>
                  <a:gd name="T63" fmla="*/ 162 h 3316"/>
                  <a:gd name="T64" fmla="*/ 2073 w 3316"/>
                  <a:gd name="T65" fmla="*/ 52 h 3316"/>
                  <a:gd name="T66" fmla="*/ 1744 w 3316"/>
                  <a:gd name="T67" fmla="*/ 2 h 3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16" h="3316">
                    <a:moveTo>
                      <a:pt x="1658" y="0"/>
                    </a:moveTo>
                    <a:lnTo>
                      <a:pt x="1573" y="2"/>
                    </a:lnTo>
                    <a:lnTo>
                      <a:pt x="1405" y="18"/>
                    </a:lnTo>
                    <a:lnTo>
                      <a:pt x="1243" y="52"/>
                    </a:lnTo>
                    <a:lnTo>
                      <a:pt x="1088" y="100"/>
                    </a:lnTo>
                    <a:lnTo>
                      <a:pt x="939" y="162"/>
                    </a:lnTo>
                    <a:lnTo>
                      <a:pt x="798" y="239"/>
                    </a:lnTo>
                    <a:lnTo>
                      <a:pt x="665" y="328"/>
                    </a:lnTo>
                    <a:lnTo>
                      <a:pt x="542" y="431"/>
                    </a:lnTo>
                    <a:lnTo>
                      <a:pt x="431" y="542"/>
                    </a:lnTo>
                    <a:lnTo>
                      <a:pt x="328" y="665"/>
                    </a:lnTo>
                    <a:lnTo>
                      <a:pt x="240" y="797"/>
                    </a:lnTo>
                    <a:lnTo>
                      <a:pt x="162" y="939"/>
                    </a:lnTo>
                    <a:lnTo>
                      <a:pt x="100" y="1088"/>
                    </a:lnTo>
                    <a:lnTo>
                      <a:pt x="52" y="1243"/>
                    </a:lnTo>
                    <a:lnTo>
                      <a:pt x="19" y="1405"/>
                    </a:lnTo>
                    <a:lnTo>
                      <a:pt x="2" y="1572"/>
                    </a:lnTo>
                    <a:lnTo>
                      <a:pt x="0" y="1658"/>
                    </a:lnTo>
                    <a:lnTo>
                      <a:pt x="2" y="1744"/>
                    </a:lnTo>
                    <a:lnTo>
                      <a:pt x="19" y="1911"/>
                    </a:lnTo>
                    <a:lnTo>
                      <a:pt x="52" y="2073"/>
                    </a:lnTo>
                    <a:lnTo>
                      <a:pt x="100" y="2228"/>
                    </a:lnTo>
                    <a:lnTo>
                      <a:pt x="162" y="2377"/>
                    </a:lnTo>
                    <a:lnTo>
                      <a:pt x="240" y="2517"/>
                    </a:lnTo>
                    <a:lnTo>
                      <a:pt x="328" y="2650"/>
                    </a:lnTo>
                    <a:lnTo>
                      <a:pt x="431" y="2773"/>
                    </a:lnTo>
                    <a:lnTo>
                      <a:pt x="542" y="2885"/>
                    </a:lnTo>
                    <a:lnTo>
                      <a:pt x="665" y="2987"/>
                    </a:lnTo>
                    <a:lnTo>
                      <a:pt x="798" y="3076"/>
                    </a:lnTo>
                    <a:lnTo>
                      <a:pt x="939" y="3152"/>
                    </a:lnTo>
                    <a:lnTo>
                      <a:pt x="1088" y="3216"/>
                    </a:lnTo>
                    <a:lnTo>
                      <a:pt x="1243" y="3264"/>
                    </a:lnTo>
                    <a:lnTo>
                      <a:pt x="1405" y="3298"/>
                    </a:lnTo>
                    <a:lnTo>
                      <a:pt x="1573" y="3314"/>
                    </a:lnTo>
                    <a:lnTo>
                      <a:pt x="1658" y="3316"/>
                    </a:lnTo>
                    <a:lnTo>
                      <a:pt x="1744" y="3314"/>
                    </a:lnTo>
                    <a:lnTo>
                      <a:pt x="1911" y="3298"/>
                    </a:lnTo>
                    <a:lnTo>
                      <a:pt x="2073" y="3264"/>
                    </a:lnTo>
                    <a:lnTo>
                      <a:pt x="2228" y="3216"/>
                    </a:lnTo>
                    <a:lnTo>
                      <a:pt x="2378" y="3152"/>
                    </a:lnTo>
                    <a:lnTo>
                      <a:pt x="2518" y="3076"/>
                    </a:lnTo>
                    <a:lnTo>
                      <a:pt x="2650" y="2987"/>
                    </a:lnTo>
                    <a:lnTo>
                      <a:pt x="2773" y="2885"/>
                    </a:lnTo>
                    <a:lnTo>
                      <a:pt x="2886" y="2773"/>
                    </a:lnTo>
                    <a:lnTo>
                      <a:pt x="2987" y="2650"/>
                    </a:lnTo>
                    <a:lnTo>
                      <a:pt x="3076" y="2517"/>
                    </a:lnTo>
                    <a:lnTo>
                      <a:pt x="3153" y="2377"/>
                    </a:lnTo>
                    <a:lnTo>
                      <a:pt x="3216" y="2228"/>
                    </a:lnTo>
                    <a:lnTo>
                      <a:pt x="3264" y="2073"/>
                    </a:lnTo>
                    <a:lnTo>
                      <a:pt x="3298" y="1911"/>
                    </a:lnTo>
                    <a:lnTo>
                      <a:pt x="3315" y="1744"/>
                    </a:lnTo>
                    <a:lnTo>
                      <a:pt x="3316" y="1658"/>
                    </a:lnTo>
                    <a:lnTo>
                      <a:pt x="3315" y="1572"/>
                    </a:lnTo>
                    <a:lnTo>
                      <a:pt x="3298" y="1405"/>
                    </a:lnTo>
                    <a:lnTo>
                      <a:pt x="3264" y="1243"/>
                    </a:lnTo>
                    <a:lnTo>
                      <a:pt x="3216" y="1088"/>
                    </a:lnTo>
                    <a:lnTo>
                      <a:pt x="3153" y="939"/>
                    </a:lnTo>
                    <a:lnTo>
                      <a:pt x="3076" y="797"/>
                    </a:lnTo>
                    <a:lnTo>
                      <a:pt x="2987" y="665"/>
                    </a:lnTo>
                    <a:lnTo>
                      <a:pt x="2886" y="542"/>
                    </a:lnTo>
                    <a:lnTo>
                      <a:pt x="2773" y="431"/>
                    </a:lnTo>
                    <a:lnTo>
                      <a:pt x="2650" y="328"/>
                    </a:lnTo>
                    <a:lnTo>
                      <a:pt x="2518" y="239"/>
                    </a:lnTo>
                    <a:lnTo>
                      <a:pt x="2378" y="162"/>
                    </a:lnTo>
                    <a:lnTo>
                      <a:pt x="2228" y="100"/>
                    </a:lnTo>
                    <a:lnTo>
                      <a:pt x="2073" y="52"/>
                    </a:lnTo>
                    <a:lnTo>
                      <a:pt x="1911" y="18"/>
                    </a:lnTo>
                    <a:lnTo>
                      <a:pt x="1744" y="2"/>
                    </a:lnTo>
                    <a:lnTo>
                      <a:pt x="1658" y="0"/>
                    </a:lnTo>
                  </a:path>
                </a:pathLst>
              </a:custGeom>
              <a:solidFill>
                <a:srgbClr val="BDBDBD"/>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6" name="Freeform 587">
                <a:extLst>
                  <a:ext uri="{FF2B5EF4-FFF2-40B4-BE49-F238E27FC236}">
                    <a16:creationId xmlns:a16="http://schemas.microsoft.com/office/drawing/2014/main" id="{4F33EA61-C165-B9D8-7AC2-4045DE90530C}"/>
                  </a:ext>
                </a:extLst>
              </p:cNvPr>
              <p:cNvSpPr>
                <a:spLocks/>
              </p:cNvSpPr>
              <p:nvPr/>
            </p:nvSpPr>
            <p:spPr bwMode="auto">
              <a:xfrm>
                <a:off x="1611692" y="577500"/>
                <a:ext cx="689438" cy="689438"/>
              </a:xfrm>
              <a:custGeom>
                <a:avLst/>
                <a:gdLst>
                  <a:gd name="T0" fmla="*/ 946 w 1995"/>
                  <a:gd name="T1" fmla="*/ 1993 h 1995"/>
                  <a:gd name="T2" fmla="*/ 748 w 1995"/>
                  <a:gd name="T3" fmla="*/ 1964 h 1995"/>
                  <a:gd name="T4" fmla="*/ 565 w 1995"/>
                  <a:gd name="T5" fmla="*/ 1898 h 1995"/>
                  <a:gd name="T6" fmla="*/ 401 w 1995"/>
                  <a:gd name="T7" fmla="*/ 1798 h 1995"/>
                  <a:gd name="T8" fmla="*/ 259 w 1995"/>
                  <a:gd name="T9" fmla="*/ 1668 h 1995"/>
                  <a:gd name="T10" fmla="*/ 145 w 1995"/>
                  <a:gd name="T11" fmla="*/ 1515 h 1995"/>
                  <a:gd name="T12" fmla="*/ 61 w 1995"/>
                  <a:gd name="T13" fmla="*/ 1340 h 1995"/>
                  <a:gd name="T14" fmla="*/ 12 w 1995"/>
                  <a:gd name="T15" fmla="*/ 1150 h 1995"/>
                  <a:gd name="T16" fmla="*/ 0 w 1995"/>
                  <a:gd name="T17" fmla="*/ 998 h 1995"/>
                  <a:gd name="T18" fmla="*/ 12 w 1995"/>
                  <a:gd name="T19" fmla="*/ 846 h 1995"/>
                  <a:gd name="T20" fmla="*/ 61 w 1995"/>
                  <a:gd name="T21" fmla="*/ 655 h 1995"/>
                  <a:gd name="T22" fmla="*/ 145 w 1995"/>
                  <a:gd name="T23" fmla="*/ 481 h 1995"/>
                  <a:gd name="T24" fmla="*/ 259 w 1995"/>
                  <a:gd name="T25" fmla="*/ 327 h 1995"/>
                  <a:gd name="T26" fmla="*/ 401 w 1995"/>
                  <a:gd name="T27" fmla="*/ 198 h 1995"/>
                  <a:gd name="T28" fmla="*/ 565 w 1995"/>
                  <a:gd name="T29" fmla="*/ 98 h 1995"/>
                  <a:gd name="T30" fmla="*/ 748 w 1995"/>
                  <a:gd name="T31" fmla="*/ 31 h 1995"/>
                  <a:gd name="T32" fmla="*/ 946 w 1995"/>
                  <a:gd name="T33" fmla="*/ 1 h 1995"/>
                  <a:gd name="T34" fmla="*/ 1049 w 1995"/>
                  <a:gd name="T35" fmla="*/ 1 h 1995"/>
                  <a:gd name="T36" fmla="*/ 1247 w 1995"/>
                  <a:gd name="T37" fmla="*/ 31 h 1995"/>
                  <a:gd name="T38" fmla="*/ 1431 w 1995"/>
                  <a:gd name="T39" fmla="*/ 98 h 1995"/>
                  <a:gd name="T40" fmla="*/ 1594 w 1995"/>
                  <a:gd name="T41" fmla="*/ 198 h 1995"/>
                  <a:gd name="T42" fmla="*/ 1737 w 1995"/>
                  <a:gd name="T43" fmla="*/ 327 h 1995"/>
                  <a:gd name="T44" fmla="*/ 1851 w 1995"/>
                  <a:gd name="T45" fmla="*/ 481 h 1995"/>
                  <a:gd name="T46" fmla="*/ 1935 w 1995"/>
                  <a:gd name="T47" fmla="*/ 655 h 1995"/>
                  <a:gd name="T48" fmla="*/ 1985 w 1995"/>
                  <a:gd name="T49" fmla="*/ 846 h 1995"/>
                  <a:gd name="T50" fmla="*/ 1995 w 1995"/>
                  <a:gd name="T51" fmla="*/ 998 h 1995"/>
                  <a:gd name="T52" fmla="*/ 1985 w 1995"/>
                  <a:gd name="T53" fmla="*/ 1150 h 1995"/>
                  <a:gd name="T54" fmla="*/ 1935 w 1995"/>
                  <a:gd name="T55" fmla="*/ 1340 h 1995"/>
                  <a:gd name="T56" fmla="*/ 1851 w 1995"/>
                  <a:gd name="T57" fmla="*/ 1515 h 1995"/>
                  <a:gd name="T58" fmla="*/ 1737 w 1995"/>
                  <a:gd name="T59" fmla="*/ 1668 h 1995"/>
                  <a:gd name="T60" fmla="*/ 1594 w 1995"/>
                  <a:gd name="T61" fmla="*/ 1798 h 1995"/>
                  <a:gd name="T62" fmla="*/ 1431 w 1995"/>
                  <a:gd name="T63" fmla="*/ 1898 h 1995"/>
                  <a:gd name="T64" fmla="*/ 1247 w 1995"/>
                  <a:gd name="T65" fmla="*/ 1964 h 1995"/>
                  <a:gd name="T66" fmla="*/ 1049 w 1995"/>
                  <a:gd name="T67" fmla="*/ 1993 h 1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95" h="1995">
                    <a:moveTo>
                      <a:pt x="998" y="1995"/>
                    </a:moveTo>
                    <a:lnTo>
                      <a:pt x="946" y="1993"/>
                    </a:lnTo>
                    <a:lnTo>
                      <a:pt x="847" y="1984"/>
                    </a:lnTo>
                    <a:lnTo>
                      <a:pt x="748" y="1964"/>
                    </a:lnTo>
                    <a:lnTo>
                      <a:pt x="655" y="1935"/>
                    </a:lnTo>
                    <a:lnTo>
                      <a:pt x="565" y="1898"/>
                    </a:lnTo>
                    <a:lnTo>
                      <a:pt x="481" y="1851"/>
                    </a:lnTo>
                    <a:lnTo>
                      <a:pt x="401" y="1798"/>
                    </a:lnTo>
                    <a:lnTo>
                      <a:pt x="327" y="1735"/>
                    </a:lnTo>
                    <a:lnTo>
                      <a:pt x="259" y="1668"/>
                    </a:lnTo>
                    <a:lnTo>
                      <a:pt x="198" y="1594"/>
                    </a:lnTo>
                    <a:lnTo>
                      <a:pt x="145" y="1515"/>
                    </a:lnTo>
                    <a:lnTo>
                      <a:pt x="99" y="1430"/>
                    </a:lnTo>
                    <a:lnTo>
                      <a:pt x="61" y="1340"/>
                    </a:lnTo>
                    <a:lnTo>
                      <a:pt x="31" y="1247"/>
                    </a:lnTo>
                    <a:lnTo>
                      <a:pt x="12" y="1150"/>
                    </a:lnTo>
                    <a:lnTo>
                      <a:pt x="1" y="1049"/>
                    </a:lnTo>
                    <a:lnTo>
                      <a:pt x="0" y="998"/>
                    </a:lnTo>
                    <a:lnTo>
                      <a:pt x="1" y="946"/>
                    </a:lnTo>
                    <a:lnTo>
                      <a:pt x="12" y="846"/>
                    </a:lnTo>
                    <a:lnTo>
                      <a:pt x="31" y="748"/>
                    </a:lnTo>
                    <a:lnTo>
                      <a:pt x="61" y="655"/>
                    </a:lnTo>
                    <a:lnTo>
                      <a:pt x="99" y="565"/>
                    </a:lnTo>
                    <a:lnTo>
                      <a:pt x="145" y="481"/>
                    </a:lnTo>
                    <a:lnTo>
                      <a:pt x="198" y="400"/>
                    </a:lnTo>
                    <a:lnTo>
                      <a:pt x="259" y="327"/>
                    </a:lnTo>
                    <a:lnTo>
                      <a:pt x="327" y="259"/>
                    </a:lnTo>
                    <a:lnTo>
                      <a:pt x="401" y="198"/>
                    </a:lnTo>
                    <a:lnTo>
                      <a:pt x="481" y="145"/>
                    </a:lnTo>
                    <a:lnTo>
                      <a:pt x="565" y="98"/>
                    </a:lnTo>
                    <a:lnTo>
                      <a:pt x="655" y="61"/>
                    </a:lnTo>
                    <a:lnTo>
                      <a:pt x="748" y="31"/>
                    </a:lnTo>
                    <a:lnTo>
                      <a:pt x="847" y="12"/>
                    </a:lnTo>
                    <a:lnTo>
                      <a:pt x="946" y="1"/>
                    </a:lnTo>
                    <a:lnTo>
                      <a:pt x="998" y="0"/>
                    </a:lnTo>
                    <a:lnTo>
                      <a:pt x="1049" y="1"/>
                    </a:lnTo>
                    <a:lnTo>
                      <a:pt x="1150" y="12"/>
                    </a:lnTo>
                    <a:lnTo>
                      <a:pt x="1247" y="31"/>
                    </a:lnTo>
                    <a:lnTo>
                      <a:pt x="1340" y="61"/>
                    </a:lnTo>
                    <a:lnTo>
                      <a:pt x="1431" y="98"/>
                    </a:lnTo>
                    <a:lnTo>
                      <a:pt x="1515" y="145"/>
                    </a:lnTo>
                    <a:lnTo>
                      <a:pt x="1594" y="198"/>
                    </a:lnTo>
                    <a:lnTo>
                      <a:pt x="1668" y="259"/>
                    </a:lnTo>
                    <a:lnTo>
                      <a:pt x="1737" y="327"/>
                    </a:lnTo>
                    <a:lnTo>
                      <a:pt x="1798" y="400"/>
                    </a:lnTo>
                    <a:lnTo>
                      <a:pt x="1851" y="481"/>
                    </a:lnTo>
                    <a:lnTo>
                      <a:pt x="1898" y="565"/>
                    </a:lnTo>
                    <a:lnTo>
                      <a:pt x="1935" y="655"/>
                    </a:lnTo>
                    <a:lnTo>
                      <a:pt x="1964" y="748"/>
                    </a:lnTo>
                    <a:lnTo>
                      <a:pt x="1985" y="846"/>
                    </a:lnTo>
                    <a:lnTo>
                      <a:pt x="1995" y="946"/>
                    </a:lnTo>
                    <a:lnTo>
                      <a:pt x="1995" y="998"/>
                    </a:lnTo>
                    <a:lnTo>
                      <a:pt x="1995" y="1049"/>
                    </a:lnTo>
                    <a:lnTo>
                      <a:pt x="1985" y="1150"/>
                    </a:lnTo>
                    <a:lnTo>
                      <a:pt x="1964" y="1247"/>
                    </a:lnTo>
                    <a:lnTo>
                      <a:pt x="1935" y="1340"/>
                    </a:lnTo>
                    <a:lnTo>
                      <a:pt x="1898" y="1430"/>
                    </a:lnTo>
                    <a:lnTo>
                      <a:pt x="1851" y="1515"/>
                    </a:lnTo>
                    <a:lnTo>
                      <a:pt x="1798" y="1594"/>
                    </a:lnTo>
                    <a:lnTo>
                      <a:pt x="1737" y="1668"/>
                    </a:lnTo>
                    <a:lnTo>
                      <a:pt x="1668" y="1735"/>
                    </a:lnTo>
                    <a:lnTo>
                      <a:pt x="1594" y="1798"/>
                    </a:lnTo>
                    <a:lnTo>
                      <a:pt x="1515" y="1851"/>
                    </a:lnTo>
                    <a:lnTo>
                      <a:pt x="1431" y="1898"/>
                    </a:lnTo>
                    <a:lnTo>
                      <a:pt x="1340" y="1935"/>
                    </a:lnTo>
                    <a:lnTo>
                      <a:pt x="1247" y="1964"/>
                    </a:lnTo>
                    <a:lnTo>
                      <a:pt x="1150" y="1984"/>
                    </a:lnTo>
                    <a:lnTo>
                      <a:pt x="1049" y="1993"/>
                    </a:lnTo>
                    <a:lnTo>
                      <a:pt x="998" y="199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7" name="Freeform 589">
                <a:extLst>
                  <a:ext uri="{FF2B5EF4-FFF2-40B4-BE49-F238E27FC236}">
                    <a16:creationId xmlns:a16="http://schemas.microsoft.com/office/drawing/2014/main" id="{55E1D77E-BB12-988D-5CA6-ED523A40E6B5}"/>
                  </a:ext>
                </a:extLst>
              </p:cNvPr>
              <p:cNvSpPr>
                <a:spLocks/>
              </p:cNvSpPr>
              <p:nvPr/>
            </p:nvSpPr>
            <p:spPr bwMode="auto">
              <a:xfrm>
                <a:off x="2255535" y="927055"/>
                <a:ext cx="160270" cy="392385"/>
              </a:xfrm>
              <a:custGeom>
                <a:avLst/>
                <a:gdLst>
                  <a:gd name="T0" fmla="*/ 462 w 462"/>
                  <a:gd name="T1" fmla="*/ 981 h 1135"/>
                  <a:gd name="T2" fmla="*/ 460 w 462"/>
                  <a:gd name="T3" fmla="*/ 985 h 1135"/>
                  <a:gd name="T4" fmla="*/ 457 w 462"/>
                  <a:gd name="T5" fmla="*/ 989 h 1135"/>
                  <a:gd name="T6" fmla="*/ 443 w 462"/>
                  <a:gd name="T7" fmla="*/ 1007 h 1135"/>
                  <a:gd name="T8" fmla="*/ 427 w 462"/>
                  <a:gd name="T9" fmla="*/ 1025 h 1135"/>
                  <a:gd name="T10" fmla="*/ 418 w 462"/>
                  <a:gd name="T11" fmla="*/ 1037 h 1135"/>
                  <a:gd name="T12" fmla="*/ 409 w 462"/>
                  <a:gd name="T13" fmla="*/ 1048 h 1135"/>
                  <a:gd name="T14" fmla="*/ 408 w 462"/>
                  <a:gd name="T15" fmla="*/ 1050 h 1135"/>
                  <a:gd name="T16" fmla="*/ 408 w 462"/>
                  <a:gd name="T17" fmla="*/ 1050 h 1135"/>
                  <a:gd name="T18" fmla="*/ 396 w 462"/>
                  <a:gd name="T19" fmla="*/ 1064 h 1135"/>
                  <a:gd name="T20" fmla="*/ 383 w 462"/>
                  <a:gd name="T21" fmla="*/ 1078 h 1135"/>
                  <a:gd name="T22" fmla="*/ 369 w 462"/>
                  <a:gd name="T23" fmla="*/ 1095 h 1135"/>
                  <a:gd name="T24" fmla="*/ 355 w 462"/>
                  <a:gd name="T25" fmla="*/ 1110 h 1135"/>
                  <a:gd name="T26" fmla="*/ 343 w 462"/>
                  <a:gd name="T27" fmla="*/ 1123 h 1135"/>
                  <a:gd name="T28" fmla="*/ 332 w 462"/>
                  <a:gd name="T29" fmla="*/ 1135 h 1135"/>
                  <a:gd name="T30" fmla="*/ 276 w 462"/>
                  <a:gd name="T31" fmla="*/ 1062 h 1135"/>
                  <a:gd name="T32" fmla="*/ 177 w 462"/>
                  <a:gd name="T33" fmla="*/ 908 h 1135"/>
                  <a:gd name="T34" fmla="*/ 94 w 462"/>
                  <a:gd name="T35" fmla="*/ 745 h 1135"/>
                  <a:gd name="T36" fmla="*/ 27 w 462"/>
                  <a:gd name="T37" fmla="*/ 573 h 1135"/>
                  <a:gd name="T38" fmla="*/ 0 w 462"/>
                  <a:gd name="T39" fmla="*/ 483 h 1135"/>
                  <a:gd name="T40" fmla="*/ 36 w 462"/>
                  <a:gd name="T41" fmla="*/ 417 h 1135"/>
                  <a:gd name="T42" fmla="*/ 65 w 462"/>
                  <a:gd name="T43" fmla="*/ 348 h 1135"/>
                  <a:gd name="T44" fmla="*/ 68 w 462"/>
                  <a:gd name="T45" fmla="*/ 341 h 1135"/>
                  <a:gd name="T46" fmla="*/ 71 w 462"/>
                  <a:gd name="T47" fmla="*/ 333 h 1135"/>
                  <a:gd name="T48" fmla="*/ 81 w 462"/>
                  <a:gd name="T49" fmla="*/ 303 h 1135"/>
                  <a:gd name="T50" fmla="*/ 90 w 462"/>
                  <a:gd name="T51" fmla="*/ 273 h 1135"/>
                  <a:gd name="T52" fmla="*/ 94 w 462"/>
                  <a:gd name="T53" fmla="*/ 263 h 1135"/>
                  <a:gd name="T54" fmla="*/ 97 w 462"/>
                  <a:gd name="T55" fmla="*/ 252 h 1135"/>
                  <a:gd name="T56" fmla="*/ 100 w 462"/>
                  <a:gd name="T57" fmla="*/ 242 h 1135"/>
                  <a:gd name="T58" fmla="*/ 102 w 462"/>
                  <a:gd name="T59" fmla="*/ 232 h 1135"/>
                  <a:gd name="T60" fmla="*/ 105 w 462"/>
                  <a:gd name="T61" fmla="*/ 223 h 1135"/>
                  <a:gd name="T62" fmla="*/ 106 w 462"/>
                  <a:gd name="T63" fmla="*/ 214 h 1135"/>
                  <a:gd name="T64" fmla="*/ 110 w 462"/>
                  <a:gd name="T65" fmla="*/ 201 h 1135"/>
                  <a:gd name="T66" fmla="*/ 112 w 462"/>
                  <a:gd name="T67" fmla="*/ 189 h 1135"/>
                  <a:gd name="T68" fmla="*/ 112 w 462"/>
                  <a:gd name="T69" fmla="*/ 182 h 1135"/>
                  <a:gd name="T70" fmla="*/ 114 w 462"/>
                  <a:gd name="T71" fmla="*/ 177 h 1135"/>
                  <a:gd name="T72" fmla="*/ 116 w 462"/>
                  <a:gd name="T73" fmla="*/ 166 h 1135"/>
                  <a:gd name="T74" fmla="*/ 119 w 462"/>
                  <a:gd name="T75" fmla="*/ 153 h 1135"/>
                  <a:gd name="T76" fmla="*/ 125 w 462"/>
                  <a:gd name="T77" fmla="*/ 109 h 1135"/>
                  <a:gd name="T78" fmla="*/ 129 w 462"/>
                  <a:gd name="T79" fmla="*/ 64 h 1135"/>
                  <a:gd name="T80" fmla="*/ 131 w 462"/>
                  <a:gd name="T81" fmla="*/ 53 h 1135"/>
                  <a:gd name="T82" fmla="*/ 131 w 462"/>
                  <a:gd name="T83" fmla="*/ 41 h 1135"/>
                  <a:gd name="T84" fmla="*/ 131 w 462"/>
                  <a:gd name="T85" fmla="*/ 39 h 1135"/>
                  <a:gd name="T86" fmla="*/ 131 w 462"/>
                  <a:gd name="T87" fmla="*/ 35 h 1135"/>
                  <a:gd name="T88" fmla="*/ 132 w 462"/>
                  <a:gd name="T89" fmla="*/ 26 h 1135"/>
                  <a:gd name="T90" fmla="*/ 132 w 462"/>
                  <a:gd name="T91" fmla="*/ 17 h 1135"/>
                  <a:gd name="T92" fmla="*/ 132 w 462"/>
                  <a:gd name="T93" fmla="*/ 7 h 1135"/>
                  <a:gd name="T94" fmla="*/ 132 w 462"/>
                  <a:gd name="T95" fmla="*/ 0 h 1135"/>
                  <a:gd name="T96" fmla="*/ 133 w 462"/>
                  <a:gd name="T97" fmla="*/ 68 h 1135"/>
                  <a:gd name="T98" fmla="*/ 145 w 462"/>
                  <a:gd name="T99" fmla="*/ 204 h 1135"/>
                  <a:gd name="T100" fmla="*/ 168 w 462"/>
                  <a:gd name="T101" fmla="*/ 335 h 1135"/>
                  <a:gd name="T102" fmla="*/ 201 w 462"/>
                  <a:gd name="T103" fmla="*/ 464 h 1135"/>
                  <a:gd name="T104" fmla="*/ 243 w 462"/>
                  <a:gd name="T105" fmla="*/ 587 h 1135"/>
                  <a:gd name="T106" fmla="*/ 295 w 462"/>
                  <a:gd name="T107" fmla="*/ 706 h 1135"/>
                  <a:gd name="T108" fmla="*/ 355 w 462"/>
                  <a:gd name="T109" fmla="*/ 820 h 1135"/>
                  <a:gd name="T110" fmla="*/ 425 w 462"/>
                  <a:gd name="T111" fmla="*/ 929 h 1135"/>
                  <a:gd name="T112" fmla="*/ 462 w 462"/>
                  <a:gd name="T113" fmla="*/ 981 h 1135"/>
                  <a:gd name="T114" fmla="*/ 462 w 462"/>
                  <a:gd name="T115" fmla="*/ 981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62" h="1135">
                    <a:moveTo>
                      <a:pt x="462" y="981"/>
                    </a:moveTo>
                    <a:lnTo>
                      <a:pt x="460" y="985"/>
                    </a:lnTo>
                    <a:lnTo>
                      <a:pt x="457" y="989"/>
                    </a:lnTo>
                    <a:lnTo>
                      <a:pt x="443" y="1007"/>
                    </a:lnTo>
                    <a:lnTo>
                      <a:pt x="427" y="1025"/>
                    </a:lnTo>
                    <a:lnTo>
                      <a:pt x="418" y="1037"/>
                    </a:lnTo>
                    <a:lnTo>
                      <a:pt x="409" y="1048"/>
                    </a:lnTo>
                    <a:lnTo>
                      <a:pt x="408" y="1050"/>
                    </a:lnTo>
                    <a:lnTo>
                      <a:pt x="408" y="1050"/>
                    </a:lnTo>
                    <a:lnTo>
                      <a:pt x="396" y="1064"/>
                    </a:lnTo>
                    <a:lnTo>
                      <a:pt x="383" y="1078"/>
                    </a:lnTo>
                    <a:lnTo>
                      <a:pt x="369" y="1095"/>
                    </a:lnTo>
                    <a:lnTo>
                      <a:pt x="355" y="1110"/>
                    </a:lnTo>
                    <a:lnTo>
                      <a:pt x="343" y="1123"/>
                    </a:lnTo>
                    <a:lnTo>
                      <a:pt x="332" y="1135"/>
                    </a:lnTo>
                    <a:lnTo>
                      <a:pt x="276" y="1062"/>
                    </a:lnTo>
                    <a:lnTo>
                      <a:pt x="177" y="908"/>
                    </a:lnTo>
                    <a:lnTo>
                      <a:pt x="94" y="745"/>
                    </a:lnTo>
                    <a:lnTo>
                      <a:pt x="27" y="573"/>
                    </a:lnTo>
                    <a:lnTo>
                      <a:pt x="0" y="483"/>
                    </a:lnTo>
                    <a:lnTo>
                      <a:pt x="36" y="417"/>
                    </a:lnTo>
                    <a:lnTo>
                      <a:pt x="65" y="348"/>
                    </a:lnTo>
                    <a:lnTo>
                      <a:pt x="68" y="341"/>
                    </a:lnTo>
                    <a:lnTo>
                      <a:pt x="71" y="333"/>
                    </a:lnTo>
                    <a:lnTo>
                      <a:pt x="81" y="303"/>
                    </a:lnTo>
                    <a:lnTo>
                      <a:pt x="90" y="273"/>
                    </a:lnTo>
                    <a:lnTo>
                      <a:pt x="94" y="263"/>
                    </a:lnTo>
                    <a:lnTo>
                      <a:pt x="97" y="252"/>
                    </a:lnTo>
                    <a:lnTo>
                      <a:pt x="100" y="242"/>
                    </a:lnTo>
                    <a:lnTo>
                      <a:pt x="102" y="232"/>
                    </a:lnTo>
                    <a:lnTo>
                      <a:pt x="105" y="223"/>
                    </a:lnTo>
                    <a:lnTo>
                      <a:pt x="106" y="214"/>
                    </a:lnTo>
                    <a:lnTo>
                      <a:pt x="110" y="201"/>
                    </a:lnTo>
                    <a:lnTo>
                      <a:pt x="112" y="189"/>
                    </a:lnTo>
                    <a:lnTo>
                      <a:pt x="112" y="182"/>
                    </a:lnTo>
                    <a:lnTo>
                      <a:pt x="114" y="177"/>
                    </a:lnTo>
                    <a:lnTo>
                      <a:pt x="116" y="166"/>
                    </a:lnTo>
                    <a:lnTo>
                      <a:pt x="119" y="153"/>
                    </a:lnTo>
                    <a:lnTo>
                      <a:pt x="125" y="109"/>
                    </a:lnTo>
                    <a:lnTo>
                      <a:pt x="129" y="64"/>
                    </a:lnTo>
                    <a:lnTo>
                      <a:pt x="131" y="53"/>
                    </a:lnTo>
                    <a:lnTo>
                      <a:pt x="131" y="41"/>
                    </a:lnTo>
                    <a:lnTo>
                      <a:pt x="131" y="39"/>
                    </a:lnTo>
                    <a:lnTo>
                      <a:pt x="131" y="35"/>
                    </a:lnTo>
                    <a:lnTo>
                      <a:pt x="132" y="26"/>
                    </a:lnTo>
                    <a:lnTo>
                      <a:pt x="132" y="17"/>
                    </a:lnTo>
                    <a:lnTo>
                      <a:pt x="132" y="7"/>
                    </a:lnTo>
                    <a:lnTo>
                      <a:pt x="132" y="0"/>
                    </a:lnTo>
                    <a:lnTo>
                      <a:pt x="133" y="68"/>
                    </a:lnTo>
                    <a:lnTo>
                      <a:pt x="145" y="204"/>
                    </a:lnTo>
                    <a:lnTo>
                      <a:pt x="168" y="335"/>
                    </a:lnTo>
                    <a:lnTo>
                      <a:pt x="201" y="464"/>
                    </a:lnTo>
                    <a:lnTo>
                      <a:pt x="243" y="587"/>
                    </a:lnTo>
                    <a:lnTo>
                      <a:pt x="295" y="706"/>
                    </a:lnTo>
                    <a:lnTo>
                      <a:pt x="355" y="820"/>
                    </a:lnTo>
                    <a:lnTo>
                      <a:pt x="425" y="929"/>
                    </a:lnTo>
                    <a:lnTo>
                      <a:pt x="462" y="981"/>
                    </a:lnTo>
                    <a:lnTo>
                      <a:pt x="462" y="981"/>
                    </a:ln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8" name="Freeform 590">
                <a:extLst>
                  <a:ext uri="{FF2B5EF4-FFF2-40B4-BE49-F238E27FC236}">
                    <a16:creationId xmlns:a16="http://schemas.microsoft.com/office/drawing/2014/main" id="{8C256C91-7372-9A5F-AD78-23360E06827A}"/>
                  </a:ext>
                </a:extLst>
              </p:cNvPr>
              <p:cNvSpPr>
                <a:spLocks/>
              </p:cNvSpPr>
              <p:nvPr/>
            </p:nvSpPr>
            <p:spPr bwMode="auto">
              <a:xfrm>
                <a:off x="2255535" y="927055"/>
                <a:ext cx="160270" cy="392385"/>
              </a:xfrm>
              <a:custGeom>
                <a:avLst/>
                <a:gdLst>
                  <a:gd name="T0" fmla="*/ 132 w 462"/>
                  <a:gd name="T1" fmla="*/ 0 h 1135"/>
                  <a:gd name="T2" fmla="*/ 132 w 462"/>
                  <a:gd name="T3" fmla="*/ 7 h 1135"/>
                  <a:gd name="T4" fmla="*/ 132 w 462"/>
                  <a:gd name="T5" fmla="*/ 17 h 1135"/>
                  <a:gd name="T6" fmla="*/ 132 w 462"/>
                  <a:gd name="T7" fmla="*/ 26 h 1135"/>
                  <a:gd name="T8" fmla="*/ 131 w 462"/>
                  <a:gd name="T9" fmla="*/ 35 h 1135"/>
                  <a:gd name="T10" fmla="*/ 131 w 462"/>
                  <a:gd name="T11" fmla="*/ 39 h 1135"/>
                  <a:gd name="T12" fmla="*/ 131 w 462"/>
                  <a:gd name="T13" fmla="*/ 41 h 1135"/>
                  <a:gd name="T14" fmla="*/ 131 w 462"/>
                  <a:gd name="T15" fmla="*/ 53 h 1135"/>
                  <a:gd name="T16" fmla="*/ 129 w 462"/>
                  <a:gd name="T17" fmla="*/ 64 h 1135"/>
                  <a:gd name="T18" fmla="*/ 125 w 462"/>
                  <a:gd name="T19" fmla="*/ 109 h 1135"/>
                  <a:gd name="T20" fmla="*/ 119 w 462"/>
                  <a:gd name="T21" fmla="*/ 153 h 1135"/>
                  <a:gd name="T22" fmla="*/ 116 w 462"/>
                  <a:gd name="T23" fmla="*/ 166 h 1135"/>
                  <a:gd name="T24" fmla="*/ 114 w 462"/>
                  <a:gd name="T25" fmla="*/ 177 h 1135"/>
                  <a:gd name="T26" fmla="*/ 112 w 462"/>
                  <a:gd name="T27" fmla="*/ 182 h 1135"/>
                  <a:gd name="T28" fmla="*/ 112 w 462"/>
                  <a:gd name="T29" fmla="*/ 189 h 1135"/>
                  <a:gd name="T30" fmla="*/ 110 w 462"/>
                  <a:gd name="T31" fmla="*/ 201 h 1135"/>
                  <a:gd name="T32" fmla="*/ 106 w 462"/>
                  <a:gd name="T33" fmla="*/ 214 h 1135"/>
                  <a:gd name="T34" fmla="*/ 105 w 462"/>
                  <a:gd name="T35" fmla="*/ 223 h 1135"/>
                  <a:gd name="T36" fmla="*/ 102 w 462"/>
                  <a:gd name="T37" fmla="*/ 232 h 1135"/>
                  <a:gd name="T38" fmla="*/ 100 w 462"/>
                  <a:gd name="T39" fmla="*/ 242 h 1135"/>
                  <a:gd name="T40" fmla="*/ 97 w 462"/>
                  <a:gd name="T41" fmla="*/ 252 h 1135"/>
                  <a:gd name="T42" fmla="*/ 94 w 462"/>
                  <a:gd name="T43" fmla="*/ 263 h 1135"/>
                  <a:gd name="T44" fmla="*/ 90 w 462"/>
                  <a:gd name="T45" fmla="*/ 273 h 1135"/>
                  <a:gd name="T46" fmla="*/ 81 w 462"/>
                  <a:gd name="T47" fmla="*/ 303 h 1135"/>
                  <a:gd name="T48" fmla="*/ 71 w 462"/>
                  <a:gd name="T49" fmla="*/ 333 h 1135"/>
                  <a:gd name="T50" fmla="*/ 65 w 462"/>
                  <a:gd name="T51" fmla="*/ 348 h 1135"/>
                  <a:gd name="T52" fmla="*/ 36 w 462"/>
                  <a:gd name="T53" fmla="*/ 417 h 1135"/>
                  <a:gd name="T54" fmla="*/ 0 w 462"/>
                  <a:gd name="T55" fmla="*/ 483 h 1135"/>
                  <a:gd name="T56" fmla="*/ 27 w 462"/>
                  <a:gd name="T57" fmla="*/ 573 h 1135"/>
                  <a:gd name="T58" fmla="*/ 94 w 462"/>
                  <a:gd name="T59" fmla="*/ 745 h 1135"/>
                  <a:gd name="T60" fmla="*/ 177 w 462"/>
                  <a:gd name="T61" fmla="*/ 908 h 1135"/>
                  <a:gd name="T62" fmla="*/ 276 w 462"/>
                  <a:gd name="T63" fmla="*/ 1062 h 1135"/>
                  <a:gd name="T64" fmla="*/ 332 w 462"/>
                  <a:gd name="T65" fmla="*/ 1135 h 1135"/>
                  <a:gd name="T66" fmla="*/ 343 w 462"/>
                  <a:gd name="T67" fmla="*/ 1123 h 1135"/>
                  <a:gd name="T68" fmla="*/ 355 w 462"/>
                  <a:gd name="T69" fmla="*/ 1110 h 1135"/>
                  <a:gd name="T70" fmla="*/ 369 w 462"/>
                  <a:gd name="T71" fmla="*/ 1095 h 1135"/>
                  <a:gd name="T72" fmla="*/ 383 w 462"/>
                  <a:gd name="T73" fmla="*/ 1078 h 1135"/>
                  <a:gd name="T74" fmla="*/ 396 w 462"/>
                  <a:gd name="T75" fmla="*/ 1064 h 1135"/>
                  <a:gd name="T76" fmla="*/ 408 w 462"/>
                  <a:gd name="T77" fmla="*/ 1050 h 1135"/>
                  <a:gd name="T78" fmla="*/ 408 w 462"/>
                  <a:gd name="T79" fmla="*/ 1050 h 1135"/>
                  <a:gd name="T80" fmla="*/ 409 w 462"/>
                  <a:gd name="T81" fmla="*/ 1048 h 1135"/>
                  <a:gd name="T82" fmla="*/ 418 w 462"/>
                  <a:gd name="T83" fmla="*/ 1037 h 1135"/>
                  <a:gd name="T84" fmla="*/ 427 w 462"/>
                  <a:gd name="T85" fmla="*/ 1025 h 1135"/>
                  <a:gd name="T86" fmla="*/ 443 w 462"/>
                  <a:gd name="T87" fmla="*/ 1007 h 1135"/>
                  <a:gd name="T88" fmla="*/ 457 w 462"/>
                  <a:gd name="T89" fmla="*/ 989 h 1135"/>
                  <a:gd name="T90" fmla="*/ 460 w 462"/>
                  <a:gd name="T91" fmla="*/ 985 h 1135"/>
                  <a:gd name="T92" fmla="*/ 462 w 462"/>
                  <a:gd name="T93" fmla="*/ 981 h 1135"/>
                  <a:gd name="T94" fmla="*/ 425 w 462"/>
                  <a:gd name="T95" fmla="*/ 929 h 1135"/>
                  <a:gd name="T96" fmla="*/ 355 w 462"/>
                  <a:gd name="T97" fmla="*/ 820 h 1135"/>
                  <a:gd name="T98" fmla="*/ 295 w 462"/>
                  <a:gd name="T99" fmla="*/ 706 h 1135"/>
                  <a:gd name="T100" fmla="*/ 243 w 462"/>
                  <a:gd name="T101" fmla="*/ 587 h 1135"/>
                  <a:gd name="T102" fmla="*/ 201 w 462"/>
                  <a:gd name="T103" fmla="*/ 464 h 1135"/>
                  <a:gd name="T104" fmla="*/ 168 w 462"/>
                  <a:gd name="T105" fmla="*/ 335 h 1135"/>
                  <a:gd name="T106" fmla="*/ 145 w 462"/>
                  <a:gd name="T107" fmla="*/ 204 h 1135"/>
                  <a:gd name="T108" fmla="*/ 133 w 462"/>
                  <a:gd name="T109" fmla="*/ 68 h 1135"/>
                  <a:gd name="T110" fmla="*/ 132 w 462"/>
                  <a:gd name="T111" fmla="*/ 0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2" h="1135">
                    <a:moveTo>
                      <a:pt x="132" y="0"/>
                    </a:moveTo>
                    <a:lnTo>
                      <a:pt x="132" y="7"/>
                    </a:lnTo>
                    <a:lnTo>
                      <a:pt x="132" y="17"/>
                    </a:lnTo>
                    <a:lnTo>
                      <a:pt x="132" y="26"/>
                    </a:lnTo>
                    <a:lnTo>
                      <a:pt x="131" y="35"/>
                    </a:lnTo>
                    <a:lnTo>
                      <a:pt x="131" y="39"/>
                    </a:lnTo>
                    <a:lnTo>
                      <a:pt x="131" y="41"/>
                    </a:lnTo>
                    <a:lnTo>
                      <a:pt x="131" y="53"/>
                    </a:lnTo>
                    <a:lnTo>
                      <a:pt x="129" y="64"/>
                    </a:lnTo>
                    <a:lnTo>
                      <a:pt x="125" y="109"/>
                    </a:lnTo>
                    <a:lnTo>
                      <a:pt x="119" y="153"/>
                    </a:lnTo>
                    <a:lnTo>
                      <a:pt x="116" y="166"/>
                    </a:lnTo>
                    <a:lnTo>
                      <a:pt x="114" y="177"/>
                    </a:lnTo>
                    <a:lnTo>
                      <a:pt x="112" y="182"/>
                    </a:lnTo>
                    <a:lnTo>
                      <a:pt x="112" y="189"/>
                    </a:lnTo>
                    <a:lnTo>
                      <a:pt x="110" y="201"/>
                    </a:lnTo>
                    <a:lnTo>
                      <a:pt x="106" y="214"/>
                    </a:lnTo>
                    <a:lnTo>
                      <a:pt x="105" y="223"/>
                    </a:lnTo>
                    <a:lnTo>
                      <a:pt x="102" y="232"/>
                    </a:lnTo>
                    <a:lnTo>
                      <a:pt x="100" y="242"/>
                    </a:lnTo>
                    <a:lnTo>
                      <a:pt x="97" y="252"/>
                    </a:lnTo>
                    <a:lnTo>
                      <a:pt x="94" y="263"/>
                    </a:lnTo>
                    <a:lnTo>
                      <a:pt x="90" y="273"/>
                    </a:lnTo>
                    <a:lnTo>
                      <a:pt x="81" y="303"/>
                    </a:lnTo>
                    <a:lnTo>
                      <a:pt x="71" y="333"/>
                    </a:lnTo>
                    <a:lnTo>
                      <a:pt x="65" y="348"/>
                    </a:lnTo>
                    <a:lnTo>
                      <a:pt x="36" y="417"/>
                    </a:lnTo>
                    <a:lnTo>
                      <a:pt x="0" y="483"/>
                    </a:lnTo>
                    <a:lnTo>
                      <a:pt x="27" y="573"/>
                    </a:lnTo>
                    <a:lnTo>
                      <a:pt x="94" y="745"/>
                    </a:lnTo>
                    <a:lnTo>
                      <a:pt x="177" y="908"/>
                    </a:lnTo>
                    <a:lnTo>
                      <a:pt x="276" y="1062"/>
                    </a:lnTo>
                    <a:lnTo>
                      <a:pt x="332" y="1135"/>
                    </a:lnTo>
                    <a:lnTo>
                      <a:pt x="343" y="1123"/>
                    </a:lnTo>
                    <a:lnTo>
                      <a:pt x="355" y="1110"/>
                    </a:lnTo>
                    <a:lnTo>
                      <a:pt x="369" y="1095"/>
                    </a:lnTo>
                    <a:lnTo>
                      <a:pt x="383" y="1078"/>
                    </a:lnTo>
                    <a:lnTo>
                      <a:pt x="396" y="1064"/>
                    </a:lnTo>
                    <a:lnTo>
                      <a:pt x="408" y="1050"/>
                    </a:lnTo>
                    <a:lnTo>
                      <a:pt x="408" y="1050"/>
                    </a:lnTo>
                    <a:lnTo>
                      <a:pt x="409" y="1048"/>
                    </a:lnTo>
                    <a:lnTo>
                      <a:pt x="418" y="1037"/>
                    </a:lnTo>
                    <a:lnTo>
                      <a:pt x="427" y="1025"/>
                    </a:lnTo>
                    <a:lnTo>
                      <a:pt x="443" y="1007"/>
                    </a:lnTo>
                    <a:lnTo>
                      <a:pt x="457" y="989"/>
                    </a:lnTo>
                    <a:lnTo>
                      <a:pt x="460" y="985"/>
                    </a:lnTo>
                    <a:lnTo>
                      <a:pt x="462" y="981"/>
                    </a:lnTo>
                    <a:lnTo>
                      <a:pt x="425" y="929"/>
                    </a:lnTo>
                    <a:lnTo>
                      <a:pt x="355" y="820"/>
                    </a:lnTo>
                    <a:lnTo>
                      <a:pt x="295" y="706"/>
                    </a:lnTo>
                    <a:lnTo>
                      <a:pt x="243" y="587"/>
                    </a:lnTo>
                    <a:lnTo>
                      <a:pt x="201" y="464"/>
                    </a:lnTo>
                    <a:lnTo>
                      <a:pt x="168" y="335"/>
                    </a:lnTo>
                    <a:lnTo>
                      <a:pt x="145" y="204"/>
                    </a:lnTo>
                    <a:lnTo>
                      <a:pt x="133" y="68"/>
                    </a:lnTo>
                    <a:lnTo>
                      <a:pt x="132" y="0"/>
                    </a:lnTo>
                    <a:close/>
                  </a:path>
                </a:pathLst>
              </a:custGeom>
              <a:solidFill>
                <a:srgbClr val="7F7F7F"/>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9" name="Freeform: Shape 88">
                <a:extLst>
                  <a:ext uri="{FF2B5EF4-FFF2-40B4-BE49-F238E27FC236}">
                    <a16:creationId xmlns:a16="http://schemas.microsoft.com/office/drawing/2014/main" id="{2E772D10-D815-AFA1-6747-93BBA8D59CA5}"/>
                  </a:ext>
                </a:extLst>
              </p:cNvPr>
              <p:cNvSpPr>
                <a:spLocks/>
              </p:cNvSpPr>
              <p:nvPr/>
            </p:nvSpPr>
            <p:spPr bwMode="auto">
              <a:xfrm>
                <a:off x="2301130" y="922909"/>
                <a:ext cx="3941813" cy="571998"/>
              </a:xfrm>
              <a:custGeom>
                <a:avLst/>
                <a:gdLst>
                  <a:gd name="connsiteX0" fmla="*/ 0 w 3941813"/>
                  <a:gd name="connsiteY0" fmla="*/ 0 h 571998"/>
                  <a:gd name="connsiteX1" fmla="*/ 228336 w 3941813"/>
                  <a:gd name="connsiteY1" fmla="*/ 0 h 571998"/>
                  <a:gd name="connsiteX2" fmla="*/ 228336 w 3941813"/>
                  <a:gd name="connsiteY2" fmla="*/ 1035 h 571998"/>
                  <a:gd name="connsiteX3" fmla="*/ 228336 w 3941813"/>
                  <a:gd name="connsiteY3" fmla="*/ 2070 h 571998"/>
                  <a:gd name="connsiteX4" fmla="*/ 228336 w 3941813"/>
                  <a:gd name="connsiteY4" fmla="*/ 3450 h 571998"/>
                  <a:gd name="connsiteX5" fmla="*/ 228336 w 3941813"/>
                  <a:gd name="connsiteY5" fmla="*/ 4485 h 571998"/>
                  <a:gd name="connsiteX6" fmla="*/ 228336 w 3941813"/>
                  <a:gd name="connsiteY6" fmla="*/ 6555 h 571998"/>
                  <a:gd name="connsiteX7" fmla="*/ 228336 w 3941813"/>
                  <a:gd name="connsiteY7" fmla="*/ 8625 h 571998"/>
                  <a:gd name="connsiteX8" fmla="*/ 228336 w 3941813"/>
                  <a:gd name="connsiteY8" fmla="*/ 13110 h 571998"/>
                  <a:gd name="connsiteX9" fmla="*/ 228681 w 3941813"/>
                  <a:gd name="connsiteY9" fmla="*/ 17595 h 571998"/>
                  <a:gd name="connsiteX10" fmla="*/ 228681 w 3941813"/>
                  <a:gd name="connsiteY10" fmla="*/ 21045 h 571998"/>
                  <a:gd name="connsiteX11" fmla="*/ 229372 w 3941813"/>
                  <a:gd name="connsiteY11" fmla="*/ 24495 h 571998"/>
                  <a:gd name="connsiteX12" fmla="*/ 229561 w 3941813"/>
                  <a:gd name="connsiteY12" fmla="*/ 29949 h 571998"/>
                  <a:gd name="connsiteX13" fmla="*/ 230860 w 3941813"/>
                  <a:gd name="connsiteY13" fmla="*/ 43059 h 571998"/>
                  <a:gd name="connsiteX14" fmla="*/ 231099 w 3941813"/>
                  <a:gd name="connsiteY14" fmla="*/ 44849 h 571998"/>
                  <a:gd name="connsiteX15" fmla="*/ 231445 w 3941813"/>
                  <a:gd name="connsiteY15" fmla="*/ 47954 h 571998"/>
                  <a:gd name="connsiteX16" fmla="*/ 231790 w 3941813"/>
                  <a:gd name="connsiteY16" fmla="*/ 51059 h 571998"/>
                  <a:gd name="connsiteX17" fmla="*/ 232439 w 3941813"/>
                  <a:gd name="connsiteY17" fmla="*/ 55431 h 571998"/>
                  <a:gd name="connsiteX18" fmla="*/ 237460 w 3941813"/>
                  <a:gd name="connsiteY18" fmla="*/ 78594 h 571998"/>
                  <a:gd name="connsiteX19" fmla="*/ 239935 w 3941813"/>
                  <a:gd name="connsiteY19" fmla="*/ 88754 h 571998"/>
                  <a:gd name="connsiteX20" fmla="*/ 249062 w 3941813"/>
                  <a:gd name="connsiteY20" fmla="*/ 117988 h 571998"/>
                  <a:gd name="connsiteX21" fmla="*/ 258766 w 3941813"/>
                  <a:gd name="connsiteY21" fmla="*/ 141560 h 571998"/>
                  <a:gd name="connsiteX22" fmla="*/ 260462 w 3941813"/>
                  <a:gd name="connsiteY22" fmla="*/ 145242 h 571998"/>
                  <a:gd name="connsiteX23" fmla="*/ 261844 w 3941813"/>
                  <a:gd name="connsiteY23" fmla="*/ 148347 h 571998"/>
                  <a:gd name="connsiteX24" fmla="*/ 263571 w 3941813"/>
                  <a:gd name="connsiteY24" fmla="*/ 152142 h 571998"/>
                  <a:gd name="connsiteX25" fmla="*/ 265643 w 3941813"/>
                  <a:gd name="connsiteY25" fmla="*/ 155592 h 571998"/>
                  <a:gd name="connsiteX26" fmla="*/ 267371 w 3941813"/>
                  <a:gd name="connsiteY26" fmla="*/ 158697 h 571998"/>
                  <a:gd name="connsiteX27" fmla="*/ 269060 w 3941813"/>
                  <a:gd name="connsiteY27" fmla="*/ 162072 h 571998"/>
                  <a:gd name="connsiteX28" fmla="*/ 276558 w 3941813"/>
                  <a:gd name="connsiteY28" fmla="*/ 175613 h 571998"/>
                  <a:gd name="connsiteX29" fmla="*/ 277043 w 3941813"/>
                  <a:gd name="connsiteY29" fmla="*/ 176291 h 571998"/>
                  <a:gd name="connsiteX30" fmla="*/ 278368 w 3941813"/>
                  <a:gd name="connsiteY30" fmla="*/ 178791 h 571998"/>
                  <a:gd name="connsiteX31" fmla="*/ 295536 w 3941813"/>
                  <a:gd name="connsiteY31" fmla="*/ 204348 h 571998"/>
                  <a:gd name="connsiteX32" fmla="*/ 296042 w 3941813"/>
                  <a:gd name="connsiteY32" fmla="*/ 204926 h 571998"/>
                  <a:gd name="connsiteX33" fmla="*/ 298303 w 3941813"/>
                  <a:gd name="connsiteY33" fmla="*/ 207936 h 571998"/>
                  <a:gd name="connsiteX34" fmla="*/ 316635 w 3941813"/>
                  <a:gd name="connsiteY34" fmla="*/ 230146 h 571998"/>
                  <a:gd name="connsiteX35" fmla="*/ 318158 w 3941813"/>
                  <a:gd name="connsiteY35" fmla="*/ 231823 h 571998"/>
                  <a:gd name="connsiteX36" fmla="*/ 341295 w 3941813"/>
                  <a:gd name="connsiteY36" fmla="*/ 254260 h 571998"/>
                  <a:gd name="connsiteX37" fmla="*/ 364855 w 3941813"/>
                  <a:gd name="connsiteY37" fmla="*/ 274566 h 571998"/>
                  <a:gd name="connsiteX38" fmla="*/ 383255 w 3941813"/>
                  <a:gd name="connsiteY38" fmla="*/ 287072 h 571998"/>
                  <a:gd name="connsiteX39" fmla="*/ 390494 w 3941813"/>
                  <a:gd name="connsiteY39" fmla="*/ 291862 h 571998"/>
                  <a:gd name="connsiteX40" fmla="*/ 396550 w 3941813"/>
                  <a:gd name="connsiteY40" fmla="*/ 295622 h 571998"/>
                  <a:gd name="connsiteX41" fmla="*/ 409034 w 3941813"/>
                  <a:gd name="connsiteY41" fmla="*/ 302598 h 571998"/>
                  <a:gd name="connsiteX42" fmla="*/ 419364 w 3941813"/>
                  <a:gd name="connsiteY42" fmla="*/ 308079 h 571998"/>
                  <a:gd name="connsiteX43" fmla="*/ 431109 w 3941813"/>
                  <a:gd name="connsiteY43" fmla="*/ 313598 h 571998"/>
                  <a:gd name="connsiteX44" fmla="*/ 433413 w 3941813"/>
                  <a:gd name="connsiteY44" fmla="*/ 314749 h 571998"/>
                  <a:gd name="connsiteX45" fmla="*/ 445124 w 3941813"/>
                  <a:gd name="connsiteY45" fmla="*/ 319611 h 571998"/>
                  <a:gd name="connsiteX46" fmla="*/ 450799 w 3941813"/>
                  <a:gd name="connsiteY46" fmla="*/ 321878 h 571998"/>
                  <a:gd name="connsiteX47" fmla="*/ 462312 w 3941813"/>
                  <a:gd name="connsiteY47" fmla="*/ 325820 h 571998"/>
                  <a:gd name="connsiteX48" fmla="*/ 480775 w 3941813"/>
                  <a:gd name="connsiteY48" fmla="*/ 331449 h 571998"/>
                  <a:gd name="connsiteX49" fmla="*/ 490525 w 3941813"/>
                  <a:gd name="connsiteY49" fmla="*/ 333953 h 571998"/>
                  <a:gd name="connsiteX50" fmla="*/ 499752 w 3941813"/>
                  <a:gd name="connsiteY50" fmla="*/ 335946 h 571998"/>
                  <a:gd name="connsiteX51" fmla="*/ 520232 w 3941813"/>
                  <a:gd name="connsiteY51" fmla="*/ 340163 h 571998"/>
                  <a:gd name="connsiteX52" fmla="*/ 554124 w 3941813"/>
                  <a:gd name="connsiteY52" fmla="*/ 343209 h 571998"/>
                  <a:gd name="connsiteX53" fmla="*/ 555122 w 3941813"/>
                  <a:gd name="connsiteY53" fmla="*/ 343268 h 571998"/>
                  <a:gd name="connsiteX54" fmla="*/ 555467 w 3941813"/>
                  <a:gd name="connsiteY54" fmla="*/ 343294 h 571998"/>
                  <a:gd name="connsiteX55" fmla="*/ 572739 w 3941813"/>
                  <a:gd name="connsiteY55" fmla="*/ 343958 h 571998"/>
                  <a:gd name="connsiteX56" fmla="*/ 3862707 w 3941813"/>
                  <a:gd name="connsiteY56" fmla="*/ 343958 h 571998"/>
                  <a:gd name="connsiteX57" fmla="*/ 3941813 w 3941813"/>
                  <a:gd name="connsiteY57" fmla="*/ 343958 h 571998"/>
                  <a:gd name="connsiteX58" fmla="*/ 3941813 w 3941813"/>
                  <a:gd name="connsiteY58" fmla="*/ 388462 h 571998"/>
                  <a:gd name="connsiteX59" fmla="*/ 3940777 w 3941813"/>
                  <a:gd name="connsiteY59" fmla="*/ 407437 h 571998"/>
                  <a:gd name="connsiteX60" fmla="*/ 3933868 w 3941813"/>
                  <a:gd name="connsiteY60" fmla="*/ 442971 h 571998"/>
                  <a:gd name="connsiteX61" fmla="*/ 3920050 w 3941813"/>
                  <a:gd name="connsiteY61" fmla="*/ 476090 h 571998"/>
                  <a:gd name="connsiteX62" fmla="*/ 3900015 w 3941813"/>
                  <a:gd name="connsiteY62" fmla="*/ 505415 h 571998"/>
                  <a:gd name="connsiteX63" fmla="*/ 3875143 w 3941813"/>
                  <a:gd name="connsiteY63" fmla="*/ 530254 h 571998"/>
                  <a:gd name="connsiteX64" fmla="*/ 3846126 w 3941813"/>
                  <a:gd name="connsiteY64" fmla="*/ 549919 h 571998"/>
                  <a:gd name="connsiteX65" fmla="*/ 3812964 w 3941813"/>
                  <a:gd name="connsiteY65" fmla="*/ 563718 h 571998"/>
                  <a:gd name="connsiteX66" fmla="*/ 3777038 w 3941813"/>
                  <a:gd name="connsiteY66" fmla="*/ 570963 h 571998"/>
                  <a:gd name="connsiteX67" fmla="*/ 3758385 w 3941813"/>
                  <a:gd name="connsiteY67" fmla="*/ 571998 h 571998"/>
                  <a:gd name="connsiteX68" fmla="*/ 572739 w 3941813"/>
                  <a:gd name="connsiteY68" fmla="*/ 571998 h 571998"/>
                  <a:gd name="connsiteX69" fmla="*/ 543032 w 3941813"/>
                  <a:gd name="connsiteY69" fmla="*/ 571308 h 571998"/>
                  <a:gd name="connsiteX70" fmla="*/ 485343 w 3941813"/>
                  <a:gd name="connsiteY70" fmla="*/ 565788 h 571998"/>
                  <a:gd name="connsiteX71" fmla="*/ 429382 w 3941813"/>
                  <a:gd name="connsiteY71" fmla="*/ 554059 h 571998"/>
                  <a:gd name="connsiteX72" fmla="*/ 375493 w 3941813"/>
                  <a:gd name="connsiteY72" fmla="*/ 537499 h 571998"/>
                  <a:gd name="connsiteX73" fmla="*/ 324023 w 3941813"/>
                  <a:gd name="connsiteY73" fmla="*/ 515419 h 571998"/>
                  <a:gd name="connsiteX74" fmla="*/ 275661 w 3941813"/>
                  <a:gd name="connsiteY74" fmla="*/ 489200 h 571998"/>
                  <a:gd name="connsiteX75" fmla="*/ 229718 w 3941813"/>
                  <a:gd name="connsiteY75" fmla="*/ 458495 h 571998"/>
                  <a:gd name="connsiteX76" fmla="*/ 187574 w 3941813"/>
                  <a:gd name="connsiteY76" fmla="*/ 423306 h 571998"/>
                  <a:gd name="connsiteX77" fmla="*/ 148539 w 3941813"/>
                  <a:gd name="connsiteY77" fmla="*/ 384667 h 571998"/>
                  <a:gd name="connsiteX78" fmla="*/ 113650 w 3941813"/>
                  <a:gd name="connsiteY78" fmla="*/ 342233 h 571998"/>
                  <a:gd name="connsiteX79" fmla="*/ 82906 w 3941813"/>
                  <a:gd name="connsiteY79" fmla="*/ 296349 h 571998"/>
                  <a:gd name="connsiteX80" fmla="*/ 56307 w 3941813"/>
                  <a:gd name="connsiteY80" fmla="*/ 248050 h 571998"/>
                  <a:gd name="connsiteX81" fmla="*/ 34544 w 3941813"/>
                  <a:gd name="connsiteY81" fmla="*/ 196646 h 571998"/>
                  <a:gd name="connsiteX82" fmla="*/ 17963 w 3941813"/>
                  <a:gd name="connsiteY82" fmla="*/ 143172 h 571998"/>
                  <a:gd name="connsiteX83" fmla="*/ 6218 w 3941813"/>
                  <a:gd name="connsiteY83" fmla="*/ 87283 h 571998"/>
                  <a:gd name="connsiteX84" fmla="*/ 346 w 3941813"/>
                  <a:gd name="connsiteY84" fmla="*/ 29669 h 571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3941813" h="571998">
                    <a:moveTo>
                      <a:pt x="0" y="0"/>
                    </a:moveTo>
                    <a:lnTo>
                      <a:pt x="228336" y="0"/>
                    </a:lnTo>
                    <a:lnTo>
                      <a:pt x="228336" y="1035"/>
                    </a:lnTo>
                    <a:lnTo>
                      <a:pt x="228336" y="2070"/>
                    </a:lnTo>
                    <a:lnTo>
                      <a:pt x="228336" y="3450"/>
                    </a:lnTo>
                    <a:lnTo>
                      <a:pt x="228336" y="4485"/>
                    </a:lnTo>
                    <a:lnTo>
                      <a:pt x="228336" y="6555"/>
                    </a:lnTo>
                    <a:lnTo>
                      <a:pt x="228336" y="8625"/>
                    </a:lnTo>
                    <a:lnTo>
                      <a:pt x="228336" y="13110"/>
                    </a:lnTo>
                    <a:lnTo>
                      <a:pt x="228681" y="17595"/>
                    </a:lnTo>
                    <a:lnTo>
                      <a:pt x="228681" y="21045"/>
                    </a:lnTo>
                    <a:lnTo>
                      <a:pt x="229372" y="24495"/>
                    </a:lnTo>
                    <a:lnTo>
                      <a:pt x="229561" y="29949"/>
                    </a:lnTo>
                    <a:lnTo>
                      <a:pt x="230860" y="43059"/>
                    </a:lnTo>
                    <a:lnTo>
                      <a:pt x="231099" y="44849"/>
                    </a:lnTo>
                    <a:lnTo>
                      <a:pt x="231445" y="47954"/>
                    </a:lnTo>
                    <a:lnTo>
                      <a:pt x="231790" y="51059"/>
                    </a:lnTo>
                    <a:lnTo>
                      <a:pt x="232439" y="55431"/>
                    </a:lnTo>
                    <a:lnTo>
                      <a:pt x="237460" y="78594"/>
                    </a:lnTo>
                    <a:lnTo>
                      <a:pt x="239935" y="88754"/>
                    </a:lnTo>
                    <a:lnTo>
                      <a:pt x="249062" y="117988"/>
                    </a:lnTo>
                    <a:lnTo>
                      <a:pt x="258766" y="141560"/>
                    </a:lnTo>
                    <a:lnTo>
                      <a:pt x="260462" y="145242"/>
                    </a:lnTo>
                    <a:lnTo>
                      <a:pt x="261844" y="148347"/>
                    </a:lnTo>
                    <a:lnTo>
                      <a:pt x="263571" y="152142"/>
                    </a:lnTo>
                    <a:lnTo>
                      <a:pt x="265643" y="155592"/>
                    </a:lnTo>
                    <a:lnTo>
                      <a:pt x="267371" y="158697"/>
                    </a:lnTo>
                    <a:lnTo>
                      <a:pt x="269060" y="162072"/>
                    </a:lnTo>
                    <a:lnTo>
                      <a:pt x="276558" y="175613"/>
                    </a:lnTo>
                    <a:lnTo>
                      <a:pt x="277043" y="176291"/>
                    </a:lnTo>
                    <a:lnTo>
                      <a:pt x="278368" y="178791"/>
                    </a:lnTo>
                    <a:lnTo>
                      <a:pt x="295536" y="204348"/>
                    </a:lnTo>
                    <a:lnTo>
                      <a:pt x="296042" y="204926"/>
                    </a:lnTo>
                    <a:lnTo>
                      <a:pt x="298303" y="207936"/>
                    </a:lnTo>
                    <a:lnTo>
                      <a:pt x="316635" y="230146"/>
                    </a:lnTo>
                    <a:lnTo>
                      <a:pt x="318158" y="231823"/>
                    </a:lnTo>
                    <a:lnTo>
                      <a:pt x="341295" y="254260"/>
                    </a:lnTo>
                    <a:lnTo>
                      <a:pt x="364855" y="274566"/>
                    </a:lnTo>
                    <a:lnTo>
                      <a:pt x="383255" y="287072"/>
                    </a:lnTo>
                    <a:lnTo>
                      <a:pt x="390494" y="291862"/>
                    </a:lnTo>
                    <a:lnTo>
                      <a:pt x="396550" y="295622"/>
                    </a:lnTo>
                    <a:lnTo>
                      <a:pt x="409034" y="302598"/>
                    </a:lnTo>
                    <a:lnTo>
                      <a:pt x="419364" y="308079"/>
                    </a:lnTo>
                    <a:lnTo>
                      <a:pt x="431109" y="313598"/>
                    </a:lnTo>
                    <a:lnTo>
                      <a:pt x="433413" y="314749"/>
                    </a:lnTo>
                    <a:lnTo>
                      <a:pt x="445124" y="319611"/>
                    </a:lnTo>
                    <a:lnTo>
                      <a:pt x="450799" y="321878"/>
                    </a:lnTo>
                    <a:lnTo>
                      <a:pt x="462312" y="325820"/>
                    </a:lnTo>
                    <a:lnTo>
                      <a:pt x="480775" y="331449"/>
                    </a:lnTo>
                    <a:lnTo>
                      <a:pt x="490525" y="333953"/>
                    </a:lnTo>
                    <a:lnTo>
                      <a:pt x="499752" y="335946"/>
                    </a:lnTo>
                    <a:lnTo>
                      <a:pt x="520232" y="340163"/>
                    </a:lnTo>
                    <a:lnTo>
                      <a:pt x="554124" y="343209"/>
                    </a:lnTo>
                    <a:lnTo>
                      <a:pt x="555122" y="343268"/>
                    </a:lnTo>
                    <a:lnTo>
                      <a:pt x="555467" y="343294"/>
                    </a:lnTo>
                    <a:lnTo>
                      <a:pt x="572739" y="343958"/>
                    </a:lnTo>
                    <a:lnTo>
                      <a:pt x="3862707" y="343958"/>
                    </a:lnTo>
                    <a:lnTo>
                      <a:pt x="3941813" y="343958"/>
                    </a:lnTo>
                    <a:lnTo>
                      <a:pt x="3941813" y="388462"/>
                    </a:lnTo>
                    <a:lnTo>
                      <a:pt x="3940777" y="407437"/>
                    </a:lnTo>
                    <a:lnTo>
                      <a:pt x="3933868" y="442971"/>
                    </a:lnTo>
                    <a:lnTo>
                      <a:pt x="3920050" y="476090"/>
                    </a:lnTo>
                    <a:lnTo>
                      <a:pt x="3900015" y="505415"/>
                    </a:lnTo>
                    <a:lnTo>
                      <a:pt x="3875143" y="530254"/>
                    </a:lnTo>
                    <a:lnTo>
                      <a:pt x="3846126" y="549919"/>
                    </a:lnTo>
                    <a:lnTo>
                      <a:pt x="3812964" y="563718"/>
                    </a:lnTo>
                    <a:lnTo>
                      <a:pt x="3777038" y="570963"/>
                    </a:lnTo>
                    <a:lnTo>
                      <a:pt x="3758385" y="571998"/>
                    </a:lnTo>
                    <a:lnTo>
                      <a:pt x="572739" y="571998"/>
                    </a:lnTo>
                    <a:lnTo>
                      <a:pt x="543032" y="571308"/>
                    </a:lnTo>
                    <a:lnTo>
                      <a:pt x="485343" y="565788"/>
                    </a:lnTo>
                    <a:lnTo>
                      <a:pt x="429382" y="554059"/>
                    </a:lnTo>
                    <a:lnTo>
                      <a:pt x="375493" y="537499"/>
                    </a:lnTo>
                    <a:lnTo>
                      <a:pt x="324023" y="515419"/>
                    </a:lnTo>
                    <a:lnTo>
                      <a:pt x="275661" y="489200"/>
                    </a:lnTo>
                    <a:lnTo>
                      <a:pt x="229718" y="458495"/>
                    </a:lnTo>
                    <a:lnTo>
                      <a:pt x="187574" y="423306"/>
                    </a:lnTo>
                    <a:lnTo>
                      <a:pt x="148539" y="384667"/>
                    </a:lnTo>
                    <a:lnTo>
                      <a:pt x="113650" y="342233"/>
                    </a:lnTo>
                    <a:lnTo>
                      <a:pt x="82906" y="296349"/>
                    </a:lnTo>
                    <a:lnTo>
                      <a:pt x="56307" y="248050"/>
                    </a:lnTo>
                    <a:lnTo>
                      <a:pt x="34544" y="196646"/>
                    </a:lnTo>
                    <a:lnTo>
                      <a:pt x="17963" y="143172"/>
                    </a:lnTo>
                    <a:lnTo>
                      <a:pt x="6218" y="87283"/>
                    </a:lnTo>
                    <a:lnTo>
                      <a:pt x="346" y="29669"/>
                    </a:lnTo>
                    <a:close/>
                  </a:path>
                </a:pathLst>
              </a:custGeom>
              <a:solidFill>
                <a:srgbClr val="BDBDBD"/>
              </a:solid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90" name="Freeform 585">
                <a:extLst>
                  <a:ext uri="{FF2B5EF4-FFF2-40B4-BE49-F238E27FC236}">
                    <a16:creationId xmlns:a16="http://schemas.microsoft.com/office/drawing/2014/main" id="{535B6553-BADE-833D-505E-C728FAE44FD2}"/>
                  </a:ext>
                </a:extLst>
              </p:cNvPr>
              <p:cNvSpPr>
                <a:spLocks/>
              </p:cNvSpPr>
              <p:nvPr/>
            </p:nvSpPr>
            <p:spPr bwMode="auto">
              <a:xfrm>
                <a:off x="1611692" y="577500"/>
                <a:ext cx="689438" cy="6894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ctr" anchorCtr="0" compatLnSpc="1">
                <a:prstTxWarp prst="textNoShape">
                  <a:avLst/>
                </a:prstTxWarp>
              </a:bodyPr>
              <a:lstStyle/>
              <a:p>
                <a:pPr algn="ctr"/>
                <a:r>
                  <a:rPr lang="en-US" sz="4400" b="1" dirty="0">
                    <a:solidFill>
                      <a:srgbClr val="191C21"/>
                    </a:solidFill>
                  </a:rPr>
                  <a:t>5</a:t>
                </a:r>
              </a:p>
            </p:txBody>
          </p:sp>
        </p:grpSp>
        <p:sp>
          <p:nvSpPr>
            <p:cNvPr id="82" name="TextBox 81">
              <a:extLst>
                <a:ext uri="{FF2B5EF4-FFF2-40B4-BE49-F238E27FC236}">
                  <a16:creationId xmlns:a16="http://schemas.microsoft.com/office/drawing/2014/main" id="{5E28C4B5-981D-0830-69D3-43E82FFBE7DC}"/>
                </a:ext>
              </a:extLst>
            </p:cNvPr>
            <p:cNvSpPr txBox="1"/>
            <p:nvPr/>
          </p:nvSpPr>
          <p:spPr>
            <a:xfrm>
              <a:off x="1503691" y="1890489"/>
              <a:ext cx="3125164" cy="400494"/>
            </a:xfrm>
            <a:prstGeom prst="rect">
              <a:avLst/>
            </a:prstGeom>
            <a:noFill/>
            <a:ln>
              <a:noFill/>
            </a:ln>
          </p:spPr>
          <p:txBody>
            <a:bodyPr wrap="square" rtlCol="0">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دعم مكافحة الفساد وتحسين الشفافية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4144695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fade">
                                      <p:cBhvr>
                                        <p:cTn id="7" dur="1000"/>
                                        <p:tgtEl>
                                          <p:spTgt spid="80"/>
                                        </p:tgtEl>
                                      </p:cBhvr>
                                    </p:animEffect>
                                    <p:anim calcmode="lin" valueType="num">
                                      <p:cBhvr>
                                        <p:cTn id="8" dur="1000" fill="hold"/>
                                        <p:tgtEl>
                                          <p:spTgt spid="80"/>
                                        </p:tgtEl>
                                        <p:attrNameLst>
                                          <p:attrName>ppt_x</p:attrName>
                                        </p:attrNameLst>
                                      </p:cBhvr>
                                      <p:tavLst>
                                        <p:tav tm="0">
                                          <p:val>
                                            <p:strVal val="#ppt_x"/>
                                          </p:val>
                                        </p:tav>
                                        <p:tav tm="100000">
                                          <p:val>
                                            <p:strVal val="#ppt_x"/>
                                          </p:val>
                                        </p:tav>
                                      </p:tavLst>
                                    </p:anim>
                                    <p:anim calcmode="lin" valueType="num">
                                      <p:cBhvr>
                                        <p:cTn id="9" dur="1000" fill="hold"/>
                                        <p:tgtEl>
                                          <p:spTgt spid="8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9"/>
                                        </p:tgtEl>
                                        <p:attrNameLst>
                                          <p:attrName>style.visibility</p:attrName>
                                        </p:attrNameLst>
                                      </p:cBhvr>
                                      <p:to>
                                        <p:strVal val="visible"/>
                                      </p:to>
                                    </p:set>
                                    <p:animEffect transition="in" filter="fade">
                                      <p:cBhvr>
                                        <p:cTn id="21" dur="1000"/>
                                        <p:tgtEl>
                                          <p:spTgt spid="69"/>
                                        </p:tgtEl>
                                      </p:cBhvr>
                                    </p:animEffect>
                                    <p:anim calcmode="lin" valueType="num">
                                      <p:cBhvr>
                                        <p:cTn id="22" dur="1000" fill="hold"/>
                                        <p:tgtEl>
                                          <p:spTgt spid="69"/>
                                        </p:tgtEl>
                                        <p:attrNameLst>
                                          <p:attrName>ppt_x</p:attrName>
                                        </p:attrNameLst>
                                      </p:cBhvr>
                                      <p:tavLst>
                                        <p:tav tm="0">
                                          <p:val>
                                            <p:strVal val="#ppt_x"/>
                                          </p:val>
                                        </p:tav>
                                        <p:tav tm="100000">
                                          <p:val>
                                            <p:strVal val="#ppt_x"/>
                                          </p:val>
                                        </p:tav>
                                      </p:tavLst>
                                    </p:anim>
                                    <p:anim calcmode="lin" valueType="num">
                                      <p:cBhvr>
                                        <p:cTn id="23"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0EF41BEB-D8CA-4BF7-96AF-2A03C4C7EC6C}"/>
              </a:ext>
            </a:extLst>
          </p:cNvPr>
          <p:cNvSpPr txBox="1"/>
          <p:nvPr/>
        </p:nvSpPr>
        <p:spPr>
          <a:xfrm>
            <a:off x="1676848" y="3429000"/>
            <a:ext cx="5009702" cy="179126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اذكر بعض الطرق التي يمكن من خلالها توظيف الذكاء الاصطناعي في تلبية متطلبات ذوي الاحتياجات الخاصة</a:t>
            </a:r>
            <a:endParaRPr lang="en-US" dirty="0"/>
          </a:p>
        </p:txBody>
      </p:sp>
      <p:pic>
        <p:nvPicPr>
          <p:cNvPr id="5" name="Picture 4">
            <a:extLst>
              <a:ext uri="{FF2B5EF4-FFF2-40B4-BE49-F238E27FC236}">
                <a16:creationId xmlns:a16="http://schemas.microsoft.com/office/drawing/2014/main" id="{6C4CE85A-C7C8-CB85-99C5-0E36B46A45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1682" y="2002450"/>
            <a:ext cx="4287207" cy="4381407"/>
          </a:xfrm>
          <a:prstGeom prst="rect">
            <a:avLst/>
          </a:prstGeom>
        </p:spPr>
      </p:pic>
      <p:grpSp>
        <p:nvGrpSpPr>
          <p:cNvPr id="6" name="Group 5">
            <a:extLst>
              <a:ext uri="{FF2B5EF4-FFF2-40B4-BE49-F238E27FC236}">
                <a16:creationId xmlns:a16="http://schemas.microsoft.com/office/drawing/2014/main" id="{1C4698E0-A9CA-19DF-F778-4FF381CDB285}"/>
              </a:ext>
            </a:extLst>
          </p:cNvPr>
          <p:cNvGrpSpPr/>
          <p:nvPr/>
        </p:nvGrpSpPr>
        <p:grpSpPr>
          <a:xfrm>
            <a:off x="2698136" y="675008"/>
            <a:ext cx="6957150" cy="968852"/>
            <a:chOff x="2698136" y="519096"/>
            <a:chExt cx="6957150" cy="968852"/>
          </a:xfrm>
        </p:grpSpPr>
        <p:grpSp>
          <p:nvGrpSpPr>
            <p:cNvPr id="7" name="Group 6">
              <a:extLst>
                <a:ext uri="{FF2B5EF4-FFF2-40B4-BE49-F238E27FC236}">
                  <a16:creationId xmlns:a16="http://schemas.microsoft.com/office/drawing/2014/main" id="{347411DE-DF2D-37DF-F9A3-D5A3B903B743}"/>
                </a:ext>
              </a:extLst>
            </p:cNvPr>
            <p:cNvGrpSpPr/>
            <p:nvPr/>
          </p:nvGrpSpPr>
          <p:grpSpPr>
            <a:xfrm>
              <a:off x="2698136" y="1333654"/>
              <a:ext cx="6957150" cy="154294"/>
              <a:chOff x="2941058" y="1479627"/>
              <a:chExt cx="6957150" cy="154294"/>
            </a:xfrm>
          </p:grpSpPr>
          <p:sp>
            <p:nvSpPr>
              <p:cNvPr id="21" name="Oval 20">
                <a:extLst>
                  <a:ext uri="{FF2B5EF4-FFF2-40B4-BE49-F238E27FC236}">
                    <a16:creationId xmlns:a16="http://schemas.microsoft.com/office/drawing/2014/main" id="{FA9DCEC3-E87A-38A4-EB01-4513E1C7644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4" name="Group 23">
                <a:extLst>
                  <a:ext uri="{FF2B5EF4-FFF2-40B4-BE49-F238E27FC236}">
                    <a16:creationId xmlns:a16="http://schemas.microsoft.com/office/drawing/2014/main" id="{731EEE20-7870-5A0A-F077-90E1CAF7FF1C}"/>
                  </a:ext>
                </a:extLst>
              </p:cNvPr>
              <p:cNvGrpSpPr/>
              <p:nvPr/>
            </p:nvGrpSpPr>
            <p:grpSpPr>
              <a:xfrm>
                <a:off x="9256541" y="1479627"/>
                <a:ext cx="641667" cy="154294"/>
                <a:chOff x="9256541" y="1479627"/>
                <a:chExt cx="641667" cy="154294"/>
              </a:xfrm>
              <a:solidFill>
                <a:srgbClr val="627383"/>
              </a:solidFill>
            </p:grpSpPr>
            <p:sp>
              <p:nvSpPr>
                <p:cNvPr id="29" name="Arrow: Striped Right 28">
                  <a:extLst>
                    <a:ext uri="{FF2B5EF4-FFF2-40B4-BE49-F238E27FC236}">
                      <a16:creationId xmlns:a16="http://schemas.microsoft.com/office/drawing/2014/main" id="{F5EFF53D-5F94-CE37-8A69-EFE3BEAE796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B2302138-A3DC-60B2-239F-D04F100751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30">
                  <a:extLst>
                    <a:ext uri="{FF2B5EF4-FFF2-40B4-BE49-F238E27FC236}">
                      <a16:creationId xmlns:a16="http://schemas.microsoft.com/office/drawing/2014/main" id="{FBB5407F-24B0-6E7A-0851-14DF0DDD6B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5" name="Group 24">
                <a:extLst>
                  <a:ext uri="{FF2B5EF4-FFF2-40B4-BE49-F238E27FC236}">
                    <a16:creationId xmlns:a16="http://schemas.microsoft.com/office/drawing/2014/main" id="{00D0AE41-080D-8649-49E7-89153CC3493A}"/>
                  </a:ext>
                </a:extLst>
              </p:cNvPr>
              <p:cNvGrpSpPr/>
              <p:nvPr/>
            </p:nvGrpSpPr>
            <p:grpSpPr>
              <a:xfrm>
                <a:off x="2941058" y="1479627"/>
                <a:ext cx="641667" cy="154294"/>
                <a:chOff x="9256541" y="1479627"/>
                <a:chExt cx="641667" cy="154294"/>
              </a:xfrm>
              <a:solidFill>
                <a:srgbClr val="627383"/>
              </a:solidFill>
            </p:grpSpPr>
            <p:sp>
              <p:nvSpPr>
                <p:cNvPr id="26" name="Arrow: Striped Right 25">
                  <a:extLst>
                    <a:ext uri="{FF2B5EF4-FFF2-40B4-BE49-F238E27FC236}">
                      <a16:creationId xmlns:a16="http://schemas.microsoft.com/office/drawing/2014/main" id="{1B2EEF89-02E8-4473-9E69-CB17B48E3BF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8349285A-75F7-D59A-7CE9-0F91A43621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198D05C9-8D5F-100D-57FE-BDDDCBD3BA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0" name="TextBox 19">
              <a:extLst>
                <a:ext uri="{FF2B5EF4-FFF2-40B4-BE49-F238E27FC236}">
                  <a16:creationId xmlns:a16="http://schemas.microsoft.com/office/drawing/2014/main" id="{EFA2A69C-74CC-F46F-D37B-62B7FDE84473}"/>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تمرين</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472496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21BBBC-79CC-856D-8A4D-13CB6070077E}"/>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24182" y1="38353" x2="24182" y2="38353"/>
                        <a14:foregroundMark x1="28058" y1="25555" x2="28058" y2="25555"/>
                        <a14:foregroundMark x1="36940" y1="15260" x2="36940" y2="15260"/>
                        <a14:foregroundMark x1="51958" y1="12798" x2="51958" y2="12798"/>
                        <a14:foregroundMark x1="61647" y1="20549" x2="61647" y2="20549"/>
                        <a14:foregroundMark x1="63625" y1="36375" x2="63625" y2="36375"/>
                      </a14:backgroundRemoval>
                    </a14:imgEffect>
                  </a14:imgLayer>
                </a14:imgProps>
              </a:ext>
              <a:ext uri="{28A0092B-C50C-407E-A947-70E740481C1C}">
                <a14:useLocalDpi xmlns:a14="http://schemas.microsoft.com/office/drawing/2010/main" val="0"/>
              </a:ext>
            </a:extLst>
          </a:blip>
          <a:stretch>
            <a:fillRect/>
          </a:stretch>
        </p:blipFill>
        <p:spPr>
          <a:xfrm flipH="1">
            <a:off x="125057" y="1711843"/>
            <a:ext cx="5146157" cy="5146157"/>
          </a:xfrm>
          <a:prstGeom prst="rect">
            <a:avLst/>
          </a:prstGeom>
        </p:spPr>
      </p:pic>
      <p:grpSp>
        <p:nvGrpSpPr>
          <p:cNvPr id="4" name="Group 3">
            <a:extLst>
              <a:ext uri="{FF2B5EF4-FFF2-40B4-BE49-F238E27FC236}">
                <a16:creationId xmlns:a16="http://schemas.microsoft.com/office/drawing/2014/main" id="{74E6DCA7-F82C-BEF7-C4A4-85C62674389A}"/>
              </a:ext>
            </a:extLst>
          </p:cNvPr>
          <p:cNvGrpSpPr/>
          <p:nvPr/>
        </p:nvGrpSpPr>
        <p:grpSpPr>
          <a:xfrm>
            <a:off x="2698136" y="675008"/>
            <a:ext cx="6957150" cy="968852"/>
            <a:chOff x="2698136" y="519096"/>
            <a:chExt cx="6957150" cy="968852"/>
          </a:xfrm>
        </p:grpSpPr>
        <p:grpSp>
          <p:nvGrpSpPr>
            <p:cNvPr id="6" name="Group 5">
              <a:extLst>
                <a:ext uri="{FF2B5EF4-FFF2-40B4-BE49-F238E27FC236}">
                  <a16:creationId xmlns:a16="http://schemas.microsoft.com/office/drawing/2014/main" id="{30B9550A-AFAA-E632-8509-0A41E368F4BC}"/>
                </a:ext>
              </a:extLst>
            </p:cNvPr>
            <p:cNvGrpSpPr/>
            <p:nvPr/>
          </p:nvGrpSpPr>
          <p:grpSpPr>
            <a:xfrm>
              <a:off x="2698136" y="1333654"/>
              <a:ext cx="6957150" cy="154294"/>
              <a:chOff x="2941058" y="1479627"/>
              <a:chExt cx="6957150" cy="154294"/>
            </a:xfrm>
          </p:grpSpPr>
          <p:sp>
            <p:nvSpPr>
              <p:cNvPr id="20" name="Oval 19">
                <a:extLst>
                  <a:ext uri="{FF2B5EF4-FFF2-40B4-BE49-F238E27FC236}">
                    <a16:creationId xmlns:a16="http://schemas.microsoft.com/office/drawing/2014/main" id="{0BB4ECC2-7172-16AE-BC90-BA2A37AAFB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1" name="Group 20">
                <a:extLst>
                  <a:ext uri="{FF2B5EF4-FFF2-40B4-BE49-F238E27FC236}">
                    <a16:creationId xmlns:a16="http://schemas.microsoft.com/office/drawing/2014/main" id="{6E1BE88F-AAC8-7D40-6BB1-552F16A48CB7}"/>
                  </a:ext>
                </a:extLst>
              </p:cNvPr>
              <p:cNvGrpSpPr/>
              <p:nvPr/>
            </p:nvGrpSpPr>
            <p:grpSpPr>
              <a:xfrm>
                <a:off x="9256541" y="1479627"/>
                <a:ext cx="641667" cy="154294"/>
                <a:chOff x="9256541" y="1479627"/>
                <a:chExt cx="641667" cy="154294"/>
              </a:xfrm>
              <a:solidFill>
                <a:srgbClr val="627383"/>
              </a:solidFill>
            </p:grpSpPr>
            <p:sp>
              <p:nvSpPr>
                <p:cNvPr id="27" name="Arrow: Striped Right 26">
                  <a:extLst>
                    <a:ext uri="{FF2B5EF4-FFF2-40B4-BE49-F238E27FC236}">
                      <a16:creationId xmlns:a16="http://schemas.microsoft.com/office/drawing/2014/main" id="{4D7F492F-AC3C-902A-2967-58624E1B922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27">
                  <a:extLst>
                    <a:ext uri="{FF2B5EF4-FFF2-40B4-BE49-F238E27FC236}">
                      <a16:creationId xmlns:a16="http://schemas.microsoft.com/office/drawing/2014/main" id="{E67697BC-0ECA-B2BB-7D4E-D2F0D399E6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id="{74680034-AE7A-1A76-FF76-552AD3FAF1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3" name="Group 22">
                <a:extLst>
                  <a:ext uri="{FF2B5EF4-FFF2-40B4-BE49-F238E27FC236}">
                    <a16:creationId xmlns:a16="http://schemas.microsoft.com/office/drawing/2014/main" id="{85D89627-A7C9-1C04-2492-E5841C68CF76}"/>
                  </a:ext>
                </a:extLst>
              </p:cNvPr>
              <p:cNvGrpSpPr/>
              <p:nvPr/>
            </p:nvGrpSpPr>
            <p:grpSpPr>
              <a:xfrm>
                <a:off x="2941058" y="1479627"/>
                <a:ext cx="641667" cy="154294"/>
                <a:chOff x="9256541" y="1479627"/>
                <a:chExt cx="641667" cy="154294"/>
              </a:xfrm>
              <a:solidFill>
                <a:srgbClr val="627383"/>
              </a:solidFill>
            </p:grpSpPr>
            <p:sp>
              <p:nvSpPr>
                <p:cNvPr id="24" name="Arrow: Striped Right 23">
                  <a:extLst>
                    <a:ext uri="{FF2B5EF4-FFF2-40B4-BE49-F238E27FC236}">
                      <a16:creationId xmlns:a16="http://schemas.microsoft.com/office/drawing/2014/main" id="{9E4AF2FC-3537-EA64-6D2D-9EC5638C48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93356371-2974-6E43-8BC1-0EF96142BA4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BAE1F2CA-4FBA-8426-125B-F2BF6E65B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7" name="TextBox 6">
              <a:extLst>
                <a:ext uri="{FF2B5EF4-FFF2-40B4-BE49-F238E27FC236}">
                  <a16:creationId xmlns:a16="http://schemas.microsoft.com/office/drawing/2014/main" id="{EABA9F02-35EF-6A48-89E4-631A9E0EC7D6}"/>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الحل</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41">
            <a:extLst>
              <a:ext uri="{FF2B5EF4-FFF2-40B4-BE49-F238E27FC236}">
                <a16:creationId xmlns:a16="http://schemas.microsoft.com/office/drawing/2014/main" id="{769F28A0-C844-F8BE-2A55-989D0230CF42}"/>
              </a:ext>
            </a:extLst>
          </p:cNvPr>
          <p:cNvSpPr txBox="1"/>
          <p:nvPr/>
        </p:nvSpPr>
        <p:spPr>
          <a:xfrm>
            <a:off x="4238138" y="2214896"/>
            <a:ext cx="718097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إنشاء ترجمة فورية للغة الإشارة للمحتوى الرقمي، مثل المواقع الإلكترونية ومقاطع الفيديو</a:t>
            </a:r>
            <a:endParaRPr lang="en-US" sz="2800" dirty="0">
              <a:latin typeface="Adobe Arabic" panose="02040503050201020203" pitchFamily="18" charset="-78"/>
              <a:cs typeface="Adobe Arabic" panose="02040503050201020203" pitchFamily="18" charset="-78"/>
            </a:endParaRPr>
          </a:p>
        </p:txBody>
      </p:sp>
      <p:sp>
        <p:nvSpPr>
          <p:cNvPr id="5" name="TextBox 4">
            <a:extLst>
              <a:ext uri="{FF2B5EF4-FFF2-40B4-BE49-F238E27FC236}">
                <a16:creationId xmlns:a16="http://schemas.microsoft.com/office/drawing/2014/main" id="{57B17163-AD28-0FBA-B820-9F83D04B4C77}"/>
              </a:ext>
            </a:extLst>
          </p:cNvPr>
          <p:cNvSpPr txBox="1"/>
          <p:nvPr/>
        </p:nvSpPr>
        <p:spPr>
          <a:xfrm>
            <a:off x="4677978" y="3786084"/>
            <a:ext cx="6741137" cy="133113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تطبيقات الهاتف المحمول التي تساعد الأشخاص الذين يعانون من الإعاقة على التنقل في الأماكن العامة</a:t>
            </a:r>
            <a:endParaRPr lang="en-US" sz="2800" dirty="0">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id="{DD19805F-8C39-2180-D842-0255E5CE675A}"/>
              </a:ext>
            </a:extLst>
          </p:cNvPr>
          <p:cNvSpPr txBox="1"/>
          <p:nvPr/>
        </p:nvSpPr>
        <p:spPr>
          <a:xfrm>
            <a:off x="4677978" y="5357271"/>
            <a:ext cx="6741137" cy="684803"/>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lvl="1" indent="-457200" algn="r" rtl="1">
              <a:lnSpc>
                <a:spcPct val="150000"/>
              </a:lnSpc>
              <a:buSzPct val="130000"/>
              <a:buBlip>
                <a:blip r:embed="rId4"/>
              </a:buBlip>
            </a:pPr>
            <a:r>
              <a:rPr lang="ar-SA" sz="2800" dirty="0">
                <a:latin typeface="Adobe Arabic" panose="02040503050201020203" pitchFamily="18" charset="-78"/>
                <a:cs typeface="Adobe Arabic" panose="02040503050201020203" pitchFamily="18" charset="-78"/>
              </a:rPr>
              <a:t>أتمتة المهام الروتينية التي تتطلب عادةً تفاعلاً بشرياً.</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10030032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1000"/>
                                        <p:tgtEl>
                                          <p:spTgt spid="42"/>
                                        </p:tgtEl>
                                      </p:cBhvr>
                                    </p:animEffect>
                                    <p:anim calcmode="lin" valueType="num">
                                      <p:cBhvr>
                                        <p:cTn id="11" dur="1000" fill="hold"/>
                                        <p:tgtEl>
                                          <p:spTgt spid="42"/>
                                        </p:tgtEl>
                                        <p:attrNameLst>
                                          <p:attrName>ppt_x</p:attrName>
                                        </p:attrNameLst>
                                      </p:cBhvr>
                                      <p:tavLst>
                                        <p:tav tm="0">
                                          <p:val>
                                            <p:strVal val="#ppt_x"/>
                                          </p:val>
                                        </p:tav>
                                        <p:tav tm="100000">
                                          <p:val>
                                            <p:strVal val="#ppt_x"/>
                                          </p:val>
                                        </p:tav>
                                      </p:tavLst>
                                    </p:anim>
                                    <p:anim calcmode="lin" valueType="num">
                                      <p:cBhvr>
                                        <p:cTn id="1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5" grpId="0"/>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1452298" y="689347"/>
            <a:ext cx="9287404" cy="954513"/>
            <a:chOff x="1452298" y="533435"/>
            <a:chExt cx="9287404" cy="954513"/>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1452298" y="533435"/>
              <a:ext cx="9287404"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الأتمتة في العمل الحكومي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4" name="TextBox 13">
            <a:extLst>
              <a:ext uri="{FF2B5EF4-FFF2-40B4-BE49-F238E27FC236}">
                <a16:creationId xmlns:a16="http://schemas.microsoft.com/office/drawing/2014/main" id="{62850FAC-1607-4A10-D616-8AA40EBE42FD}"/>
              </a:ext>
            </a:extLst>
          </p:cNvPr>
          <p:cNvSpPr txBox="1"/>
          <p:nvPr/>
        </p:nvSpPr>
        <p:spPr>
          <a:xfrm>
            <a:off x="4385460" y="2527717"/>
            <a:ext cx="7373389" cy="2816156"/>
          </a:xfrm>
          <a:prstGeom prst="rect">
            <a:avLst/>
          </a:prstGeom>
          <a:noFill/>
        </p:spPr>
        <p:txBody>
          <a:bodyPr wrap="square">
            <a:spAutoFit/>
          </a:bodyPr>
          <a:lstStyle/>
          <a:p>
            <a:pPr marL="342900" lvl="0" indent="-432000" algn="r"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تُعد الأتمتة (</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Automation</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من أبرز التحولات الرقمية التي يمكن أن تُحدث فرقاً كبيراً في العمل الحكومي. من خلال الأتمتة، يمكن للحكومات تحسين الكفاءة، تقليل التكاليف، تقديم خدمات أسرع وأكثر دقة للمواطنين، وتحرير الموظفين من المهام الروتينية للتركيز على أعمال أكثر استراتيجية. تعتمد الأتمتة في العمل الحكومي بشكل كبير على تقنيات مثل الروبوتات البرمجية (</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RPA</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الذكاء الاصطناعي (</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AI</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والتعلم الآلي (</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ML</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18" name="Picture 17">
            <a:extLst>
              <a:ext uri="{FF2B5EF4-FFF2-40B4-BE49-F238E27FC236}">
                <a16:creationId xmlns:a16="http://schemas.microsoft.com/office/drawing/2014/main" id="{B556040F-8012-041D-DC77-1F00262838D8}"/>
              </a:ext>
            </a:extLst>
          </p:cNvPr>
          <p:cNvPicPr>
            <a:picLocks noChangeAspect="1"/>
          </p:cNvPicPr>
          <p:nvPr/>
        </p:nvPicPr>
        <p:blipFill>
          <a:blip r:embed="rId4"/>
          <a:stretch>
            <a:fillRect/>
          </a:stretch>
        </p:blipFill>
        <p:spPr>
          <a:xfrm>
            <a:off x="717293" y="2289785"/>
            <a:ext cx="3451707" cy="3292020"/>
          </a:xfrm>
          <a:prstGeom prst="rect">
            <a:avLst/>
          </a:prstGeom>
        </p:spPr>
      </p:pic>
    </p:spTree>
    <p:extLst>
      <p:ext uri="{BB962C8B-B14F-4D97-AF65-F5344CB8AC3E}">
        <p14:creationId xmlns:p14="http://schemas.microsoft.com/office/powerpoint/2010/main" val="2101735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1452298" y="689347"/>
            <a:ext cx="9287404" cy="954513"/>
            <a:chOff x="1452298" y="533435"/>
            <a:chExt cx="9287404" cy="954513"/>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1452298" y="533435"/>
              <a:ext cx="9287404"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أبرز مجالات الأتمتة في العمل الحكومي وكيفية الاستفادة منها</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5" name="Group 14">
            <a:extLst>
              <a:ext uri="{FF2B5EF4-FFF2-40B4-BE49-F238E27FC236}">
                <a16:creationId xmlns:a16="http://schemas.microsoft.com/office/drawing/2014/main" id="{C533783E-553C-2752-C3DD-C9B166A692A7}"/>
              </a:ext>
            </a:extLst>
          </p:cNvPr>
          <p:cNvGrpSpPr/>
          <p:nvPr/>
        </p:nvGrpSpPr>
        <p:grpSpPr>
          <a:xfrm>
            <a:off x="7364608" y="2444079"/>
            <a:ext cx="2645013" cy="2612575"/>
            <a:chOff x="7474967" y="152508"/>
            <a:chExt cx="2645013" cy="2612575"/>
          </a:xfrm>
        </p:grpSpPr>
        <p:grpSp>
          <p:nvGrpSpPr>
            <p:cNvPr id="16" name="Group 15">
              <a:extLst>
                <a:ext uri="{FF2B5EF4-FFF2-40B4-BE49-F238E27FC236}">
                  <a16:creationId xmlns:a16="http://schemas.microsoft.com/office/drawing/2014/main" id="{A7D0F626-16F5-B2D3-6FAF-4D703882227C}"/>
                </a:ext>
              </a:extLst>
            </p:cNvPr>
            <p:cNvGrpSpPr/>
            <p:nvPr/>
          </p:nvGrpSpPr>
          <p:grpSpPr>
            <a:xfrm>
              <a:off x="7474967" y="152508"/>
              <a:ext cx="2645013" cy="2612575"/>
              <a:chOff x="7464299" y="2192748"/>
              <a:chExt cx="1948543" cy="1924646"/>
            </a:xfrm>
          </p:grpSpPr>
          <p:sp>
            <p:nvSpPr>
              <p:cNvPr id="18" name="Freeform: Shape 17">
                <a:extLst>
                  <a:ext uri="{FF2B5EF4-FFF2-40B4-BE49-F238E27FC236}">
                    <a16:creationId xmlns:a16="http://schemas.microsoft.com/office/drawing/2014/main" id="{BF4C05F0-0BEF-081A-FA0F-31E7D2A1B9F5}"/>
                  </a:ext>
                </a:extLst>
              </p:cNvPr>
              <p:cNvSpPr/>
              <p:nvPr/>
            </p:nvSpPr>
            <p:spPr>
              <a:xfrm>
                <a:off x="7587445" y="2192748"/>
                <a:ext cx="1730855" cy="1730855"/>
              </a:xfrm>
              <a:custGeom>
                <a:avLst/>
                <a:gdLst>
                  <a:gd name="connsiteX0" fmla="*/ 1730855 w 1730855"/>
                  <a:gd name="connsiteY0" fmla="*/ 865428 h 1730855"/>
                  <a:gd name="connsiteX1" fmla="*/ 865428 w 1730855"/>
                  <a:gd name="connsiteY1" fmla="*/ 1730856 h 1730855"/>
                  <a:gd name="connsiteX2" fmla="*/ 0 w 1730855"/>
                  <a:gd name="connsiteY2" fmla="*/ 865428 h 1730855"/>
                  <a:gd name="connsiteX3" fmla="*/ 865428 w 1730855"/>
                  <a:gd name="connsiteY3" fmla="*/ 0 h 1730855"/>
                  <a:gd name="connsiteX4" fmla="*/ 1730855 w 1730855"/>
                  <a:gd name="connsiteY4" fmla="*/ 865428 h 1730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855" h="1730855">
                    <a:moveTo>
                      <a:pt x="1730855" y="865428"/>
                    </a:moveTo>
                    <a:cubicBezTo>
                      <a:pt x="1730855" y="1343391"/>
                      <a:pt x="1343390" y="1730856"/>
                      <a:pt x="865428" y="1730856"/>
                    </a:cubicBezTo>
                    <a:cubicBezTo>
                      <a:pt x="387465" y="1730856"/>
                      <a:pt x="0" y="1343391"/>
                      <a:pt x="0" y="865428"/>
                    </a:cubicBezTo>
                    <a:cubicBezTo>
                      <a:pt x="0" y="387465"/>
                      <a:pt x="387465" y="0"/>
                      <a:pt x="865428" y="0"/>
                    </a:cubicBezTo>
                    <a:cubicBezTo>
                      <a:pt x="1343390" y="0"/>
                      <a:pt x="1730855" y="387465"/>
                      <a:pt x="1730855" y="865428"/>
                    </a:cubicBezTo>
                    <a:close/>
                  </a:path>
                </a:pathLst>
              </a:custGeom>
              <a:solidFill>
                <a:srgbClr val="3D8E92"/>
              </a:solidFill>
              <a:ln w="11257" cap="flat">
                <a:noFill/>
                <a:prstDash val="solid"/>
                <a:miter/>
              </a:ln>
            </p:spPr>
            <p:txBody>
              <a:bodyPr rtlCol="0" anchor="ctr"/>
              <a:lstStyle/>
              <a:p>
                <a:endParaRPr lang="en-US" dirty="0"/>
              </a:p>
            </p:txBody>
          </p:sp>
          <p:sp>
            <p:nvSpPr>
              <p:cNvPr id="19" name="Freeform: Shape 18">
                <a:extLst>
                  <a:ext uri="{FF2B5EF4-FFF2-40B4-BE49-F238E27FC236}">
                    <a16:creationId xmlns:a16="http://schemas.microsoft.com/office/drawing/2014/main" id="{1D2C9ED4-F1F8-9C5E-6946-5804F0C0100E}"/>
                  </a:ext>
                </a:extLst>
              </p:cNvPr>
              <p:cNvSpPr/>
              <p:nvPr/>
            </p:nvSpPr>
            <p:spPr>
              <a:xfrm>
                <a:off x="7675091" y="2280394"/>
                <a:ext cx="1555561" cy="1555562"/>
              </a:xfrm>
              <a:custGeom>
                <a:avLst/>
                <a:gdLst>
                  <a:gd name="connsiteX0" fmla="*/ 1555562 w 1555561"/>
                  <a:gd name="connsiteY0" fmla="*/ 777781 h 1555562"/>
                  <a:gd name="connsiteX1" fmla="*/ 777781 w 1555561"/>
                  <a:gd name="connsiteY1" fmla="*/ 1555562 h 1555562"/>
                  <a:gd name="connsiteX2" fmla="*/ 0 w 1555561"/>
                  <a:gd name="connsiteY2" fmla="*/ 777781 h 1555562"/>
                  <a:gd name="connsiteX3" fmla="*/ 777781 w 1555561"/>
                  <a:gd name="connsiteY3" fmla="*/ 0 h 1555562"/>
                  <a:gd name="connsiteX4" fmla="*/ 1555562 w 1555561"/>
                  <a:gd name="connsiteY4" fmla="*/ 777781 h 1555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5561" h="1555562">
                    <a:moveTo>
                      <a:pt x="1555562" y="777781"/>
                    </a:moveTo>
                    <a:cubicBezTo>
                      <a:pt x="1555562" y="1207338"/>
                      <a:pt x="1207337" y="1555562"/>
                      <a:pt x="777781" y="1555562"/>
                    </a:cubicBezTo>
                    <a:cubicBezTo>
                      <a:pt x="348224" y="1555562"/>
                      <a:pt x="0" y="1207338"/>
                      <a:pt x="0" y="777781"/>
                    </a:cubicBezTo>
                    <a:cubicBezTo>
                      <a:pt x="0" y="348224"/>
                      <a:pt x="348224" y="0"/>
                      <a:pt x="777781" y="0"/>
                    </a:cubicBezTo>
                    <a:cubicBezTo>
                      <a:pt x="1207337" y="0"/>
                      <a:pt x="1555562" y="348224"/>
                      <a:pt x="1555562" y="777781"/>
                    </a:cubicBezTo>
                    <a:close/>
                  </a:path>
                </a:pathLst>
              </a:custGeom>
              <a:solidFill>
                <a:srgbClr val="FFFFFF"/>
              </a:solidFill>
              <a:ln w="11257" cap="flat">
                <a:noFill/>
                <a:prstDash val="solid"/>
                <a:miter/>
              </a:ln>
            </p:spPr>
            <p:txBody>
              <a:bodyPr rtlCol="0" anchor="ctr"/>
              <a:lstStyle/>
              <a:p>
                <a:endParaRPr lang="en-US" dirty="0"/>
              </a:p>
            </p:txBody>
          </p:sp>
          <p:sp>
            <p:nvSpPr>
              <p:cNvPr id="20" name="Freeform: Shape 19">
                <a:extLst>
                  <a:ext uri="{FF2B5EF4-FFF2-40B4-BE49-F238E27FC236}">
                    <a16:creationId xmlns:a16="http://schemas.microsoft.com/office/drawing/2014/main" id="{4D2B8C1C-9A2C-3BEE-4024-3815C930ED88}"/>
                  </a:ext>
                </a:extLst>
              </p:cNvPr>
              <p:cNvSpPr/>
              <p:nvPr/>
            </p:nvSpPr>
            <p:spPr>
              <a:xfrm>
                <a:off x="7587445" y="3295534"/>
                <a:ext cx="1730855" cy="460765"/>
              </a:xfrm>
              <a:custGeom>
                <a:avLst/>
                <a:gdLst>
                  <a:gd name="connsiteX0" fmla="*/ 1500473 w 1730855"/>
                  <a:gd name="connsiteY0" fmla="*/ 460765 h 460765"/>
                  <a:gd name="connsiteX1" fmla="*/ 230383 w 1730855"/>
                  <a:gd name="connsiteY1" fmla="*/ 460765 h 460765"/>
                  <a:gd name="connsiteX2" fmla="*/ 0 w 1730855"/>
                  <a:gd name="connsiteY2" fmla="*/ 230383 h 460765"/>
                  <a:gd name="connsiteX3" fmla="*/ 0 w 1730855"/>
                  <a:gd name="connsiteY3" fmla="*/ 230383 h 460765"/>
                  <a:gd name="connsiteX4" fmla="*/ 230383 w 1730855"/>
                  <a:gd name="connsiteY4" fmla="*/ 0 h 460765"/>
                  <a:gd name="connsiteX5" fmla="*/ 1500473 w 1730855"/>
                  <a:gd name="connsiteY5" fmla="*/ 0 h 460765"/>
                  <a:gd name="connsiteX6" fmla="*/ 1730855 w 1730855"/>
                  <a:gd name="connsiteY6" fmla="*/ 230383 h 460765"/>
                  <a:gd name="connsiteX7" fmla="*/ 1730855 w 1730855"/>
                  <a:gd name="connsiteY7" fmla="*/ 230383 h 460765"/>
                  <a:gd name="connsiteX8" fmla="*/ 1500473 w 1730855"/>
                  <a:gd name="connsiteY8" fmla="*/ 460765 h 460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0855" h="460765">
                    <a:moveTo>
                      <a:pt x="1500473" y="460765"/>
                    </a:moveTo>
                    <a:lnTo>
                      <a:pt x="230383" y="460765"/>
                    </a:lnTo>
                    <a:cubicBezTo>
                      <a:pt x="103193" y="460765"/>
                      <a:pt x="0" y="357685"/>
                      <a:pt x="0" y="230383"/>
                    </a:cubicBezTo>
                    <a:lnTo>
                      <a:pt x="0" y="230383"/>
                    </a:lnTo>
                    <a:cubicBezTo>
                      <a:pt x="0" y="103193"/>
                      <a:pt x="103081" y="0"/>
                      <a:pt x="230383" y="0"/>
                    </a:cubicBezTo>
                    <a:lnTo>
                      <a:pt x="1500473" y="0"/>
                    </a:lnTo>
                    <a:cubicBezTo>
                      <a:pt x="1627662" y="0"/>
                      <a:pt x="1730855" y="103081"/>
                      <a:pt x="1730855" y="230383"/>
                    </a:cubicBezTo>
                    <a:lnTo>
                      <a:pt x="1730855" y="230383"/>
                    </a:lnTo>
                    <a:cubicBezTo>
                      <a:pt x="1730855" y="357572"/>
                      <a:pt x="1627775" y="460765"/>
                      <a:pt x="1500473" y="460765"/>
                    </a:cubicBezTo>
                    <a:close/>
                  </a:path>
                </a:pathLst>
              </a:custGeom>
              <a:solidFill>
                <a:srgbClr val="50A3A7"/>
              </a:solidFill>
              <a:ln w="11257" cap="flat">
                <a:noFill/>
                <a:prstDash val="solid"/>
                <a:miter/>
              </a:ln>
            </p:spPr>
            <p:txBody>
              <a:bodyPr rtlCol="0" anchor="ctr"/>
              <a:lstStyle/>
              <a:p>
                <a:endParaRPr lang="en-US" dirty="0"/>
              </a:p>
            </p:txBody>
          </p:sp>
          <p:sp>
            <p:nvSpPr>
              <p:cNvPr id="21" name="Freeform: Shape 20">
                <a:extLst>
                  <a:ext uri="{FF2B5EF4-FFF2-40B4-BE49-F238E27FC236}">
                    <a16:creationId xmlns:a16="http://schemas.microsoft.com/office/drawing/2014/main" id="{1DE37579-5113-F7F9-8DF3-4D76A0F60006}"/>
                  </a:ext>
                </a:extLst>
              </p:cNvPr>
              <p:cNvSpPr/>
              <p:nvPr/>
            </p:nvSpPr>
            <p:spPr>
              <a:xfrm rot="18900000">
                <a:off x="8334727" y="3805459"/>
                <a:ext cx="236128" cy="236128"/>
              </a:xfrm>
              <a:custGeom>
                <a:avLst/>
                <a:gdLst>
                  <a:gd name="connsiteX0" fmla="*/ 236128 w 236128"/>
                  <a:gd name="connsiteY0" fmla="*/ 118064 h 236128"/>
                  <a:gd name="connsiteX1" fmla="*/ 118064 w 236128"/>
                  <a:gd name="connsiteY1" fmla="*/ 236128 h 236128"/>
                  <a:gd name="connsiteX2" fmla="*/ 0 w 236128"/>
                  <a:gd name="connsiteY2" fmla="*/ 118064 h 236128"/>
                  <a:gd name="connsiteX3" fmla="*/ 118064 w 236128"/>
                  <a:gd name="connsiteY3" fmla="*/ 0 h 236128"/>
                  <a:gd name="connsiteX4" fmla="*/ 236128 w 236128"/>
                  <a:gd name="connsiteY4" fmla="*/ 118064 h 236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128" h="236128">
                    <a:moveTo>
                      <a:pt x="236128" y="118064"/>
                    </a:moveTo>
                    <a:cubicBezTo>
                      <a:pt x="236128" y="183269"/>
                      <a:pt x="183269" y="236128"/>
                      <a:pt x="118064" y="236128"/>
                    </a:cubicBezTo>
                    <a:cubicBezTo>
                      <a:pt x="52859" y="236128"/>
                      <a:pt x="0" y="183269"/>
                      <a:pt x="0" y="118064"/>
                    </a:cubicBezTo>
                    <a:cubicBezTo>
                      <a:pt x="0" y="52859"/>
                      <a:pt x="52859" y="0"/>
                      <a:pt x="118064" y="0"/>
                    </a:cubicBezTo>
                    <a:cubicBezTo>
                      <a:pt x="183269" y="0"/>
                      <a:pt x="236128" y="52859"/>
                      <a:pt x="236128" y="118064"/>
                    </a:cubicBezTo>
                    <a:close/>
                  </a:path>
                </a:pathLst>
              </a:custGeom>
              <a:solidFill>
                <a:srgbClr val="381B4B"/>
              </a:solidFill>
              <a:ln w="11257" cap="flat">
                <a:noFill/>
                <a:prstDash val="solid"/>
                <a:miter/>
              </a:ln>
            </p:spPr>
            <p:txBody>
              <a:bodyPr rtlCol="0" anchor="ctr"/>
              <a:lstStyle/>
              <a:p>
                <a:endParaRPr lang="en-US" dirty="0"/>
              </a:p>
            </p:txBody>
          </p:sp>
          <p:sp>
            <p:nvSpPr>
              <p:cNvPr id="22" name="TextBox 21">
                <a:extLst>
                  <a:ext uri="{FF2B5EF4-FFF2-40B4-BE49-F238E27FC236}">
                    <a16:creationId xmlns:a16="http://schemas.microsoft.com/office/drawing/2014/main" id="{4EDF5754-C7D1-423B-F7B0-416E257D1989}"/>
                  </a:ext>
                </a:extLst>
              </p:cNvPr>
              <p:cNvSpPr txBox="1"/>
              <p:nvPr/>
            </p:nvSpPr>
            <p:spPr>
              <a:xfrm>
                <a:off x="8354452" y="3845704"/>
                <a:ext cx="239208" cy="271690"/>
              </a:xfrm>
              <a:prstGeom prst="rect">
                <a:avLst/>
              </a:prstGeom>
              <a:noFill/>
            </p:spPr>
            <p:txBody>
              <a:bodyPr wrap="none" rtlCol="0">
                <a:spAutoFit/>
              </a:bodyPr>
              <a:lstStyle/>
              <a:p>
                <a:pPr algn="l"/>
                <a:r>
                  <a:rPr lang="en-US" sz="975" spc="0" baseline="0" dirty="0">
                    <a:ln/>
                    <a:solidFill>
                      <a:srgbClr val="FFC84B"/>
                    </a:solidFill>
                    <a:latin typeface="Montserrat ExtraBold"/>
                    <a:sym typeface="Montserrat ExtraBold"/>
                    <a:rtl val="0"/>
                  </a:rPr>
                  <a:t>1</a:t>
                </a:r>
              </a:p>
            </p:txBody>
          </p:sp>
          <p:sp>
            <p:nvSpPr>
              <p:cNvPr id="23" name="TextBox 22">
                <a:extLst>
                  <a:ext uri="{FF2B5EF4-FFF2-40B4-BE49-F238E27FC236}">
                    <a16:creationId xmlns:a16="http://schemas.microsoft.com/office/drawing/2014/main" id="{934A159D-8A3B-FE4C-CD4D-B0833941337C}"/>
                  </a:ext>
                </a:extLst>
              </p:cNvPr>
              <p:cNvSpPr txBox="1"/>
              <p:nvPr/>
            </p:nvSpPr>
            <p:spPr>
              <a:xfrm>
                <a:off x="7464299" y="3338986"/>
                <a:ext cx="1948543" cy="295038"/>
              </a:xfrm>
              <a:prstGeom prst="rect">
                <a:avLst/>
              </a:prstGeom>
              <a:noFill/>
            </p:spPr>
            <p:txBody>
              <a:bodyPr wrap="square">
                <a:spAutoFit/>
              </a:bodyPr>
              <a:lstStyle/>
              <a:p>
                <a:pPr algn="ctr">
                  <a:lnSpc>
                    <a:spcPct val="115000"/>
                  </a:lnSpc>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أتمتة معالجة الطلبات والمعاملات</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17" name="Picture 16">
              <a:extLst>
                <a:ext uri="{FF2B5EF4-FFF2-40B4-BE49-F238E27FC236}">
                  <a16:creationId xmlns:a16="http://schemas.microsoft.com/office/drawing/2014/main" id="{217CFCBD-7C92-98F8-4362-7E15A4FDC73A}"/>
                </a:ext>
              </a:extLst>
            </p:cNvPr>
            <p:cNvPicPr>
              <a:picLocks noChangeAspect="1"/>
            </p:cNvPicPr>
            <p:nvPr/>
          </p:nvPicPr>
          <p:blipFill>
            <a:blip r:embed="rId2">
              <a:biLevel thresh="25000"/>
            </a:blip>
            <a:stretch>
              <a:fillRect/>
            </a:stretch>
          </p:blipFill>
          <p:spPr>
            <a:xfrm>
              <a:off x="8252666" y="409857"/>
              <a:ext cx="1219200" cy="1219200"/>
            </a:xfrm>
            <a:prstGeom prst="rect">
              <a:avLst/>
            </a:prstGeom>
          </p:spPr>
        </p:pic>
      </p:grpSp>
      <p:grpSp>
        <p:nvGrpSpPr>
          <p:cNvPr id="24" name="Group 23">
            <a:extLst>
              <a:ext uri="{FF2B5EF4-FFF2-40B4-BE49-F238E27FC236}">
                <a16:creationId xmlns:a16="http://schemas.microsoft.com/office/drawing/2014/main" id="{CB505C92-CF81-2882-0270-1E4B77BC7D9B}"/>
              </a:ext>
            </a:extLst>
          </p:cNvPr>
          <p:cNvGrpSpPr/>
          <p:nvPr/>
        </p:nvGrpSpPr>
        <p:grpSpPr>
          <a:xfrm>
            <a:off x="4773236" y="2449626"/>
            <a:ext cx="2645013" cy="2544855"/>
            <a:chOff x="4883595" y="158055"/>
            <a:chExt cx="2645013" cy="2544855"/>
          </a:xfrm>
        </p:grpSpPr>
        <p:grpSp>
          <p:nvGrpSpPr>
            <p:cNvPr id="25" name="Group 24">
              <a:extLst>
                <a:ext uri="{FF2B5EF4-FFF2-40B4-BE49-F238E27FC236}">
                  <a16:creationId xmlns:a16="http://schemas.microsoft.com/office/drawing/2014/main" id="{84513DCE-9B09-9166-46EF-F3E46E1B2BA8}"/>
                </a:ext>
              </a:extLst>
            </p:cNvPr>
            <p:cNvGrpSpPr/>
            <p:nvPr/>
          </p:nvGrpSpPr>
          <p:grpSpPr>
            <a:xfrm>
              <a:off x="4883595" y="158055"/>
              <a:ext cx="2645013" cy="2544855"/>
              <a:chOff x="4734773" y="2977173"/>
              <a:chExt cx="1948543" cy="1874758"/>
            </a:xfrm>
          </p:grpSpPr>
          <p:grpSp>
            <p:nvGrpSpPr>
              <p:cNvPr id="27" name="Group 26">
                <a:extLst>
                  <a:ext uri="{FF2B5EF4-FFF2-40B4-BE49-F238E27FC236}">
                    <a16:creationId xmlns:a16="http://schemas.microsoft.com/office/drawing/2014/main" id="{4B08630C-0AFA-24BE-55D1-2541E2A7023C}"/>
                  </a:ext>
                </a:extLst>
              </p:cNvPr>
              <p:cNvGrpSpPr/>
              <p:nvPr/>
            </p:nvGrpSpPr>
            <p:grpSpPr>
              <a:xfrm>
                <a:off x="4734773" y="2977173"/>
                <a:ext cx="1948543" cy="1730855"/>
                <a:chOff x="5491848" y="2193401"/>
                <a:chExt cx="1948543" cy="1730855"/>
              </a:xfrm>
            </p:grpSpPr>
            <p:sp>
              <p:nvSpPr>
                <p:cNvPr id="30" name="Freeform: Shape 29">
                  <a:extLst>
                    <a:ext uri="{FF2B5EF4-FFF2-40B4-BE49-F238E27FC236}">
                      <a16:creationId xmlns:a16="http://schemas.microsoft.com/office/drawing/2014/main" id="{100BBA69-CD93-158C-99D9-007B3F222CF3}"/>
                    </a:ext>
                  </a:extLst>
                </p:cNvPr>
                <p:cNvSpPr/>
                <p:nvPr/>
              </p:nvSpPr>
              <p:spPr>
                <a:xfrm>
                  <a:off x="5638902" y="2193401"/>
                  <a:ext cx="1730855" cy="1730855"/>
                </a:xfrm>
                <a:custGeom>
                  <a:avLst/>
                  <a:gdLst>
                    <a:gd name="connsiteX0" fmla="*/ 1730855 w 1730855"/>
                    <a:gd name="connsiteY0" fmla="*/ 865428 h 1730855"/>
                    <a:gd name="connsiteX1" fmla="*/ 865428 w 1730855"/>
                    <a:gd name="connsiteY1" fmla="*/ 1730856 h 1730855"/>
                    <a:gd name="connsiteX2" fmla="*/ 0 w 1730855"/>
                    <a:gd name="connsiteY2" fmla="*/ 865428 h 1730855"/>
                    <a:gd name="connsiteX3" fmla="*/ 865428 w 1730855"/>
                    <a:gd name="connsiteY3" fmla="*/ 0 h 1730855"/>
                    <a:gd name="connsiteX4" fmla="*/ 1730855 w 1730855"/>
                    <a:gd name="connsiteY4" fmla="*/ 865428 h 1730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855" h="1730855">
                      <a:moveTo>
                        <a:pt x="1730855" y="865428"/>
                      </a:moveTo>
                      <a:cubicBezTo>
                        <a:pt x="1730855" y="1343391"/>
                        <a:pt x="1343390" y="1730856"/>
                        <a:pt x="865428" y="1730856"/>
                      </a:cubicBezTo>
                      <a:cubicBezTo>
                        <a:pt x="387465" y="1730856"/>
                        <a:pt x="0" y="1343391"/>
                        <a:pt x="0" y="865428"/>
                      </a:cubicBezTo>
                      <a:cubicBezTo>
                        <a:pt x="0" y="387465"/>
                        <a:pt x="387465" y="0"/>
                        <a:pt x="865428" y="0"/>
                      </a:cubicBezTo>
                      <a:cubicBezTo>
                        <a:pt x="1343390" y="0"/>
                        <a:pt x="1730855" y="387465"/>
                        <a:pt x="1730855" y="865428"/>
                      </a:cubicBezTo>
                      <a:close/>
                    </a:path>
                  </a:pathLst>
                </a:custGeom>
                <a:solidFill>
                  <a:srgbClr val="3D8E92"/>
                </a:solidFill>
                <a:ln w="11257" cap="flat">
                  <a:noFill/>
                  <a:prstDash val="solid"/>
                  <a:miter/>
                </a:ln>
              </p:spPr>
              <p:txBody>
                <a:bodyPr rtlCol="0" anchor="ctr"/>
                <a:lstStyle/>
                <a:p>
                  <a:endParaRPr lang="en-US" dirty="0"/>
                </a:p>
              </p:txBody>
            </p:sp>
            <p:sp>
              <p:nvSpPr>
                <p:cNvPr id="31" name="Freeform: Shape 30">
                  <a:extLst>
                    <a:ext uri="{FF2B5EF4-FFF2-40B4-BE49-F238E27FC236}">
                      <a16:creationId xmlns:a16="http://schemas.microsoft.com/office/drawing/2014/main" id="{D06D9C4C-9B03-6D1C-1EF7-DF488C73C992}"/>
                    </a:ext>
                  </a:extLst>
                </p:cNvPr>
                <p:cNvSpPr/>
                <p:nvPr/>
              </p:nvSpPr>
              <p:spPr>
                <a:xfrm>
                  <a:off x="5726548" y="2281047"/>
                  <a:ext cx="1555561" cy="1555562"/>
                </a:xfrm>
                <a:custGeom>
                  <a:avLst/>
                  <a:gdLst>
                    <a:gd name="connsiteX0" fmla="*/ 1555562 w 1555561"/>
                    <a:gd name="connsiteY0" fmla="*/ 777781 h 1555562"/>
                    <a:gd name="connsiteX1" fmla="*/ 777781 w 1555561"/>
                    <a:gd name="connsiteY1" fmla="*/ 1555562 h 1555562"/>
                    <a:gd name="connsiteX2" fmla="*/ 0 w 1555561"/>
                    <a:gd name="connsiteY2" fmla="*/ 777781 h 1555562"/>
                    <a:gd name="connsiteX3" fmla="*/ 777781 w 1555561"/>
                    <a:gd name="connsiteY3" fmla="*/ 0 h 1555562"/>
                    <a:gd name="connsiteX4" fmla="*/ 1555562 w 1555561"/>
                    <a:gd name="connsiteY4" fmla="*/ 777781 h 1555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5561" h="1555562">
                      <a:moveTo>
                        <a:pt x="1555562" y="777781"/>
                      </a:moveTo>
                      <a:cubicBezTo>
                        <a:pt x="1555562" y="1207338"/>
                        <a:pt x="1207337" y="1555562"/>
                        <a:pt x="777781" y="1555562"/>
                      </a:cubicBezTo>
                      <a:cubicBezTo>
                        <a:pt x="348224" y="1555562"/>
                        <a:pt x="0" y="1207338"/>
                        <a:pt x="0" y="777781"/>
                      </a:cubicBezTo>
                      <a:cubicBezTo>
                        <a:pt x="0" y="348224"/>
                        <a:pt x="348224" y="0"/>
                        <a:pt x="777781" y="0"/>
                      </a:cubicBezTo>
                      <a:cubicBezTo>
                        <a:pt x="1207337" y="0"/>
                        <a:pt x="1555562" y="348224"/>
                        <a:pt x="1555562" y="777781"/>
                      </a:cubicBezTo>
                      <a:close/>
                    </a:path>
                  </a:pathLst>
                </a:custGeom>
                <a:solidFill>
                  <a:srgbClr val="FFFFFF"/>
                </a:solidFill>
                <a:ln w="11257" cap="flat">
                  <a:noFill/>
                  <a:prstDash val="solid"/>
                  <a:miter/>
                </a:ln>
              </p:spPr>
              <p:txBody>
                <a:bodyPr rtlCol="0" anchor="ctr"/>
                <a:lstStyle/>
                <a:p>
                  <a:endParaRPr lang="en-US" dirty="0"/>
                </a:p>
              </p:txBody>
            </p:sp>
            <p:sp>
              <p:nvSpPr>
                <p:cNvPr id="32" name="Freeform: Shape 31">
                  <a:extLst>
                    <a:ext uri="{FF2B5EF4-FFF2-40B4-BE49-F238E27FC236}">
                      <a16:creationId xmlns:a16="http://schemas.microsoft.com/office/drawing/2014/main" id="{5DAE2DCC-93D8-AA76-D91C-1C2E0F6CDBA7}"/>
                    </a:ext>
                  </a:extLst>
                </p:cNvPr>
                <p:cNvSpPr/>
                <p:nvPr/>
              </p:nvSpPr>
              <p:spPr>
                <a:xfrm>
                  <a:off x="5638902" y="3296187"/>
                  <a:ext cx="1730855" cy="460765"/>
                </a:xfrm>
                <a:custGeom>
                  <a:avLst/>
                  <a:gdLst>
                    <a:gd name="connsiteX0" fmla="*/ 1500473 w 1730855"/>
                    <a:gd name="connsiteY0" fmla="*/ 460765 h 460765"/>
                    <a:gd name="connsiteX1" fmla="*/ 230383 w 1730855"/>
                    <a:gd name="connsiteY1" fmla="*/ 460765 h 460765"/>
                    <a:gd name="connsiteX2" fmla="*/ 0 w 1730855"/>
                    <a:gd name="connsiteY2" fmla="*/ 230383 h 460765"/>
                    <a:gd name="connsiteX3" fmla="*/ 0 w 1730855"/>
                    <a:gd name="connsiteY3" fmla="*/ 230383 h 460765"/>
                    <a:gd name="connsiteX4" fmla="*/ 230383 w 1730855"/>
                    <a:gd name="connsiteY4" fmla="*/ 0 h 460765"/>
                    <a:gd name="connsiteX5" fmla="*/ 1500473 w 1730855"/>
                    <a:gd name="connsiteY5" fmla="*/ 0 h 460765"/>
                    <a:gd name="connsiteX6" fmla="*/ 1730855 w 1730855"/>
                    <a:gd name="connsiteY6" fmla="*/ 230383 h 460765"/>
                    <a:gd name="connsiteX7" fmla="*/ 1730855 w 1730855"/>
                    <a:gd name="connsiteY7" fmla="*/ 230383 h 460765"/>
                    <a:gd name="connsiteX8" fmla="*/ 1500473 w 1730855"/>
                    <a:gd name="connsiteY8" fmla="*/ 460765 h 460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0855" h="460765">
                      <a:moveTo>
                        <a:pt x="1500473" y="460765"/>
                      </a:moveTo>
                      <a:lnTo>
                        <a:pt x="230383" y="460765"/>
                      </a:lnTo>
                      <a:cubicBezTo>
                        <a:pt x="103193" y="460765"/>
                        <a:pt x="0" y="357685"/>
                        <a:pt x="0" y="230383"/>
                      </a:cubicBezTo>
                      <a:lnTo>
                        <a:pt x="0" y="230383"/>
                      </a:lnTo>
                      <a:cubicBezTo>
                        <a:pt x="0" y="103193"/>
                        <a:pt x="103081" y="0"/>
                        <a:pt x="230383" y="0"/>
                      </a:cubicBezTo>
                      <a:lnTo>
                        <a:pt x="1500473" y="0"/>
                      </a:lnTo>
                      <a:cubicBezTo>
                        <a:pt x="1627662" y="0"/>
                        <a:pt x="1730855" y="103081"/>
                        <a:pt x="1730855" y="230383"/>
                      </a:cubicBezTo>
                      <a:lnTo>
                        <a:pt x="1730855" y="230383"/>
                      </a:lnTo>
                      <a:cubicBezTo>
                        <a:pt x="1730855" y="357572"/>
                        <a:pt x="1627775" y="460765"/>
                        <a:pt x="1500473" y="460765"/>
                      </a:cubicBezTo>
                      <a:close/>
                    </a:path>
                  </a:pathLst>
                </a:custGeom>
                <a:solidFill>
                  <a:srgbClr val="50A3A7"/>
                </a:solidFill>
                <a:ln w="11257" cap="flat">
                  <a:noFill/>
                  <a:prstDash val="solid"/>
                  <a:miter/>
                </a:ln>
              </p:spPr>
              <p:txBody>
                <a:bodyPr rtlCol="0" anchor="ctr"/>
                <a:lstStyle/>
                <a:p>
                  <a:endParaRPr lang="en-US" dirty="0"/>
                </a:p>
              </p:txBody>
            </p:sp>
            <p:sp>
              <p:nvSpPr>
                <p:cNvPr id="33" name="TextBox 32">
                  <a:extLst>
                    <a:ext uri="{FF2B5EF4-FFF2-40B4-BE49-F238E27FC236}">
                      <a16:creationId xmlns:a16="http://schemas.microsoft.com/office/drawing/2014/main" id="{4C8AA631-AFBB-5133-B031-05FD399A287C}"/>
                    </a:ext>
                  </a:extLst>
                </p:cNvPr>
                <p:cNvSpPr txBox="1"/>
                <p:nvPr/>
              </p:nvSpPr>
              <p:spPr>
                <a:xfrm>
                  <a:off x="5491848" y="3335286"/>
                  <a:ext cx="1948543" cy="295038"/>
                </a:xfrm>
                <a:prstGeom prst="rect">
                  <a:avLst/>
                </a:prstGeom>
                <a:noFill/>
              </p:spPr>
              <p:txBody>
                <a:bodyPr wrap="square">
                  <a:spAutoFit/>
                </a:bodyPr>
                <a:lstStyle/>
                <a:p>
                  <a:pPr algn="ctr">
                    <a:lnSpc>
                      <a:spcPct val="115000"/>
                    </a:lnSpc>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أتمتة الرد على استفسارات المواطنين</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28" name="Freeform: Shape 27">
                <a:extLst>
                  <a:ext uri="{FF2B5EF4-FFF2-40B4-BE49-F238E27FC236}">
                    <a16:creationId xmlns:a16="http://schemas.microsoft.com/office/drawing/2014/main" id="{22B80E1E-28D8-3972-4AA1-A67366DB9B75}"/>
                  </a:ext>
                </a:extLst>
              </p:cNvPr>
              <p:cNvSpPr/>
              <p:nvPr/>
            </p:nvSpPr>
            <p:spPr>
              <a:xfrm rot="18900000">
                <a:off x="5629109" y="4589884"/>
                <a:ext cx="236128" cy="236128"/>
              </a:xfrm>
              <a:custGeom>
                <a:avLst/>
                <a:gdLst>
                  <a:gd name="connsiteX0" fmla="*/ 236128 w 236128"/>
                  <a:gd name="connsiteY0" fmla="*/ 118064 h 236128"/>
                  <a:gd name="connsiteX1" fmla="*/ 118064 w 236128"/>
                  <a:gd name="connsiteY1" fmla="*/ 236128 h 236128"/>
                  <a:gd name="connsiteX2" fmla="*/ 0 w 236128"/>
                  <a:gd name="connsiteY2" fmla="*/ 118064 h 236128"/>
                  <a:gd name="connsiteX3" fmla="*/ 118064 w 236128"/>
                  <a:gd name="connsiteY3" fmla="*/ 0 h 236128"/>
                  <a:gd name="connsiteX4" fmla="*/ 236128 w 236128"/>
                  <a:gd name="connsiteY4" fmla="*/ 118064 h 236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128" h="236128">
                    <a:moveTo>
                      <a:pt x="236128" y="118064"/>
                    </a:moveTo>
                    <a:cubicBezTo>
                      <a:pt x="236128" y="183269"/>
                      <a:pt x="183269" y="236128"/>
                      <a:pt x="118064" y="236128"/>
                    </a:cubicBezTo>
                    <a:cubicBezTo>
                      <a:pt x="52859" y="236128"/>
                      <a:pt x="0" y="183269"/>
                      <a:pt x="0" y="118064"/>
                    </a:cubicBezTo>
                    <a:cubicBezTo>
                      <a:pt x="0" y="52859"/>
                      <a:pt x="52859" y="0"/>
                      <a:pt x="118064" y="0"/>
                    </a:cubicBezTo>
                    <a:cubicBezTo>
                      <a:pt x="183269" y="0"/>
                      <a:pt x="236128" y="52859"/>
                      <a:pt x="236128" y="118064"/>
                    </a:cubicBezTo>
                    <a:close/>
                  </a:path>
                </a:pathLst>
              </a:custGeom>
              <a:solidFill>
                <a:srgbClr val="381B4B"/>
              </a:solidFill>
              <a:ln w="11257" cap="flat">
                <a:noFill/>
                <a:prstDash val="solid"/>
                <a:miter/>
              </a:ln>
            </p:spPr>
            <p:txBody>
              <a:bodyPr rtlCol="0" anchor="ctr"/>
              <a:lstStyle/>
              <a:p>
                <a:endParaRPr lang="en-US" dirty="0"/>
              </a:p>
            </p:txBody>
          </p:sp>
          <p:sp>
            <p:nvSpPr>
              <p:cNvPr id="29" name="TextBox 28">
                <a:extLst>
                  <a:ext uri="{FF2B5EF4-FFF2-40B4-BE49-F238E27FC236}">
                    <a16:creationId xmlns:a16="http://schemas.microsoft.com/office/drawing/2014/main" id="{CF95C212-9243-83D6-3759-6A0D79E3936A}"/>
                  </a:ext>
                </a:extLst>
              </p:cNvPr>
              <p:cNvSpPr txBox="1"/>
              <p:nvPr/>
            </p:nvSpPr>
            <p:spPr>
              <a:xfrm>
                <a:off x="5659221" y="4609557"/>
                <a:ext cx="260008" cy="242374"/>
              </a:xfrm>
              <a:prstGeom prst="rect">
                <a:avLst/>
              </a:prstGeom>
              <a:noFill/>
            </p:spPr>
            <p:txBody>
              <a:bodyPr wrap="none" rtlCol="0">
                <a:spAutoFit/>
              </a:bodyPr>
              <a:lstStyle/>
              <a:p>
                <a:pPr algn="l"/>
                <a:r>
                  <a:rPr lang="en-US" sz="975" spc="0" baseline="0" dirty="0">
                    <a:ln/>
                    <a:solidFill>
                      <a:srgbClr val="FFC84B"/>
                    </a:solidFill>
                    <a:latin typeface="Montserrat ExtraBold"/>
                    <a:sym typeface="Montserrat ExtraBold"/>
                    <a:rtl val="0"/>
                  </a:rPr>
                  <a:t>2</a:t>
                </a:r>
              </a:p>
            </p:txBody>
          </p:sp>
        </p:grpSp>
        <p:pic>
          <p:nvPicPr>
            <p:cNvPr id="26" name="Picture 25">
              <a:extLst>
                <a:ext uri="{FF2B5EF4-FFF2-40B4-BE49-F238E27FC236}">
                  <a16:creationId xmlns:a16="http://schemas.microsoft.com/office/drawing/2014/main" id="{0656B4F8-AB0C-5C1D-D472-59329D9C10FB}"/>
                </a:ext>
              </a:extLst>
            </p:cNvPr>
            <p:cNvPicPr>
              <a:picLocks noChangeAspect="1"/>
            </p:cNvPicPr>
            <p:nvPr/>
          </p:nvPicPr>
          <p:blipFill>
            <a:blip r:embed="rId3">
              <a:biLevel thresh="75000"/>
            </a:blip>
            <a:stretch>
              <a:fillRect/>
            </a:stretch>
          </p:blipFill>
          <p:spPr>
            <a:xfrm>
              <a:off x="5881025" y="721739"/>
              <a:ext cx="731583" cy="725487"/>
            </a:xfrm>
            <a:prstGeom prst="rect">
              <a:avLst/>
            </a:prstGeom>
          </p:spPr>
        </p:pic>
      </p:grpSp>
      <p:grpSp>
        <p:nvGrpSpPr>
          <p:cNvPr id="34" name="Group 33">
            <a:extLst>
              <a:ext uri="{FF2B5EF4-FFF2-40B4-BE49-F238E27FC236}">
                <a16:creationId xmlns:a16="http://schemas.microsoft.com/office/drawing/2014/main" id="{73327292-718D-6609-8651-A0ABD33C5E88}"/>
              </a:ext>
            </a:extLst>
          </p:cNvPr>
          <p:cNvGrpSpPr/>
          <p:nvPr/>
        </p:nvGrpSpPr>
        <p:grpSpPr>
          <a:xfrm>
            <a:off x="2147099" y="2446851"/>
            <a:ext cx="2645013" cy="2536667"/>
            <a:chOff x="2257458" y="155280"/>
            <a:chExt cx="2645013" cy="2536667"/>
          </a:xfrm>
        </p:grpSpPr>
        <p:grpSp>
          <p:nvGrpSpPr>
            <p:cNvPr id="35" name="Group 34">
              <a:extLst>
                <a:ext uri="{FF2B5EF4-FFF2-40B4-BE49-F238E27FC236}">
                  <a16:creationId xmlns:a16="http://schemas.microsoft.com/office/drawing/2014/main" id="{6986A5B4-0692-810F-32A1-FFC70F1F1E3C}"/>
                </a:ext>
              </a:extLst>
            </p:cNvPr>
            <p:cNvGrpSpPr/>
            <p:nvPr/>
          </p:nvGrpSpPr>
          <p:grpSpPr>
            <a:xfrm>
              <a:off x="2257458" y="155280"/>
              <a:ext cx="2645013" cy="2536667"/>
              <a:chOff x="2863560" y="2976520"/>
              <a:chExt cx="1948543" cy="1868726"/>
            </a:xfrm>
          </p:grpSpPr>
          <p:sp>
            <p:nvSpPr>
              <p:cNvPr id="48" name="Freeform: Shape 47">
                <a:extLst>
                  <a:ext uri="{FF2B5EF4-FFF2-40B4-BE49-F238E27FC236}">
                    <a16:creationId xmlns:a16="http://schemas.microsoft.com/office/drawing/2014/main" id="{82E6DDF7-AB4E-71B1-83BA-99B5BF27F9D0}"/>
                  </a:ext>
                </a:extLst>
              </p:cNvPr>
              <p:cNvSpPr/>
              <p:nvPr/>
            </p:nvSpPr>
            <p:spPr>
              <a:xfrm>
                <a:off x="2972486" y="2976520"/>
                <a:ext cx="1730855" cy="1730855"/>
              </a:xfrm>
              <a:custGeom>
                <a:avLst/>
                <a:gdLst>
                  <a:gd name="connsiteX0" fmla="*/ 1730855 w 1730855"/>
                  <a:gd name="connsiteY0" fmla="*/ 865428 h 1730855"/>
                  <a:gd name="connsiteX1" fmla="*/ 865428 w 1730855"/>
                  <a:gd name="connsiteY1" fmla="*/ 1730856 h 1730855"/>
                  <a:gd name="connsiteX2" fmla="*/ 0 w 1730855"/>
                  <a:gd name="connsiteY2" fmla="*/ 865428 h 1730855"/>
                  <a:gd name="connsiteX3" fmla="*/ 865428 w 1730855"/>
                  <a:gd name="connsiteY3" fmla="*/ 0 h 1730855"/>
                  <a:gd name="connsiteX4" fmla="*/ 1730855 w 1730855"/>
                  <a:gd name="connsiteY4" fmla="*/ 865428 h 1730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855" h="1730855">
                    <a:moveTo>
                      <a:pt x="1730855" y="865428"/>
                    </a:moveTo>
                    <a:cubicBezTo>
                      <a:pt x="1730855" y="1343391"/>
                      <a:pt x="1343390" y="1730856"/>
                      <a:pt x="865428" y="1730856"/>
                    </a:cubicBezTo>
                    <a:cubicBezTo>
                      <a:pt x="387465" y="1730856"/>
                      <a:pt x="0" y="1343391"/>
                      <a:pt x="0" y="865428"/>
                    </a:cubicBezTo>
                    <a:cubicBezTo>
                      <a:pt x="0" y="387465"/>
                      <a:pt x="387465" y="0"/>
                      <a:pt x="865428" y="0"/>
                    </a:cubicBezTo>
                    <a:cubicBezTo>
                      <a:pt x="1343390" y="0"/>
                      <a:pt x="1730855" y="387465"/>
                      <a:pt x="1730855" y="865428"/>
                    </a:cubicBezTo>
                    <a:close/>
                  </a:path>
                </a:pathLst>
              </a:custGeom>
              <a:solidFill>
                <a:srgbClr val="3D8E92"/>
              </a:solidFill>
              <a:ln w="11257" cap="flat">
                <a:noFill/>
                <a:prstDash val="solid"/>
                <a:miter/>
              </a:ln>
            </p:spPr>
            <p:txBody>
              <a:bodyPr rtlCol="0" anchor="ctr"/>
              <a:lstStyle/>
              <a:p>
                <a:endParaRPr lang="en-US" dirty="0"/>
              </a:p>
            </p:txBody>
          </p:sp>
          <p:sp>
            <p:nvSpPr>
              <p:cNvPr id="49" name="Freeform: Shape 48">
                <a:extLst>
                  <a:ext uri="{FF2B5EF4-FFF2-40B4-BE49-F238E27FC236}">
                    <a16:creationId xmlns:a16="http://schemas.microsoft.com/office/drawing/2014/main" id="{F49C692C-FFF3-E36D-14D6-A82C6B9665FC}"/>
                  </a:ext>
                </a:extLst>
              </p:cNvPr>
              <p:cNvSpPr/>
              <p:nvPr/>
            </p:nvSpPr>
            <p:spPr>
              <a:xfrm>
                <a:off x="3060132" y="3064166"/>
                <a:ext cx="1555561" cy="1555562"/>
              </a:xfrm>
              <a:custGeom>
                <a:avLst/>
                <a:gdLst>
                  <a:gd name="connsiteX0" fmla="*/ 1555562 w 1555561"/>
                  <a:gd name="connsiteY0" fmla="*/ 777781 h 1555562"/>
                  <a:gd name="connsiteX1" fmla="*/ 777781 w 1555561"/>
                  <a:gd name="connsiteY1" fmla="*/ 1555562 h 1555562"/>
                  <a:gd name="connsiteX2" fmla="*/ 0 w 1555561"/>
                  <a:gd name="connsiteY2" fmla="*/ 777781 h 1555562"/>
                  <a:gd name="connsiteX3" fmla="*/ 777781 w 1555561"/>
                  <a:gd name="connsiteY3" fmla="*/ 0 h 1555562"/>
                  <a:gd name="connsiteX4" fmla="*/ 1555562 w 1555561"/>
                  <a:gd name="connsiteY4" fmla="*/ 777781 h 1555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5561" h="1555562">
                    <a:moveTo>
                      <a:pt x="1555562" y="777781"/>
                    </a:moveTo>
                    <a:cubicBezTo>
                      <a:pt x="1555562" y="1207338"/>
                      <a:pt x="1207337" y="1555562"/>
                      <a:pt x="777781" y="1555562"/>
                    </a:cubicBezTo>
                    <a:cubicBezTo>
                      <a:pt x="348224" y="1555562"/>
                      <a:pt x="0" y="1207338"/>
                      <a:pt x="0" y="777781"/>
                    </a:cubicBezTo>
                    <a:cubicBezTo>
                      <a:pt x="0" y="348224"/>
                      <a:pt x="348224" y="0"/>
                      <a:pt x="777781" y="0"/>
                    </a:cubicBezTo>
                    <a:cubicBezTo>
                      <a:pt x="1207337" y="0"/>
                      <a:pt x="1555562" y="348224"/>
                      <a:pt x="1555562" y="777781"/>
                    </a:cubicBezTo>
                    <a:close/>
                  </a:path>
                </a:pathLst>
              </a:custGeom>
              <a:solidFill>
                <a:srgbClr val="FFFFFF"/>
              </a:solidFill>
              <a:ln w="11257" cap="flat">
                <a:noFill/>
                <a:prstDash val="solid"/>
                <a:miter/>
              </a:ln>
            </p:spPr>
            <p:txBody>
              <a:bodyPr rtlCol="0" anchor="ctr"/>
              <a:lstStyle/>
              <a:p>
                <a:endParaRPr lang="en-US" dirty="0"/>
              </a:p>
            </p:txBody>
          </p:sp>
          <p:sp>
            <p:nvSpPr>
              <p:cNvPr id="50" name="Freeform: Shape 49">
                <a:extLst>
                  <a:ext uri="{FF2B5EF4-FFF2-40B4-BE49-F238E27FC236}">
                    <a16:creationId xmlns:a16="http://schemas.microsoft.com/office/drawing/2014/main" id="{56B0A229-B5BB-C9B5-E798-C865AAD31D95}"/>
                  </a:ext>
                </a:extLst>
              </p:cNvPr>
              <p:cNvSpPr/>
              <p:nvPr/>
            </p:nvSpPr>
            <p:spPr>
              <a:xfrm>
                <a:off x="2972486" y="4079306"/>
                <a:ext cx="1730855" cy="460765"/>
              </a:xfrm>
              <a:custGeom>
                <a:avLst/>
                <a:gdLst>
                  <a:gd name="connsiteX0" fmla="*/ 1500473 w 1730855"/>
                  <a:gd name="connsiteY0" fmla="*/ 460765 h 460765"/>
                  <a:gd name="connsiteX1" fmla="*/ 230383 w 1730855"/>
                  <a:gd name="connsiteY1" fmla="*/ 460765 h 460765"/>
                  <a:gd name="connsiteX2" fmla="*/ 0 w 1730855"/>
                  <a:gd name="connsiteY2" fmla="*/ 230383 h 460765"/>
                  <a:gd name="connsiteX3" fmla="*/ 0 w 1730855"/>
                  <a:gd name="connsiteY3" fmla="*/ 230383 h 460765"/>
                  <a:gd name="connsiteX4" fmla="*/ 230383 w 1730855"/>
                  <a:gd name="connsiteY4" fmla="*/ 0 h 460765"/>
                  <a:gd name="connsiteX5" fmla="*/ 1500473 w 1730855"/>
                  <a:gd name="connsiteY5" fmla="*/ 0 h 460765"/>
                  <a:gd name="connsiteX6" fmla="*/ 1730855 w 1730855"/>
                  <a:gd name="connsiteY6" fmla="*/ 230383 h 460765"/>
                  <a:gd name="connsiteX7" fmla="*/ 1730855 w 1730855"/>
                  <a:gd name="connsiteY7" fmla="*/ 230383 h 460765"/>
                  <a:gd name="connsiteX8" fmla="*/ 1500473 w 1730855"/>
                  <a:gd name="connsiteY8" fmla="*/ 460765 h 460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0855" h="460765">
                    <a:moveTo>
                      <a:pt x="1500473" y="460765"/>
                    </a:moveTo>
                    <a:lnTo>
                      <a:pt x="230383" y="460765"/>
                    </a:lnTo>
                    <a:cubicBezTo>
                      <a:pt x="103193" y="460765"/>
                      <a:pt x="0" y="357685"/>
                      <a:pt x="0" y="230383"/>
                    </a:cubicBezTo>
                    <a:lnTo>
                      <a:pt x="0" y="230383"/>
                    </a:lnTo>
                    <a:cubicBezTo>
                      <a:pt x="0" y="103193"/>
                      <a:pt x="103081" y="0"/>
                      <a:pt x="230383" y="0"/>
                    </a:cubicBezTo>
                    <a:lnTo>
                      <a:pt x="1500473" y="0"/>
                    </a:lnTo>
                    <a:cubicBezTo>
                      <a:pt x="1627662" y="0"/>
                      <a:pt x="1730855" y="103081"/>
                      <a:pt x="1730855" y="230383"/>
                    </a:cubicBezTo>
                    <a:lnTo>
                      <a:pt x="1730855" y="230383"/>
                    </a:lnTo>
                    <a:cubicBezTo>
                      <a:pt x="1730855" y="357572"/>
                      <a:pt x="1627775" y="460765"/>
                      <a:pt x="1500473" y="460765"/>
                    </a:cubicBezTo>
                    <a:close/>
                  </a:path>
                </a:pathLst>
              </a:custGeom>
              <a:solidFill>
                <a:srgbClr val="50A3A7"/>
              </a:solidFill>
              <a:ln w="11257" cap="flat">
                <a:noFill/>
                <a:prstDash val="solid"/>
                <a:miter/>
              </a:ln>
            </p:spPr>
            <p:txBody>
              <a:bodyPr rtlCol="0" anchor="ctr"/>
              <a:lstStyle/>
              <a:p>
                <a:endParaRPr lang="en-US" dirty="0"/>
              </a:p>
            </p:txBody>
          </p:sp>
          <p:sp>
            <p:nvSpPr>
              <p:cNvPr id="51" name="Freeform: Shape 50">
                <a:extLst>
                  <a:ext uri="{FF2B5EF4-FFF2-40B4-BE49-F238E27FC236}">
                    <a16:creationId xmlns:a16="http://schemas.microsoft.com/office/drawing/2014/main" id="{F7E99985-305C-ED8A-A5D8-C39AAE8519EC}"/>
                  </a:ext>
                </a:extLst>
              </p:cNvPr>
              <p:cNvSpPr/>
              <p:nvPr/>
            </p:nvSpPr>
            <p:spPr>
              <a:xfrm rot="18900000">
                <a:off x="3719768" y="4589231"/>
                <a:ext cx="236128" cy="236128"/>
              </a:xfrm>
              <a:custGeom>
                <a:avLst/>
                <a:gdLst>
                  <a:gd name="connsiteX0" fmla="*/ 236128 w 236128"/>
                  <a:gd name="connsiteY0" fmla="*/ 118064 h 236128"/>
                  <a:gd name="connsiteX1" fmla="*/ 118064 w 236128"/>
                  <a:gd name="connsiteY1" fmla="*/ 236128 h 236128"/>
                  <a:gd name="connsiteX2" fmla="*/ 0 w 236128"/>
                  <a:gd name="connsiteY2" fmla="*/ 118064 h 236128"/>
                  <a:gd name="connsiteX3" fmla="*/ 118064 w 236128"/>
                  <a:gd name="connsiteY3" fmla="*/ 0 h 236128"/>
                  <a:gd name="connsiteX4" fmla="*/ 236128 w 236128"/>
                  <a:gd name="connsiteY4" fmla="*/ 118064 h 236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128" h="236128">
                    <a:moveTo>
                      <a:pt x="236128" y="118064"/>
                    </a:moveTo>
                    <a:cubicBezTo>
                      <a:pt x="236128" y="183269"/>
                      <a:pt x="183269" y="236128"/>
                      <a:pt x="118064" y="236128"/>
                    </a:cubicBezTo>
                    <a:cubicBezTo>
                      <a:pt x="52859" y="236128"/>
                      <a:pt x="0" y="183269"/>
                      <a:pt x="0" y="118064"/>
                    </a:cubicBezTo>
                    <a:cubicBezTo>
                      <a:pt x="0" y="52859"/>
                      <a:pt x="52859" y="0"/>
                      <a:pt x="118064" y="0"/>
                    </a:cubicBezTo>
                    <a:cubicBezTo>
                      <a:pt x="183269" y="0"/>
                      <a:pt x="236128" y="52859"/>
                      <a:pt x="236128" y="118064"/>
                    </a:cubicBezTo>
                    <a:close/>
                  </a:path>
                </a:pathLst>
              </a:custGeom>
              <a:solidFill>
                <a:srgbClr val="381B4B"/>
              </a:solidFill>
              <a:ln w="11257" cap="flat">
                <a:noFill/>
                <a:prstDash val="solid"/>
                <a:miter/>
              </a:ln>
            </p:spPr>
            <p:txBody>
              <a:bodyPr rtlCol="0" anchor="ctr"/>
              <a:lstStyle/>
              <a:p>
                <a:endParaRPr lang="en-US" dirty="0"/>
              </a:p>
            </p:txBody>
          </p:sp>
          <p:sp>
            <p:nvSpPr>
              <p:cNvPr id="52" name="TextBox 51">
                <a:extLst>
                  <a:ext uri="{FF2B5EF4-FFF2-40B4-BE49-F238E27FC236}">
                    <a16:creationId xmlns:a16="http://schemas.microsoft.com/office/drawing/2014/main" id="{A08A58D4-B6B0-C265-5C41-EF5F1259AE4C}"/>
                  </a:ext>
                </a:extLst>
              </p:cNvPr>
              <p:cNvSpPr txBox="1"/>
              <p:nvPr/>
            </p:nvSpPr>
            <p:spPr>
              <a:xfrm>
                <a:off x="3733732" y="4602872"/>
                <a:ext cx="260008" cy="242374"/>
              </a:xfrm>
              <a:prstGeom prst="rect">
                <a:avLst/>
              </a:prstGeom>
              <a:noFill/>
            </p:spPr>
            <p:txBody>
              <a:bodyPr wrap="none" rtlCol="0">
                <a:spAutoFit/>
              </a:bodyPr>
              <a:lstStyle/>
              <a:p>
                <a:pPr algn="l"/>
                <a:r>
                  <a:rPr lang="en-US" sz="975" dirty="0">
                    <a:ln/>
                    <a:solidFill>
                      <a:srgbClr val="FFC84B"/>
                    </a:solidFill>
                    <a:latin typeface="Montserrat ExtraBold"/>
                    <a:sym typeface="Montserrat ExtraBold"/>
                    <a:rtl val="0"/>
                  </a:rPr>
                  <a:t>3</a:t>
                </a:r>
                <a:endParaRPr lang="ar-SY" sz="975" dirty="0">
                  <a:ln/>
                  <a:solidFill>
                    <a:srgbClr val="FFC84B"/>
                  </a:solidFill>
                  <a:latin typeface="Montserrat ExtraBold"/>
                  <a:sym typeface="Montserrat ExtraBold"/>
                  <a:rtl val="0"/>
                </a:endParaRPr>
              </a:p>
            </p:txBody>
          </p:sp>
          <p:sp>
            <p:nvSpPr>
              <p:cNvPr id="53" name="TextBox 52">
                <a:extLst>
                  <a:ext uri="{FF2B5EF4-FFF2-40B4-BE49-F238E27FC236}">
                    <a16:creationId xmlns:a16="http://schemas.microsoft.com/office/drawing/2014/main" id="{18991F73-4093-EA00-B9FB-64E4AB11A991}"/>
                  </a:ext>
                </a:extLst>
              </p:cNvPr>
              <p:cNvSpPr txBox="1"/>
              <p:nvPr/>
            </p:nvSpPr>
            <p:spPr>
              <a:xfrm>
                <a:off x="2863560" y="4106897"/>
                <a:ext cx="1948543" cy="295038"/>
              </a:xfrm>
              <a:prstGeom prst="rect">
                <a:avLst/>
              </a:prstGeom>
              <a:noFill/>
            </p:spPr>
            <p:txBody>
              <a:bodyPr wrap="square">
                <a:spAutoFit/>
              </a:bodyPr>
              <a:lstStyle/>
              <a:p>
                <a:pPr algn="ctr">
                  <a:lnSpc>
                    <a:spcPct val="115000"/>
                  </a:lnSpc>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أتمتة إدارة الموارد البشرية</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6" name="Graphic 2">
              <a:extLst>
                <a:ext uri="{FF2B5EF4-FFF2-40B4-BE49-F238E27FC236}">
                  <a16:creationId xmlns:a16="http://schemas.microsoft.com/office/drawing/2014/main" id="{ED83F0C6-2196-967C-7904-8B4E8E057B41}"/>
                </a:ext>
              </a:extLst>
            </p:cNvPr>
            <p:cNvGrpSpPr/>
            <p:nvPr/>
          </p:nvGrpSpPr>
          <p:grpSpPr>
            <a:xfrm>
              <a:off x="3267565" y="546837"/>
              <a:ext cx="714482" cy="888748"/>
              <a:chOff x="4709483" y="1206665"/>
              <a:chExt cx="545125" cy="678084"/>
            </a:xfrm>
            <a:solidFill>
              <a:srgbClr val="000000"/>
            </a:solidFill>
          </p:grpSpPr>
          <p:sp>
            <p:nvSpPr>
              <p:cNvPr id="37" name="Freeform: Shape 36">
                <a:extLst>
                  <a:ext uri="{FF2B5EF4-FFF2-40B4-BE49-F238E27FC236}">
                    <a16:creationId xmlns:a16="http://schemas.microsoft.com/office/drawing/2014/main" id="{CF2209C2-AA06-73D2-9651-00137653845F}"/>
                  </a:ext>
                </a:extLst>
              </p:cNvPr>
              <p:cNvSpPr/>
              <p:nvPr/>
            </p:nvSpPr>
            <p:spPr>
              <a:xfrm>
                <a:off x="4835671" y="1370361"/>
                <a:ext cx="292836" cy="152800"/>
              </a:xfrm>
              <a:custGeom>
                <a:avLst/>
                <a:gdLst>
                  <a:gd name="connsiteX0" fmla="*/ 287264 w 292836"/>
                  <a:gd name="connsiteY0" fmla="*/ 152800 h 152800"/>
                  <a:gd name="connsiteX1" fmla="*/ 5572 w 292836"/>
                  <a:gd name="connsiteY1" fmla="*/ 152800 h 152800"/>
                  <a:gd name="connsiteX2" fmla="*/ 0 w 292836"/>
                  <a:gd name="connsiteY2" fmla="*/ 147228 h 152800"/>
                  <a:gd name="connsiteX3" fmla="*/ 0 w 292836"/>
                  <a:gd name="connsiteY3" fmla="*/ 43672 h 152800"/>
                  <a:gd name="connsiteX4" fmla="*/ 3515 w 292836"/>
                  <a:gd name="connsiteY4" fmla="*/ 38443 h 152800"/>
                  <a:gd name="connsiteX5" fmla="*/ 100298 w 292836"/>
                  <a:gd name="connsiteY5" fmla="*/ 381 h 152800"/>
                  <a:gd name="connsiteX6" fmla="*/ 106213 w 292836"/>
                  <a:gd name="connsiteY6" fmla="*/ 1581 h 152800"/>
                  <a:gd name="connsiteX7" fmla="*/ 144961 w 292836"/>
                  <a:gd name="connsiteY7" fmla="*/ 38786 h 152800"/>
                  <a:gd name="connsiteX8" fmla="*/ 186709 w 292836"/>
                  <a:gd name="connsiteY8" fmla="*/ 1410 h 152800"/>
                  <a:gd name="connsiteX9" fmla="*/ 192453 w 292836"/>
                  <a:gd name="connsiteY9" fmla="*/ 381 h 152800"/>
                  <a:gd name="connsiteX10" fmla="*/ 289322 w 292836"/>
                  <a:gd name="connsiteY10" fmla="*/ 38443 h 152800"/>
                  <a:gd name="connsiteX11" fmla="*/ 292837 w 292836"/>
                  <a:gd name="connsiteY11" fmla="*/ 43672 h 152800"/>
                  <a:gd name="connsiteX12" fmla="*/ 292837 w 292836"/>
                  <a:gd name="connsiteY12" fmla="*/ 147228 h 152800"/>
                  <a:gd name="connsiteX13" fmla="*/ 287264 w 292836"/>
                  <a:gd name="connsiteY13" fmla="*/ 152800 h 152800"/>
                  <a:gd name="connsiteX14" fmla="*/ 11144 w 292836"/>
                  <a:gd name="connsiteY14" fmla="*/ 141656 h 152800"/>
                  <a:gd name="connsiteX15" fmla="*/ 281692 w 292836"/>
                  <a:gd name="connsiteY15" fmla="*/ 141656 h 152800"/>
                  <a:gd name="connsiteX16" fmla="*/ 281692 w 292836"/>
                  <a:gd name="connsiteY16" fmla="*/ 47444 h 152800"/>
                  <a:gd name="connsiteX17" fmla="*/ 191595 w 292836"/>
                  <a:gd name="connsiteY17" fmla="*/ 12040 h 152800"/>
                  <a:gd name="connsiteX18" fmla="*/ 148561 w 292836"/>
                  <a:gd name="connsiteY18" fmla="*/ 50530 h 152800"/>
                  <a:gd name="connsiteX19" fmla="*/ 141018 w 292836"/>
                  <a:gd name="connsiteY19" fmla="*/ 50359 h 152800"/>
                  <a:gd name="connsiteX20" fmla="*/ 101156 w 292836"/>
                  <a:gd name="connsiteY20" fmla="*/ 12040 h 152800"/>
                  <a:gd name="connsiteX21" fmla="*/ 11230 w 292836"/>
                  <a:gd name="connsiteY21" fmla="*/ 47358 h 152800"/>
                  <a:gd name="connsiteX22" fmla="*/ 11230 w 292836"/>
                  <a:gd name="connsiteY22" fmla="*/ 141570 h 1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92836" h="152800">
                    <a:moveTo>
                      <a:pt x="287264" y="152800"/>
                    </a:moveTo>
                    <a:lnTo>
                      <a:pt x="5572" y="152800"/>
                    </a:lnTo>
                    <a:cubicBezTo>
                      <a:pt x="2486" y="152800"/>
                      <a:pt x="0" y="150314"/>
                      <a:pt x="0" y="147228"/>
                    </a:cubicBezTo>
                    <a:lnTo>
                      <a:pt x="0" y="43672"/>
                    </a:lnTo>
                    <a:cubicBezTo>
                      <a:pt x="0" y="41358"/>
                      <a:pt x="1372" y="39300"/>
                      <a:pt x="3515" y="38443"/>
                    </a:cubicBezTo>
                    <a:lnTo>
                      <a:pt x="100298" y="381"/>
                    </a:lnTo>
                    <a:cubicBezTo>
                      <a:pt x="102356" y="-391"/>
                      <a:pt x="104584" y="38"/>
                      <a:pt x="106213" y="1581"/>
                    </a:cubicBezTo>
                    <a:lnTo>
                      <a:pt x="144961" y="38786"/>
                    </a:lnTo>
                    <a:lnTo>
                      <a:pt x="186709" y="1410"/>
                    </a:lnTo>
                    <a:cubicBezTo>
                      <a:pt x="188252" y="38"/>
                      <a:pt x="190481" y="-391"/>
                      <a:pt x="192453" y="381"/>
                    </a:cubicBezTo>
                    <a:lnTo>
                      <a:pt x="289322" y="38443"/>
                    </a:lnTo>
                    <a:cubicBezTo>
                      <a:pt x="291465" y="39300"/>
                      <a:pt x="292837" y="41358"/>
                      <a:pt x="292837" y="43672"/>
                    </a:cubicBezTo>
                    <a:lnTo>
                      <a:pt x="292837" y="147228"/>
                    </a:lnTo>
                    <a:cubicBezTo>
                      <a:pt x="292837" y="150314"/>
                      <a:pt x="290351" y="152800"/>
                      <a:pt x="287264" y="152800"/>
                    </a:cubicBezTo>
                    <a:close/>
                    <a:moveTo>
                      <a:pt x="11144" y="141656"/>
                    </a:moveTo>
                    <a:lnTo>
                      <a:pt x="281692" y="141656"/>
                    </a:lnTo>
                    <a:lnTo>
                      <a:pt x="281692" y="47444"/>
                    </a:lnTo>
                    <a:lnTo>
                      <a:pt x="191595" y="12040"/>
                    </a:lnTo>
                    <a:lnTo>
                      <a:pt x="148561" y="50530"/>
                    </a:lnTo>
                    <a:cubicBezTo>
                      <a:pt x="146418" y="52502"/>
                      <a:pt x="143075" y="52416"/>
                      <a:pt x="141018" y="50359"/>
                    </a:cubicBezTo>
                    <a:lnTo>
                      <a:pt x="101156" y="12040"/>
                    </a:lnTo>
                    <a:lnTo>
                      <a:pt x="11230" y="47358"/>
                    </a:lnTo>
                    <a:lnTo>
                      <a:pt x="11230" y="141570"/>
                    </a:lnTo>
                    <a:close/>
                  </a:path>
                </a:pathLst>
              </a:custGeom>
              <a:solidFill>
                <a:srgbClr val="000000"/>
              </a:solidFill>
              <a:ln w="8572"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609CBB6C-E528-3B84-A105-DB0811A60821}"/>
                  </a:ext>
                </a:extLst>
              </p:cNvPr>
              <p:cNvSpPr/>
              <p:nvPr/>
            </p:nvSpPr>
            <p:spPr>
              <a:xfrm>
                <a:off x="4883077" y="1446866"/>
                <a:ext cx="197938" cy="76123"/>
              </a:xfrm>
              <a:custGeom>
                <a:avLst/>
                <a:gdLst>
                  <a:gd name="connsiteX0" fmla="*/ 192367 w 197938"/>
                  <a:gd name="connsiteY0" fmla="*/ 76124 h 76123"/>
                  <a:gd name="connsiteX1" fmla="*/ 5572 w 197938"/>
                  <a:gd name="connsiteY1" fmla="*/ 76124 h 76123"/>
                  <a:gd name="connsiteX2" fmla="*/ 0 w 197938"/>
                  <a:gd name="connsiteY2" fmla="*/ 70552 h 76123"/>
                  <a:gd name="connsiteX3" fmla="*/ 0 w 197938"/>
                  <a:gd name="connsiteY3" fmla="*/ 5572 h 76123"/>
                  <a:gd name="connsiteX4" fmla="*/ 5572 w 197938"/>
                  <a:gd name="connsiteY4" fmla="*/ 0 h 76123"/>
                  <a:gd name="connsiteX5" fmla="*/ 11144 w 197938"/>
                  <a:gd name="connsiteY5" fmla="*/ 5572 h 76123"/>
                  <a:gd name="connsiteX6" fmla="*/ 11144 w 197938"/>
                  <a:gd name="connsiteY6" fmla="*/ 64980 h 76123"/>
                  <a:gd name="connsiteX7" fmla="*/ 186795 w 197938"/>
                  <a:gd name="connsiteY7" fmla="*/ 64980 h 76123"/>
                  <a:gd name="connsiteX8" fmla="*/ 186795 w 197938"/>
                  <a:gd name="connsiteY8" fmla="*/ 5572 h 76123"/>
                  <a:gd name="connsiteX9" fmla="*/ 192367 w 197938"/>
                  <a:gd name="connsiteY9" fmla="*/ 0 h 76123"/>
                  <a:gd name="connsiteX10" fmla="*/ 197939 w 197938"/>
                  <a:gd name="connsiteY10" fmla="*/ 5572 h 76123"/>
                  <a:gd name="connsiteX11" fmla="*/ 197939 w 197938"/>
                  <a:gd name="connsiteY11" fmla="*/ 70552 h 76123"/>
                  <a:gd name="connsiteX12" fmla="*/ 192367 w 197938"/>
                  <a:gd name="connsiteY12" fmla="*/ 76124 h 7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7938" h="76123">
                    <a:moveTo>
                      <a:pt x="192367" y="76124"/>
                    </a:moveTo>
                    <a:lnTo>
                      <a:pt x="5572" y="76124"/>
                    </a:lnTo>
                    <a:cubicBezTo>
                      <a:pt x="2486" y="76124"/>
                      <a:pt x="0" y="73638"/>
                      <a:pt x="0" y="70552"/>
                    </a:cubicBezTo>
                    <a:lnTo>
                      <a:pt x="0" y="5572"/>
                    </a:lnTo>
                    <a:cubicBezTo>
                      <a:pt x="0" y="2486"/>
                      <a:pt x="2486" y="0"/>
                      <a:pt x="5572" y="0"/>
                    </a:cubicBezTo>
                    <a:cubicBezTo>
                      <a:pt x="8658" y="0"/>
                      <a:pt x="11144" y="2486"/>
                      <a:pt x="11144" y="5572"/>
                    </a:cubicBezTo>
                    <a:lnTo>
                      <a:pt x="11144" y="64980"/>
                    </a:lnTo>
                    <a:lnTo>
                      <a:pt x="186795" y="64980"/>
                    </a:lnTo>
                    <a:lnTo>
                      <a:pt x="186795" y="5572"/>
                    </a:lnTo>
                    <a:cubicBezTo>
                      <a:pt x="186795" y="2486"/>
                      <a:pt x="189281" y="0"/>
                      <a:pt x="192367" y="0"/>
                    </a:cubicBezTo>
                    <a:cubicBezTo>
                      <a:pt x="195453" y="0"/>
                      <a:pt x="197939" y="2486"/>
                      <a:pt x="197939" y="5572"/>
                    </a:cubicBezTo>
                    <a:lnTo>
                      <a:pt x="197939" y="70552"/>
                    </a:lnTo>
                    <a:cubicBezTo>
                      <a:pt x="197939" y="73638"/>
                      <a:pt x="195453" y="76124"/>
                      <a:pt x="192367" y="76124"/>
                    </a:cubicBezTo>
                    <a:close/>
                  </a:path>
                </a:pathLst>
              </a:custGeom>
              <a:solidFill>
                <a:srgbClr val="000000"/>
              </a:solidFill>
              <a:ln w="8572"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EC5857C6-186E-975F-26E8-17104B21F057}"/>
                  </a:ext>
                </a:extLst>
              </p:cNvPr>
              <p:cNvSpPr/>
              <p:nvPr/>
            </p:nvSpPr>
            <p:spPr>
              <a:xfrm>
                <a:off x="4929882" y="1370399"/>
                <a:ext cx="104327" cy="60864"/>
              </a:xfrm>
              <a:custGeom>
                <a:avLst/>
                <a:gdLst>
                  <a:gd name="connsiteX0" fmla="*/ 98755 w 104327"/>
                  <a:gd name="connsiteY0" fmla="*/ 60865 h 60864"/>
                  <a:gd name="connsiteX1" fmla="*/ 5572 w 104327"/>
                  <a:gd name="connsiteY1" fmla="*/ 60865 h 60864"/>
                  <a:gd name="connsiteX2" fmla="*/ 0 w 104327"/>
                  <a:gd name="connsiteY2" fmla="*/ 55293 h 60864"/>
                  <a:gd name="connsiteX3" fmla="*/ 0 w 104327"/>
                  <a:gd name="connsiteY3" fmla="*/ 5572 h 60864"/>
                  <a:gd name="connsiteX4" fmla="*/ 5572 w 104327"/>
                  <a:gd name="connsiteY4" fmla="*/ 0 h 60864"/>
                  <a:gd name="connsiteX5" fmla="*/ 11144 w 104327"/>
                  <a:gd name="connsiteY5" fmla="*/ 5572 h 60864"/>
                  <a:gd name="connsiteX6" fmla="*/ 11144 w 104327"/>
                  <a:gd name="connsiteY6" fmla="*/ 49721 h 60864"/>
                  <a:gd name="connsiteX7" fmla="*/ 93183 w 104327"/>
                  <a:gd name="connsiteY7" fmla="*/ 49721 h 60864"/>
                  <a:gd name="connsiteX8" fmla="*/ 93183 w 104327"/>
                  <a:gd name="connsiteY8" fmla="*/ 5572 h 60864"/>
                  <a:gd name="connsiteX9" fmla="*/ 98755 w 104327"/>
                  <a:gd name="connsiteY9" fmla="*/ 0 h 60864"/>
                  <a:gd name="connsiteX10" fmla="*/ 104327 w 104327"/>
                  <a:gd name="connsiteY10" fmla="*/ 5572 h 60864"/>
                  <a:gd name="connsiteX11" fmla="*/ 104327 w 104327"/>
                  <a:gd name="connsiteY11" fmla="*/ 55293 h 60864"/>
                  <a:gd name="connsiteX12" fmla="*/ 98755 w 104327"/>
                  <a:gd name="connsiteY12" fmla="*/ 60865 h 60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4327" h="60864">
                    <a:moveTo>
                      <a:pt x="98755" y="60865"/>
                    </a:moveTo>
                    <a:lnTo>
                      <a:pt x="5572" y="60865"/>
                    </a:lnTo>
                    <a:cubicBezTo>
                      <a:pt x="2486" y="60865"/>
                      <a:pt x="0" y="58379"/>
                      <a:pt x="0" y="55293"/>
                    </a:cubicBezTo>
                    <a:lnTo>
                      <a:pt x="0" y="5572"/>
                    </a:lnTo>
                    <a:cubicBezTo>
                      <a:pt x="0" y="2486"/>
                      <a:pt x="2486" y="0"/>
                      <a:pt x="5572" y="0"/>
                    </a:cubicBezTo>
                    <a:cubicBezTo>
                      <a:pt x="8658" y="0"/>
                      <a:pt x="11144" y="2486"/>
                      <a:pt x="11144" y="5572"/>
                    </a:cubicBezTo>
                    <a:lnTo>
                      <a:pt x="11144" y="49721"/>
                    </a:lnTo>
                    <a:lnTo>
                      <a:pt x="93183" y="49721"/>
                    </a:lnTo>
                    <a:lnTo>
                      <a:pt x="93183" y="5572"/>
                    </a:lnTo>
                    <a:cubicBezTo>
                      <a:pt x="93183" y="2486"/>
                      <a:pt x="95669" y="0"/>
                      <a:pt x="98755" y="0"/>
                    </a:cubicBezTo>
                    <a:cubicBezTo>
                      <a:pt x="101841" y="0"/>
                      <a:pt x="104327" y="2486"/>
                      <a:pt x="104327" y="5572"/>
                    </a:cubicBezTo>
                    <a:lnTo>
                      <a:pt x="104327" y="55293"/>
                    </a:lnTo>
                    <a:cubicBezTo>
                      <a:pt x="104327" y="58379"/>
                      <a:pt x="101841" y="60865"/>
                      <a:pt x="98755" y="60865"/>
                    </a:cubicBezTo>
                    <a:close/>
                  </a:path>
                </a:pathLst>
              </a:custGeom>
              <a:solidFill>
                <a:srgbClr val="000000"/>
              </a:solidFill>
              <a:ln w="8572"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5E43723A-5592-B173-3209-A8D5096BF105}"/>
                  </a:ext>
                </a:extLst>
              </p:cNvPr>
              <p:cNvSpPr/>
              <p:nvPr/>
            </p:nvSpPr>
            <p:spPr>
              <a:xfrm>
                <a:off x="4962458" y="1420120"/>
                <a:ext cx="39176" cy="43548"/>
              </a:xfrm>
              <a:custGeom>
                <a:avLst/>
                <a:gdLst>
                  <a:gd name="connsiteX0" fmla="*/ 33604 w 39176"/>
                  <a:gd name="connsiteY0" fmla="*/ 43548 h 43548"/>
                  <a:gd name="connsiteX1" fmla="*/ 5572 w 39176"/>
                  <a:gd name="connsiteY1" fmla="*/ 43548 h 43548"/>
                  <a:gd name="connsiteX2" fmla="*/ 0 w 39176"/>
                  <a:gd name="connsiteY2" fmla="*/ 37976 h 43548"/>
                  <a:gd name="connsiteX3" fmla="*/ 0 w 39176"/>
                  <a:gd name="connsiteY3" fmla="*/ 5572 h 43548"/>
                  <a:gd name="connsiteX4" fmla="*/ 5572 w 39176"/>
                  <a:gd name="connsiteY4" fmla="*/ 0 h 43548"/>
                  <a:gd name="connsiteX5" fmla="*/ 33604 w 39176"/>
                  <a:gd name="connsiteY5" fmla="*/ 0 h 43548"/>
                  <a:gd name="connsiteX6" fmla="*/ 39176 w 39176"/>
                  <a:gd name="connsiteY6" fmla="*/ 5572 h 43548"/>
                  <a:gd name="connsiteX7" fmla="*/ 39176 w 39176"/>
                  <a:gd name="connsiteY7" fmla="*/ 37976 h 43548"/>
                  <a:gd name="connsiteX8" fmla="*/ 33604 w 39176"/>
                  <a:gd name="connsiteY8" fmla="*/ 43548 h 43548"/>
                  <a:gd name="connsiteX9" fmla="*/ 11144 w 39176"/>
                  <a:gd name="connsiteY9" fmla="*/ 32404 h 43548"/>
                  <a:gd name="connsiteX10" fmla="*/ 28032 w 39176"/>
                  <a:gd name="connsiteY10" fmla="*/ 32404 h 43548"/>
                  <a:gd name="connsiteX11" fmla="*/ 28032 w 39176"/>
                  <a:gd name="connsiteY11" fmla="*/ 11144 h 43548"/>
                  <a:gd name="connsiteX12" fmla="*/ 11144 w 39176"/>
                  <a:gd name="connsiteY12" fmla="*/ 11144 h 43548"/>
                  <a:gd name="connsiteX13" fmla="*/ 11144 w 39176"/>
                  <a:gd name="connsiteY13" fmla="*/ 32404 h 4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9176" h="43548">
                    <a:moveTo>
                      <a:pt x="33604" y="43548"/>
                    </a:moveTo>
                    <a:lnTo>
                      <a:pt x="5572" y="43548"/>
                    </a:lnTo>
                    <a:cubicBezTo>
                      <a:pt x="2486" y="43548"/>
                      <a:pt x="0" y="41062"/>
                      <a:pt x="0" y="37976"/>
                    </a:cubicBezTo>
                    <a:lnTo>
                      <a:pt x="0" y="5572"/>
                    </a:lnTo>
                    <a:cubicBezTo>
                      <a:pt x="0" y="2486"/>
                      <a:pt x="2486" y="0"/>
                      <a:pt x="5572" y="0"/>
                    </a:cubicBezTo>
                    <a:lnTo>
                      <a:pt x="33604" y="0"/>
                    </a:lnTo>
                    <a:cubicBezTo>
                      <a:pt x="36690" y="0"/>
                      <a:pt x="39176" y="2486"/>
                      <a:pt x="39176" y="5572"/>
                    </a:cubicBezTo>
                    <a:lnTo>
                      <a:pt x="39176" y="37976"/>
                    </a:lnTo>
                    <a:cubicBezTo>
                      <a:pt x="39176" y="41062"/>
                      <a:pt x="36690" y="43548"/>
                      <a:pt x="33604" y="43548"/>
                    </a:cubicBezTo>
                    <a:close/>
                    <a:moveTo>
                      <a:pt x="11144" y="32404"/>
                    </a:moveTo>
                    <a:lnTo>
                      <a:pt x="28032" y="32404"/>
                    </a:lnTo>
                    <a:lnTo>
                      <a:pt x="28032" y="11144"/>
                    </a:lnTo>
                    <a:lnTo>
                      <a:pt x="11144" y="11144"/>
                    </a:lnTo>
                    <a:lnTo>
                      <a:pt x="11144" y="32404"/>
                    </a:lnTo>
                    <a:close/>
                  </a:path>
                </a:pathLst>
              </a:custGeom>
              <a:solidFill>
                <a:srgbClr val="000000"/>
              </a:solidFill>
              <a:ln w="8572"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24A7D19F-860B-3A08-B7E0-A15A3D9F18E2}"/>
                  </a:ext>
                </a:extLst>
              </p:cNvPr>
              <p:cNvSpPr/>
              <p:nvPr/>
            </p:nvSpPr>
            <p:spPr>
              <a:xfrm>
                <a:off x="4948062" y="1452524"/>
                <a:ext cx="65002" cy="70723"/>
              </a:xfrm>
              <a:custGeom>
                <a:avLst/>
                <a:gdLst>
                  <a:gd name="connsiteX0" fmla="*/ 59401 w 65002"/>
                  <a:gd name="connsiteY0" fmla="*/ 70637 h 70723"/>
                  <a:gd name="connsiteX1" fmla="*/ 5566 w 65002"/>
                  <a:gd name="connsiteY1" fmla="*/ 70637 h 70723"/>
                  <a:gd name="connsiteX2" fmla="*/ 1194 w 65002"/>
                  <a:gd name="connsiteY2" fmla="*/ 68494 h 70723"/>
                  <a:gd name="connsiteX3" fmla="*/ 165 w 65002"/>
                  <a:gd name="connsiteY3" fmla="*/ 63779 h 70723"/>
                  <a:gd name="connsiteX4" fmla="*/ 14567 w 65002"/>
                  <a:gd name="connsiteY4" fmla="*/ 4286 h 70723"/>
                  <a:gd name="connsiteX5" fmla="*/ 19968 w 65002"/>
                  <a:gd name="connsiteY5" fmla="*/ 0 h 70723"/>
                  <a:gd name="connsiteX6" fmla="*/ 48000 w 65002"/>
                  <a:gd name="connsiteY6" fmla="*/ 0 h 70723"/>
                  <a:gd name="connsiteX7" fmla="*/ 53486 w 65002"/>
                  <a:gd name="connsiteY7" fmla="*/ 4543 h 70723"/>
                  <a:gd name="connsiteX8" fmla="*/ 64887 w 65002"/>
                  <a:gd name="connsiteY8" fmla="*/ 64037 h 70723"/>
                  <a:gd name="connsiteX9" fmla="*/ 63687 w 65002"/>
                  <a:gd name="connsiteY9" fmla="*/ 68666 h 70723"/>
                  <a:gd name="connsiteX10" fmla="*/ 59401 w 65002"/>
                  <a:gd name="connsiteY10" fmla="*/ 70723 h 70723"/>
                  <a:gd name="connsiteX11" fmla="*/ 12681 w 65002"/>
                  <a:gd name="connsiteY11" fmla="*/ 59493 h 70723"/>
                  <a:gd name="connsiteX12" fmla="*/ 52629 w 65002"/>
                  <a:gd name="connsiteY12" fmla="*/ 59493 h 70723"/>
                  <a:gd name="connsiteX13" fmla="*/ 43370 w 65002"/>
                  <a:gd name="connsiteY13" fmla="*/ 11144 h 70723"/>
                  <a:gd name="connsiteX14" fmla="*/ 24339 w 65002"/>
                  <a:gd name="connsiteY14" fmla="*/ 11144 h 70723"/>
                  <a:gd name="connsiteX15" fmla="*/ 12681 w 65002"/>
                  <a:gd name="connsiteY15" fmla="*/ 59493 h 70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5002" h="70723">
                    <a:moveTo>
                      <a:pt x="59401" y="70637"/>
                    </a:moveTo>
                    <a:lnTo>
                      <a:pt x="5566" y="70637"/>
                    </a:lnTo>
                    <a:cubicBezTo>
                      <a:pt x="3851" y="70637"/>
                      <a:pt x="2223" y="69866"/>
                      <a:pt x="1194" y="68494"/>
                    </a:cubicBezTo>
                    <a:cubicBezTo>
                      <a:pt x="165" y="67123"/>
                      <a:pt x="-264" y="65408"/>
                      <a:pt x="165" y="63779"/>
                    </a:cubicBezTo>
                    <a:lnTo>
                      <a:pt x="14567" y="4286"/>
                    </a:lnTo>
                    <a:cubicBezTo>
                      <a:pt x="15167" y="1800"/>
                      <a:pt x="17396" y="0"/>
                      <a:pt x="19968" y="0"/>
                    </a:cubicBezTo>
                    <a:lnTo>
                      <a:pt x="48000" y="0"/>
                    </a:lnTo>
                    <a:cubicBezTo>
                      <a:pt x="50657" y="0"/>
                      <a:pt x="52972" y="1886"/>
                      <a:pt x="53486" y="4543"/>
                    </a:cubicBezTo>
                    <a:lnTo>
                      <a:pt x="64887" y="64037"/>
                    </a:lnTo>
                    <a:cubicBezTo>
                      <a:pt x="65230" y="65665"/>
                      <a:pt x="64802" y="67380"/>
                      <a:pt x="63687" y="68666"/>
                    </a:cubicBezTo>
                    <a:cubicBezTo>
                      <a:pt x="62659" y="69952"/>
                      <a:pt x="61030" y="70723"/>
                      <a:pt x="59401" y="70723"/>
                    </a:cubicBezTo>
                    <a:close/>
                    <a:moveTo>
                      <a:pt x="12681" y="59493"/>
                    </a:moveTo>
                    <a:lnTo>
                      <a:pt x="52629" y="59493"/>
                    </a:lnTo>
                    <a:lnTo>
                      <a:pt x="43370" y="11144"/>
                    </a:lnTo>
                    <a:lnTo>
                      <a:pt x="24339" y="11144"/>
                    </a:lnTo>
                    <a:lnTo>
                      <a:pt x="12681" y="59493"/>
                    </a:lnTo>
                    <a:close/>
                  </a:path>
                </a:pathLst>
              </a:custGeom>
              <a:solidFill>
                <a:srgbClr val="000000"/>
              </a:solidFill>
              <a:ln w="8572"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A1619815-C43D-AE2A-8983-8F885095F83E}"/>
                  </a:ext>
                </a:extLst>
              </p:cNvPr>
              <p:cNvSpPr/>
              <p:nvPr/>
            </p:nvSpPr>
            <p:spPr>
              <a:xfrm>
                <a:off x="4907937" y="1206665"/>
                <a:ext cx="150790" cy="150704"/>
              </a:xfrm>
              <a:custGeom>
                <a:avLst/>
                <a:gdLst>
                  <a:gd name="connsiteX0" fmla="*/ 75352 w 150790"/>
                  <a:gd name="connsiteY0" fmla="*/ 150705 h 150704"/>
                  <a:gd name="connsiteX1" fmla="*/ 0 w 150790"/>
                  <a:gd name="connsiteY1" fmla="*/ 75352 h 150704"/>
                  <a:gd name="connsiteX2" fmla="*/ 75352 w 150790"/>
                  <a:gd name="connsiteY2" fmla="*/ 0 h 150704"/>
                  <a:gd name="connsiteX3" fmla="*/ 150790 w 150790"/>
                  <a:gd name="connsiteY3" fmla="*/ 75352 h 150704"/>
                  <a:gd name="connsiteX4" fmla="*/ 75352 w 150790"/>
                  <a:gd name="connsiteY4" fmla="*/ 150705 h 150704"/>
                  <a:gd name="connsiteX5" fmla="*/ 75352 w 150790"/>
                  <a:gd name="connsiteY5" fmla="*/ 11059 h 150704"/>
                  <a:gd name="connsiteX6" fmla="*/ 11144 w 150790"/>
                  <a:gd name="connsiteY6" fmla="*/ 75267 h 150704"/>
                  <a:gd name="connsiteX7" fmla="*/ 75352 w 150790"/>
                  <a:gd name="connsiteY7" fmla="*/ 139475 h 150704"/>
                  <a:gd name="connsiteX8" fmla="*/ 139646 w 150790"/>
                  <a:gd name="connsiteY8" fmla="*/ 75267 h 150704"/>
                  <a:gd name="connsiteX9" fmla="*/ 75352 w 150790"/>
                  <a:gd name="connsiteY9" fmla="*/ 11059 h 15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0790" h="150704">
                    <a:moveTo>
                      <a:pt x="75352" y="150705"/>
                    </a:moveTo>
                    <a:cubicBezTo>
                      <a:pt x="33776" y="150705"/>
                      <a:pt x="0" y="116929"/>
                      <a:pt x="0" y="75352"/>
                    </a:cubicBezTo>
                    <a:cubicBezTo>
                      <a:pt x="0" y="33776"/>
                      <a:pt x="33861" y="0"/>
                      <a:pt x="75352" y="0"/>
                    </a:cubicBezTo>
                    <a:cubicBezTo>
                      <a:pt x="116843" y="0"/>
                      <a:pt x="150790" y="33776"/>
                      <a:pt x="150790" y="75352"/>
                    </a:cubicBezTo>
                    <a:cubicBezTo>
                      <a:pt x="150790" y="116929"/>
                      <a:pt x="116929" y="150705"/>
                      <a:pt x="75352" y="150705"/>
                    </a:cubicBezTo>
                    <a:close/>
                    <a:moveTo>
                      <a:pt x="75352" y="11059"/>
                    </a:moveTo>
                    <a:cubicBezTo>
                      <a:pt x="39948" y="11059"/>
                      <a:pt x="11144" y="39862"/>
                      <a:pt x="11144" y="75267"/>
                    </a:cubicBezTo>
                    <a:cubicBezTo>
                      <a:pt x="11144" y="110671"/>
                      <a:pt x="39948" y="139475"/>
                      <a:pt x="75352" y="139475"/>
                    </a:cubicBezTo>
                    <a:cubicBezTo>
                      <a:pt x="110757" y="139475"/>
                      <a:pt x="139646" y="110671"/>
                      <a:pt x="139646" y="75267"/>
                    </a:cubicBezTo>
                    <a:cubicBezTo>
                      <a:pt x="139646" y="39862"/>
                      <a:pt x="110757" y="11059"/>
                      <a:pt x="75352" y="11059"/>
                    </a:cubicBezTo>
                    <a:close/>
                  </a:path>
                </a:pathLst>
              </a:custGeom>
              <a:solidFill>
                <a:srgbClr val="000000"/>
              </a:solidFill>
              <a:ln w="8572"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B48657FC-711E-DF74-70B8-CC4916D4D5BB}"/>
                  </a:ext>
                </a:extLst>
              </p:cNvPr>
              <p:cNvSpPr/>
              <p:nvPr/>
            </p:nvSpPr>
            <p:spPr>
              <a:xfrm>
                <a:off x="4984887" y="1246068"/>
                <a:ext cx="71603" cy="25490"/>
              </a:xfrm>
              <a:custGeom>
                <a:avLst/>
                <a:gdLst>
                  <a:gd name="connsiteX0" fmla="*/ 51380 w 71603"/>
                  <a:gd name="connsiteY0" fmla="*/ 25491 h 25490"/>
                  <a:gd name="connsiteX1" fmla="*/ 2174 w 71603"/>
                  <a:gd name="connsiteY1" fmla="*/ 9974 h 25490"/>
                  <a:gd name="connsiteX2" fmla="*/ 1145 w 71603"/>
                  <a:gd name="connsiteY2" fmla="*/ 2173 h 25490"/>
                  <a:gd name="connsiteX3" fmla="*/ 8946 w 71603"/>
                  <a:gd name="connsiteY3" fmla="*/ 1145 h 25490"/>
                  <a:gd name="connsiteX4" fmla="*/ 65096 w 71603"/>
                  <a:gd name="connsiteY4" fmla="*/ 13146 h 25490"/>
                  <a:gd name="connsiteX5" fmla="*/ 71525 w 71603"/>
                  <a:gd name="connsiteY5" fmla="*/ 17690 h 25490"/>
                  <a:gd name="connsiteX6" fmla="*/ 66982 w 71603"/>
                  <a:gd name="connsiteY6" fmla="*/ 24119 h 25490"/>
                  <a:gd name="connsiteX7" fmla="*/ 51294 w 71603"/>
                  <a:gd name="connsiteY7" fmla="*/ 25491 h 25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603" h="25490">
                    <a:moveTo>
                      <a:pt x="51380" y="25491"/>
                    </a:moveTo>
                    <a:cubicBezTo>
                      <a:pt x="32606" y="25491"/>
                      <a:pt x="15118" y="20004"/>
                      <a:pt x="2174" y="9974"/>
                    </a:cubicBezTo>
                    <a:cubicBezTo>
                      <a:pt x="-227" y="8088"/>
                      <a:pt x="-741" y="4574"/>
                      <a:pt x="1145" y="2173"/>
                    </a:cubicBezTo>
                    <a:cubicBezTo>
                      <a:pt x="3031" y="-227"/>
                      <a:pt x="6545" y="-741"/>
                      <a:pt x="8946" y="1145"/>
                    </a:cubicBezTo>
                    <a:cubicBezTo>
                      <a:pt x="22919" y="11946"/>
                      <a:pt x="44950" y="16661"/>
                      <a:pt x="65096" y="13146"/>
                    </a:cubicBezTo>
                    <a:cubicBezTo>
                      <a:pt x="68182" y="12632"/>
                      <a:pt x="71011" y="14689"/>
                      <a:pt x="71525" y="17690"/>
                    </a:cubicBezTo>
                    <a:cubicBezTo>
                      <a:pt x="72039" y="20690"/>
                      <a:pt x="69982" y="23605"/>
                      <a:pt x="66982" y="24119"/>
                    </a:cubicBezTo>
                    <a:cubicBezTo>
                      <a:pt x="61838" y="24976"/>
                      <a:pt x="56523" y="25491"/>
                      <a:pt x="51294" y="25491"/>
                    </a:cubicBezTo>
                    <a:close/>
                  </a:path>
                </a:pathLst>
              </a:custGeom>
              <a:solidFill>
                <a:srgbClr val="000000"/>
              </a:solidFill>
              <a:ln w="8572"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E82DA3CF-BE3D-5CD2-DC9F-7C11EBA09FBF}"/>
                  </a:ext>
                </a:extLst>
              </p:cNvPr>
              <p:cNvSpPr/>
              <p:nvPr/>
            </p:nvSpPr>
            <p:spPr>
              <a:xfrm>
                <a:off x="4911676" y="1214551"/>
                <a:ext cx="102730" cy="55721"/>
              </a:xfrm>
              <a:custGeom>
                <a:avLst/>
                <a:gdLst>
                  <a:gd name="connsiteX0" fmla="*/ 34837 w 102730"/>
                  <a:gd name="connsiteY0" fmla="*/ 55636 h 55721"/>
                  <a:gd name="connsiteX1" fmla="*/ 3547 w 102730"/>
                  <a:gd name="connsiteY1" fmla="*/ 50064 h 55721"/>
                  <a:gd name="connsiteX2" fmla="*/ 375 w 102730"/>
                  <a:gd name="connsiteY2" fmla="*/ 42863 h 55721"/>
                  <a:gd name="connsiteX3" fmla="*/ 7576 w 102730"/>
                  <a:gd name="connsiteY3" fmla="*/ 39691 h 55721"/>
                  <a:gd name="connsiteX4" fmla="*/ 34837 w 102730"/>
                  <a:gd name="connsiteY4" fmla="*/ 44577 h 55721"/>
                  <a:gd name="connsiteX5" fmla="*/ 91587 w 102730"/>
                  <a:gd name="connsiteY5" fmla="*/ 5572 h 55721"/>
                  <a:gd name="connsiteX6" fmla="*/ 97159 w 102730"/>
                  <a:gd name="connsiteY6" fmla="*/ 0 h 55721"/>
                  <a:gd name="connsiteX7" fmla="*/ 102731 w 102730"/>
                  <a:gd name="connsiteY7" fmla="*/ 5572 h 55721"/>
                  <a:gd name="connsiteX8" fmla="*/ 34837 w 102730"/>
                  <a:gd name="connsiteY8" fmla="*/ 55721 h 55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730" h="55721">
                    <a:moveTo>
                      <a:pt x="34837" y="55636"/>
                    </a:moveTo>
                    <a:cubicBezTo>
                      <a:pt x="23692" y="55636"/>
                      <a:pt x="13148" y="53750"/>
                      <a:pt x="3547" y="50064"/>
                    </a:cubicBezTo>
                    <a:cubicBezTo>
                      <a:pt x="718" y="48949"/>
                      <a:pt x="-739" y="45691"/>
                      <a:pt x="375" y="42863"/>
                    </a:cubicBezTo>
                    <a:cubicBezTo>
                      <a:pt x="1490" y="39948"/>
                      <a:pt x="4662" y="38576"/>
                      <a:pt x="7576" y="39691"/>
                    </a:cubicBezTo>
                    <a:cubicBezTo>
                      <a:pt x="15892" y="42948"/>
                      <a:pt x="25064" y="44577"/>
                      <a:pt x="34837" y="44577"/>
                    </a:cubicBezTo>
                    <a:cubicBezTo>
                      <a:pt x="66126" y="44577"/>
                      <a:pt x="91587" y="27089"/>
                      <a:pt x="91587" y="5572"/>
                    </a:cubicBezTo>
                    <a:cubicBezTo>
                      <a:pt x="91587" y="2486"/>
                      <a:pt x="94073" y="0"/>
                      <a:pt x="97159" y="0"/>
                    </a:cubicBezTo>
                    <a:cubicBezTo>
                      <a:pt x="100245" y="0"/>
                      <a:pt x="102731" y="2486"/>
                      <a:pt x="102731" y="5572"/>
                    </a:cubicBezTo>
                    <a:cubicBezTo>
                      <a:pt x="102731" y="33176"/>
                      <a:pt x="72299" y="55721"/>
                      <a:pt x="34837" y="55721"/>
                    </a:cubicBezTo>
                    <a:close/>
                  </a:path>
                </a:pathLst>
              </a:custGeom>
              <a:solidFill>
                <a:srgbClr val="000000"/>
              </a:solidFill>
              <a:ln w="8572"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343DF497-6AF7-C158-E519-13170973F739}"/>
                  </a:ext>
                </a:extLst>
              </p:cNvPr>
              <p:cNvSpPr/>
              <p:nvPr/>
            </p:nvSpPr>
            <p:spPr>
              <a:xfrm>
                <a:off x="4709483" y="1706698"/>
                <a:ext cx="545125" cy="178050"/>
              </a:xfrm>
              <a:custGeom>
                <a:avLst/>
                <a:gdLst>
                  <a:gd name="connsiteX0" fmla="*/ 539553 w 545125"/>
                  <a:gd name="connsiteY0" fmla="*/ 178051 h 178050"/>
                  <a:gd name="connsiteX1" fmla="*/ 533981 w 545125"/>
                  <a:gd name="connsiteY1" fmla="*/ 172479 h 178050"/>
                  <a:gd name="connsiteX2" fmla="*/ 533981 w 545125"/>
                  <a:gd name="connsiteY2" fmla="*/ 146418 h 178050"/>
                  <a:gd name="connsiteX3" fmla="*/ 497034 w 545125"/>
                  <a:gd name="connsiteY3" fmla="*/ 109557 h 178050"/>
                  <a:gd name="connsiteX4" fmla="*/ 435654 w 545125"/>
                  <a:gd name="connsiteY4" fmla="*/ 109557 h 178050"/>
                  <a:gd name="connsiteX5" fmla="*/ 398707 w 545125"/>
                  <a:gd name="connsiteY5" fmla="*/ 146418 h 178050"/>
                  <a:gd name="connsiteX6" fmla="*/ 398707 w 545125"/>
                  <a:gd name="connsiteY6" fmla="*/ 172479 h 178050"/>
                  <a:gd name="connsiteX7" fmla="*/ 393135 w 545125"/>
                  <a:gd name="connsiteY7" fmla="*/ 178051 h 178050"/>
                  <a:gd name="connsiteX8" fmla="*/ 387563 w 545125"/>
                  <a:gd name="connsiteY8" fmla="*/ 172479 h 178050"/>
                  <a:gd name="connsiteX9" fmla="*/ 387563 w 545125"/>
                  <a:gd name="connsiteY9" fmla="*/ 146418 h 178050"/>
                  <a:gd name="connsiteX10" fmla="*/ 435654 w 545125"/>
                  <a:gd name="connsiteY10" fmla="*/ 98412 h 178050"/>
                  <a:gd name="connsiteX11" fmla="*/ 497034 w 545125"/>
                  <a:gd name="connsiteY11" fmla="*/ 98412 h 178050"/>
                  <a:gd name="connsiteX12" fmla="*/ 545125 w 545125"/>
                  <a:gd name="connsiteY12" fmla="*/ 146418 h 178050"/>
                  <a:gd name="connsiteX13" fmla="*/ 545125 w 545125"/>
                  <a:gd name="connsiteY13" fmla="*/ 172479 h 178050"/>
                  <a:gd name="connsiteX14" fmla="*/ 539553 w 545125"/>
                  <a:gd name="connsiteY14" fmla="*/ 178051 h 178050"/>
                  <a:gd name="connsiteX15" fmla="*/ 338271 w 545125"/>
                  <a:gd name="connsiteY15" fmla="*/ 178051 h 178050"/>
                  <a:gd name="connsiteX16" fmla="*/ 332699 w 545125"/>
                  <a:gd name="connsiteY16" fmla="*/ 172479 h 178050"/>
                  <a:gd name="connsiteX17" fmla="*/ 332699 w 545125"/>
                  <a:gd name="connsiteY17" fmla="*/ 146418 h 178050"/>
                  <a:gd name="connsiteX18" fmla="*/ 295751 w 545125"/>
                  <a:gd name="connsiteY18" fmla="*/ 109557 h 178050"/>
                  <a:gd name="connsiteX19" fmla="*/ 234372 w 545125"/>
                  <a:gd name="connsiteY19" fmla="*/ 109557 h 178050"/>
                  <a:gd name="connsiteX20" fmla="*/ 197425 w 545125"/>
                  <a:gd name="connsiteY20" fmla="*/ 146418 h 178050"/>
                  <a:gd name="connsiteX21" fmla="*/ 197425 w 545125"/>
                  <a:gd name="connsiteY21" fmla="*/ 172479 h 178050"/>
                  <a:gd name="connsiteX22" fmla="*/ 191853 w 545125"/>
                  <a:gd name="connsiteY22" fmla="*/ 178051 h 178050"/>
                  <a:gd name="connsiteX23" fmla="*/ 186280 w 545125"/>
                  <a:gd name="connsiteY23" fmla="*/ 172479 h 178050"/>
                  <a:gd name="connsiteX24" fmla="*/ 186280 w 545125"/>
                  <a:gd name="connsiteY24" fmla="*/ 146418 h 178050"/>
                  <a:gd name="connsiteX25" fmla="*/ 234372 w 545125"/>
                  <a:gd name="connsiteY25" fmla="*/ 98412 h 178050"/>
                  <a:gd name="connsiteX26" fmla="*/ 295751 w 545125"/>
                  <a:gd name="connsiteY26" fmla="*/ 98412 h 178050"/>
                  <a:gd name="connsiteX27" fmla="*/ 343843 w 545125"/>
                  <a:gd name="connsiteY27" fmla="*/ 146418 h 178050"/>
                  <a:gd name="connsiteX28" fmla="*/ 343843 w 545125"/>
                  <a:gd name="connsiteY28" fmla="*/ 172479 h 178050"/>
                  <a:gd name="connsiteX29" fmla="*/ 338271 w 545125"/>
                  <a:gd name="connsiteY29" fmla="*/ 178051 h 178050"/>
                  <a:gd name="connsiteX30" fmla="*/ 151991 w 545125"/>
                  <a:gd name="connsiteY30" fmla="*/ 178051 h 178050"/>
                  <a:gd name="connsiteX31" fmla="*/ 146418 w 545125"/>
                  <a:gd name="connsiteY31" fmla="*/ 172479 h 178050"/>
                  <a:gd name="connsiteX32" fmla="*/ 146418 w 545125"/>
                  <a:gd name="connsiteY32" fmla="*/ 146418 h 178050"/>
                  <a:gd name="connsiteX33" fmla="*/ 109471 w 545125"/>
                  <a:gd name="connsiteY33" fmla="*/ 109557 h 178050"/>
                  <a:gd name="connsiteX34" fmla="*/ 48092 w 545125"/>
                  <a:gd name="connsiteY34" fmla="*/ 109557 h 178050"/>
                  <a:gd name="connsiteX35" fmla="*/ 11144 w 545125"/>
                  <a:gd name="connsiteY35" fmla="*/ 146418 h 178050"/>
                  <a:gd name="connsiteX36" fmla="*/ 11144 w 545125"/>
                  <a:gd name="connsiteY36" fmla="*/ 172479 h 178050"/>
                  <a:gd name="connsiteX37" fmla="*/ 5572 w 545125"/>
                  <a:gd name="connsiteY37" fmla="*/ 178051 h 178050"/>
                  <a:gd name="connsiteX38" fmla="*/ 0 w 545125"/>
                  <a:gd name="connsiteY38" fmla="*/ 172479 h 178050"/>
                  <a:gd name="connsiteX39" fmla="*/ 0 w 545125"/>
                  <a:gd name="connsiteY39" fmla="*/ 146418 h 178050"/>
                  <a:gd name="connsiteX40" fmla="*/ 48092 w 545125"/>
                  <a:gd name="connsiteY40" fmla="*/ 98412 h 178050"/>
                  <a:gd name="connsiteX41" fmla="*/ 109471 w 545125"/>
                  <a:gd name="connsiteY41" fmla="*/ 98412 h 178050"/>
                  <a:gd name="connsiteX42" fmla="*/ 157563 w 545125"/>
                  <a:gd name="connsiteY42" fmla="*/ 146418 h 178050"/>
                  <a:gd name="connsiteX43" fmla="*/ 157563 w 545125"/>
                  <a:gd name="connsiteY43" fmla="*/ 172479 h 178050"/>
                  <a:gd name="connsiteX44" fmla="*/ 151991 w 545125"/>
                  <a:gd name="connsiteY44" fmla="*/ 178051 h 178050"/>
                  <a:gd name="connsiteX45" fmla="*/ 465315 w 545125"/>
                  <a:gd name="connsiteY45" fmla="*/ 90869 h 178050"/>
                  <a:gd name="connsiteX46" fmla="*/ 419795 w 545125"/>
                  <a:gd name="connsiteY46" fmla="*/ 45349 h 178050"/>
                  <a:gd name="connsiteX47" fmla="*/ 465315 w 545125"/>
                  <a:gd name="connsiteY47" fmla="*/ 0 h 178050"/>
                  <a:gd name="connsiteX48" fmla="*/ 510750 w 545125"/>
                  <a:gd name="connsiteY48" fmla="*/ 45349 h 178050"/>
                  <a:gd name="connsiteX49" fmla="*/ 465315 w 545125"/>
                  <a:gd name="connsiteY49" fmla="*/ 90869 h 178050"/>
                  <a:gd name="connsiteX50" fmla="*/ 431111 w 545125"/>
                  <a:gd name="connsiteY50" fmla="*/ 48263 h 178050"/>
                  <a:gd name="connsiteX51" fmla="*/ 465315 w 545125"/>
                  <a:gd name="connsiteY51" fmla="*/ 79724 h 178050"/>
                  <a:gd name="connsiteX52" fmla="*/ 499605 w 545125"/>
                  <a:gd name="connsiteY52" fmla="*/ 45349 h 178050"/>
                  <a:gd name="connsiteX53" fmla="*/ 499434 w 545125"/>
                  <a:gd name="connsiteY53" fmla="*/ 41491 h 178050"/>
                  <a:gd name="connsiteX54" fmla="*/ 471402 w 545125"/>
                  <a:gd name="connsiteY54" fmla="*/ 34804 h 178050"/>
                  <a:gd name="connsiteX55" fmla="*/ 431111 w 545125"/>
                  <a:gd name="connsiteY55" fmla="*/ 48263 h 178050"/>
                  <a:gd name="connsiteX56" fmla="*/ 431968 w 545125"/>
                  <a:gd name="connsiteY56" fmla="*/ 37119 h 178050"/>
                  <a:gd name="connsiteX57" fmla="*/ 438483 w 545125"/>
                  <a:gd name="connsiteY57" fmla="*/ 37719 h 178050"/>
                  <a:gd name="connsiteX58" fmla="*/ 466001 w 545125"/>
                  <a:gd name="connsiteY58" fmla="*/ 23917 h 178050"/>
                  <a:gd name="connsiteX59" fmla="*/ 469773 w 545125"/>
                  <a:gd name="connsiteY59" fmla="*/ 21774 h 178050"/>
                  <a:gd name="connsiteX60" fmla="*/ 473973 w 545125"/>
                  <a:gd name="connsiteY60" fmla="*/ 22974 h 178050"/>
                  <a:gd name="connsiteX61" fmla="*/ 496262 w 545125"/>
                  <a:gd name="connsiteY61" fmla="*/ 30518 h 178050"/>
                  <a:gd name="connsiteX62" fmla="*/ 465315 w 545125"/>
                  <a:gd name="connsiteY62" fmla="*/ 11144 h 178050"/>
                  <a:gd name="connsiteX63" fmla="*/ 431968 w 545125"/>
                  <a:gd name="connsiteY63" fmla="*/ 37119 h 178050"/>
                  <a:gd name="connsiteX64" fmla="*/ 264033 w 545125"/>
                  <a:gd name="connsiteY64" fmla="*/ 90869 h 178050"/>
                  <a:gd name="connsiteX65" fmla="*/ 218513 w 545125"/>
                  <a:gd name="connsiteY65" fmla="*/ 45349 h 178050"/>
                  <a:gd name="connsiteX66" fmla="*/ 264033 w 545125"/>
                  <a:gd name="connsiteY66" fmla="*/ 0 h 178050"/>
                  <a:gd name="connsiteX67" fmla="*/ 309553 w 545125"/>
                  <a:gd name="connsiteY67" fmla="*/ 45349 h 178050"/>
                  <a:gd name="connsiteX68" fmla="*/ 264033 w 545125"/>
                  <a:gd name="connsiteY68" fmla="*/ 90869 h 178050"/>
                  <a:gd name="connsiteX69" fmla="*/ 229829 w 545125"/>
                  <a:gd name="connsiteY69" fmla="*/ 48263 h 178050"/>
                  <a:gd name="connsiteX70" fmla="*/ 264033 w 545125"/>
                  <a:gd name="connsiteY70" fmla="*/ 79724 h 178050"/>
                  <a:gd name="connsiteX71" fmla="*/ 298409 w 545125"/>
                  <a:gd name="connsiteY71" fmla="*/ 45349 h 178050"/>
                  <a:gd name="connsiteX72" fmla="*/ 298237 w 545125"/>
                  <a:gd name="connsiteY72" fmla="*/ 41491 h 178050"/>
                  <a:gd name="connsiteX73" fmla="*/ 270205 w 545125"/>
                  <a:gd name="connsiteY73" fmla="*/ 34804 h 178050"/>
                  <a:gd name="connsiteX74" fmla="*/ 229914 w 545125"/>
                  <a:gd name="connsiteY74" fmla="*/ 48263 h 178050"/>
                  <a:gd name="connsiteX75" fmla="*/ 230686 w 545125"/>
                  <a:gd name="connsiteY75" fmla="*/ 37119 h 178050"/>
                  <a:gd name="connsiteX76" fmla="*/ 237287 w 545125"/>
                  <a:gd name="connsiteY76" fmla="*/ 37719 h 178050"/>
                  <a:gd name="connsiteX77" fmla="*/ 264719 w 545125"/>
                  <a:gd name="connsiteY77" fmla="*/ 24003 h 178050"/>
                  <a:gd name="connsiteX78" fmla="*/ 268491 w 545125"/>
                  <a:gd name="connsiteY78" fmla="*/ 21774 h 178050"/>
                  <a:gd name="connsiteX79" fmla="*/ 272691 w 545125"/>
                  <a:gd name="connsiteY79" fmla="*/ 22974 h 178050"/>
                  <a:gd name="connsiteX80" fmla="*/ 294980 w 545125"/>
                  <a:gd name="connsiteY80" fmla="*/ 30518 h 178050"/>
                  <a:gd name="connsiteX81" fmla="*/ 264033 w 545125"/>
                  <a:gd name="connsiteY81" fmla="*/ 11144 h 178050"/>
                  <a:gd name="connsiteX82" fmla="*/ 230686 w 545125"/>
                  <a:gd name="connsiteY82" fmla="*/ 37119 h 178050"/>
                  <a:gd name="connsiteX83" fmla="*/ 77667 w 545125"/>
                  <a:gd name="connsiteY83" fmla="*/ 90869 h 178050"/>
                  <a:gd name="connsiteX84" fmla="*/ 32147 w 545125"/>
                  <a:gd name="connsiteY84" fmla="*/ 45349 h 178050"/>
                  <a:gd name="connsiteX85" fmla="*/ 77667 w 545125"/>
                  <a:gd name="connsiteY85" fmla="*/ 0 h 178050"/>
                  <a:gd name="connsiteX86" fmla="*/ 123187 w 545125"/>
                  <a:gd name="connsiteY86" fmla="*/ 45349 h 178050"/>
                  <a:gd name="connsiteX87" fmla="*/ 77667 w 545125"/>
                  <a:gd name="connsiteY87" fmla="*/ 90869 h 178050"/>
                  <a:gd name="connsiteX88" fmla="*/ 43463 w 545125"/>
                  <a:gd name="connsiteY88" fmla="*/ 48263 h 178050"/>
                  <a:gd name="connsiteX89" fmla="*/ 77667 w 545125"/>
                  <a:gd name="connsiteY89" fmla="*/ 79724 h 178050"/>
                  <a:gd name="connsiteX90" fmla="*/ 112043 w 545125"/>
                  <a:gd name="connsiteY90" fmla="*/ 45349 h 178050"/>
                  <a:gd name="connsiteX91" fmla="*/ 111785 w 545125"/>
                  <a:gd name="connsiteY91" fmla="*/ 41491 h 178050"/>
                  <a:gd name="connsiteX92" fmla="*/ 83753 w 545125"/>
                  <a:gd name="connsiteY92" fmla="*/ 34804 h 178050"/>
                  <a:gd name="connsiteX93" fmla="*/ 50921 w 545125"/>
                  <a:gd name="connsiteY93" fmla="*/ 48863 h 178050"/>
                  <a:gd name="connsiteX94" fmla="*/ 43463 w 545125"/>
                  <a:gd name="connsiteY94" fmla="*/ 48263 h 178050"/>
                  <a:gd name="connsiteX95" fmla="*/ 44320 w 545125"/>
                  <a:gd name="connsiteY95" fmla="*/ 37119 h 178050"/>
                  <a:gd name="connsiteX96" fmla="*/ 50921 w 545125"/>
                  <a:gd name="connsiteY96" fmla="*/ 37719 h 178050"/>
                  <a:gd name="connsiteX97" fmla="*/ 78353 w 545125"/>
                  <a:gd name="connsiteY97" fmla="*/ 24003 h 178050"/>
                  <a:gd name="connsiteX98" fmla="*/ 82125 w 545125"/>
                  <a:gd name="connsiteY98" fmla="*/ 21774 h 178050"/>
                  <a:gd name="connsiteX99" fmla="*/ 86325 w 545125"/>
                  <a:gd name="connsiteY99" fmla="*/ 22974 h 178050"/>
                  <a:gd name="connsiteX100" fmla="*/ 108614 w 545125"/>
                  <a:gd name="connsiteY100" fmla="*/ 30518 h 178050"/>
                  <a:gd name="connsiteX101" fmla="*/ 77667 w 545125"/>
                  <a:gd name="connsiteY101" fmla="*/ 11144 h 178050"/>
                  <a:gd name="connsiteX102" fmla="*/ 44320 w 545125"/>
                  <a:gd name="connsiteY102" fmla="*/ 37119 h 178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545125" h="178050">
                    <a:moveTo>
                      <a:pt x="539553" y="178051"/>
                    </a:moveTo>
                    <a:cubicBezTo>
                      <a:pt x="536467" y="178051"/>
                      <a:pt x="533981" y="175565"/>
                      <a:pt x="533981" y="172479"/>
                    </a:cubicBezTo>
                    <a:lnTo>
                      <a:pt x="533981" y="146418"/>
                    </a:lnTo>
                    <a:cubicBezTo>
                      <a:pt x="533981" y="126102"/>
                      <a:pt x="517436" y="109557"/>
                      <a:pt x="497034" y="109557"/>
                    </a:cubicBezTo>
                    <a:lnTo>
                      <a:pt x="435654" y="109557"/>
                    </a:lnTo>
                    <a:cubicBezTo>
                      <a:pt x="415252" y="109557"/>
                      <a:pt x="398707" y="126102"/>
                      <a:pt x="398707" y="146418"/>
                    </a:cubicBezTo>
                    <a:lnTo>
                      <a:pt x="398707" y="172479"/>
                    </a:lnTo>
                    <a:cubicBezTo>
                      <a:pt x="398707" y="175565"/>
                      <a:pt x="396221" y="178051"/>
                      <a:pt x="393135" y="178051"/>
                    </a:cubicBezTo>
                    <a:cubicBezTo>
                      <a:pt x="390049" y="178051"/>
                      <a:pt x="387563" y="175565"/>
                      <a:pt x="387563" y="172479"/>
                    </a:cubicBezTo>
                    <a:lnTo>
                      <a:pt x="387563" y="146418"/>
                    </a:lnTo>
                    <a:cubicBezTo>
                      <a:pt x="387563" y="119929"/>
                      <a:pt x="409165" y="98412"/>
                      <a:pt x="435654" y="98412"/>
                    </a:cubicBezTo>
                    <a:lnTo>
                      <a:pt x="497034" y="98412"/>
                    </a:lnTo>
                    <a:cubicBezTo>
                      <a:pt x="523523" y="98412"/>
                      <a:pt x="545125" y="119929"/>
                      <a:pt x="545125" y="146418"/>
                    </a:cubicBezTo>
                    <a:lnTo>
                      <a:pt x="545125" y="172479"/>
                    </a:lnTo>
                    <a:cubicBezTo>
                      <a:pt x="545125" y="175565"/>
                      <a:pt x="542639" y="178051"/>
                      <a:pt x="539553" y="178051"/>
                    </a:cubicBezTo>
                    <a:close/>
                    <a:moveTo>
                      <a:pt x="338271" y="178051"/>
                    </a:moveTo>
                    <a:cubicBezTo>
                      <a:pt x="335185" y="178051"/>
                      <a:pt x="332699" y="175565"/>
                      <a:pt x="332699" y="172479"/>
                    </a:cubicBezTo>
                    <a:lnTo>
                      <a:pt x="332699" y="146418"/>
                    </a:lnTo>
                    <a:cubicBezTo>
                      <a:pt x="332699" y="126102"/>
                      <a:pt x="316154" y="109557"/>
                      <a:pt x="295751" y="109557"/>
                    </a:cubicBezTo>
                    <a:lnTo>
                      <a:pt x="234372" y="109557"/>
                    </a:lnTo>
                    <a:cubicBezTo>
                      <a:pt x="213970" y="109557"/>
                      <a:pt x="197425" y="126102"/>
                      <a:pt x="197425" y="146418"/>
                    </a:cubicBezTo>
                    <a:lnTo>
                      <a:pt x="197425" y="172479"/>
                    </a:lnTo>
                    <a:cubicBezTo>
                      <a:pt x="197425" y="175565"/>
                      <a:pt x="194939" y="178051"/>
                      <a:pt x="191853" y="178051"/>
                    </a:cubicBezTo>
                    <a:cubicBezTo>
                      <a:pt x="188766" y="178051"/>
                      <a:pt x="186280" y="175565"/>
                      <a:pt x="186280" y="172479"/>
                    </a:cubicBezTo>
                    <a:lnTo>
                      <a:pt x="186280" y="146418"/>
                    </a:lnTo>
                    <a:cubicBezTo>
                      <a:pt x="186280" y="119929"/>
                      <a:pt x="207883" y="98412"/>
                      <a:pt x="234372" y="98412"/>
                    </a:cubicBezTo>
                    <a:lnTo>
                      <a:pt x="295751" y="98412"/>
                    </a:lnTo>
                    <a:cubicBezTo>
                      <a:pt x="322240" y="98412"/>
                      <a:pt x="343843" y="119929"/>
                      <a:pt x="343843" y="146418"/>
                    </a:cubicBezTo>
                    <a:lnTo>
                      <a:pt x="343843" y="172479"/>
                    </a:lnTo>
                    <a:cubicBezTo>
                      <a:pt x="343843" y="175565"/>
                      <a:pt x="341357" y="178051"/>
                      <a:pt x="338271" y="178051"/>
                    </a:cubicBezTo>
                    <a:close/>
                    <a:moveTo>
                      <a:pt x="151991" y="178051"/>
                    </a:moveTo>
                    <a:cubicBezTo>
                      <a:pt x="148904" y="178051"/>
                      <a:pt x="146418" y="175565"/>
                      <a:pt x="146418" y="172479"/>
                    </a:cubicBezTo>
                    <a:lnTo>
                      <a:pt x="146418" y="146418"/>
                    </a:lnTo>
                    <a:cubicBezTo>
                      <a:pt x="146418" y="126102"/>
                      <a:pt x="129873" y="109557"/>
                      <a:pt x="109471" y="109557"/>
                    </a:cubicBezTo>
                    <a:lnTo>
                      <a:pt x="48092" y="109557"/>
                    </a:lnTo>
                    <a:cubicBezTo>
                      <a:pt x="27689" y="109557"/>
                      <a:pt x="11144" y="126102"/>
                      <a:pt x="11144" y="146418"/>
                    </a:cubicBezTo>
                    <a:lnTo>
                      <a:pt x="11144" y="172479"/>
                    </a:lnTo>
                    <a:cubicBezTo>
                      <a:pt x="11144" y="175565"/>
                      <a:pt x="8658" y="178051"/>
                      <a:pt x="5572" y="178051"/>
                    </a:cubicBezTo>
                    <a:cubicBezTo>
                      <a:pt x="2486" y="178051"/>
                      <a:pt x="0" y="175565"/>
                      <a:pt x="0" y="172479"/>
                    </a:cubicBezTo>
                    <a:lnTo>
                      <a:pt x="0" y="146418"/>
                    </a:lnTo>
                    <a:cubicBezTo>
                      <a:pt x="0" y="119929"/>
                      <a:pt x="21603" y="98412"/>
                      <a:pt x="48092" y="98412"/>
                    </a:cubicBezTo>
                    <a:lnTo>
                      <a:pt x="109471" y="98412"/>
                    </a:lnTo>
                    <a:cubicBezTo>
                      <a:pt x="135960" y="98412"/>
                      <a:pt x="157563" y="119929"/>
                      <a:pt x="157563" y="146418"/>
                    </a:cubicBezTo>
                    <a:lnTo>
                      <a:pt x="157563" y="172479"/>
                    </a:lnTo>
                    <a:cubicBezTo>
                      <a:pt x="157563" y="175565"/>
                      <a:pt x="155077" y="178051"/>
                      <a:pt x="151991" y="178051"/>
                    </a:cubicBezTo>
                    <a:close/>
                    <a:moveTo>
                      <a:pt x="465315" y="90869"/>
                    </a:moveTo>
                    <a:cubicBezTo>
                      <a:pt x="440198" y="90869"/>
                      <a:pt x="419795" y="70466"/>
                      <a:pt x="419795" y="45349"/>
                    </a:cubicBezTo>
                    <a:cubicBezTo>
                      <a:pt x="419795" y="20231"/>
                      <a:pt x="440198" y="0"/>
                      <a:pt x="465315" y="0"/>
                    </a:cubicBezTo>
                    <a:cubicBezTo>
                      <a:pt x="490433" y="0"/>
                      <a:pt x="510750" y="20403"/>
                      <a:pt x="510750" y="45349"/>
                    </a:cubicBezTo>
                    <a:cubicBezTo>
                      <a:pt x="510750" y="70294"/>
                      <a:pt x="490347" y="90869"/>
                      <a:pt x="465315" y="90869"/>
                    </a:cubicBezTo>
                    <a:close/>
                    <a:moveTo>
                      <a:pt x="431111" y="48263"/>
                    </a:moveTo>
                    <a:cubicBezTo>
                      <a:pt x="432568" y="65837"/>
                      <a:pt x="447399" y="79724"/>
                      <a:pt x="465315" y="79724"/>
                    </a:cubicBezTo>
                    <a:cubicBezTo>
                      <a:pt x="484261" y="79724"/>
                      <a:pt x="499605" y="64294"/>
                      <a:pt x="499605" y="45349"/>
                    </a:cubicBezTo>
                    <a:cubicBezTo>
                      <a:pt x="499605" y="44063"/>
                      <a:pt x="499605" y="42777"/>
                      <a:pt x="499434" y="41491"/>
                    </a:cubicBezTo>
                    <a:cubicBezTo>
                      <a:pt x="489747" y="42348"/>
                      <a:pt x="479631" y="39948"/>
                      <a:pt x="471402" y="34804"/>
                    </a:cubicBezTo>
                    <a:cubicBezTo>
                      <a:pt x="461115" y="45606"/>
                      <a:pt x="445684" y="50749"/>
                      <a:pt x="431111" y="48263"/>
                    </a:cubicBezTo>
                    <a:close/>
                    <a:moveTo>
                      <a:pt x="431968" y="37119"/>
                    </a:moveTo>
                    <a:cubicBezTo>
                      <a:pt x="434111" y="37548"/>
                      <a:pt x="436255" y="37719"/>
                      <a:pt x="438483" y="37719"/>
                    </a:cubicBezTo>
                    <a:cubicBezTo>
                      <a:pt x="449370" y="37719"/>
                      <a:pt x="459400" y="32661"/>
                      <a:pt x="466001" y="23917"/>
                    </a:cubicBezTo>
                    <a:cubicBezTo>
                      <a:pt x="466944" y="22717"/>
                      <a:pt x="468316" y="21946"/>
                      <a:pt x="469773" y="21774"/>
                    </a:cubicBezTo>
                    <a:cubicBezTo>
                      <a:pt x="471230" y="21603"/>
                      <a:pt x="472773" y="22031"/>
                      <a:pt x="473973" y="22974"/>
                    </a:cubicBezTo>
                    <a:cubicBezTo>
                      <a:pt x="480146" y="28032"/>
                      <a:pt x="488375" y="30604"/>
                      <a:pt x="496262" y="30518"/>
                    </a:cubicBezTo>
                    <a:cubicBezTo>
                      <a:pt x="490690" y="19031"/>
                      <a:pt x="478946" y="11144"/>
                      <a:pt x="465315" y="11144"/>
                    </a:cubicBezTo>
                    <a:cubicBezTo>
                      <a:pt x="449199" y="11144"/>
                      <a:pt x="435740" y="22203"/>
                      <a:pt x="431968" y="37119"/>
                    </a:cubicBezTo>
                    <a:close/>
                    <a:moveTo>
                      <a:pt x="264033" y="90869"/>
                    </a:moveTo>
                    <a:cubicBezTo>
                      <a:pt x="238916" y="90869"/>
                      <a:pt x="218513" y="70466"/>
                      <a:pt x="218513" y="45349"/>
                    </a:cubicBezTo>
                    <a:cubicBezTo>
                      <a:pt x="218513" y="20231"/>
                      <a:pt x="238916" y="0"/>
                      <a:pt x="264033" y="0"/>
                    </a:cubicBezTo>
                    <a:cubicBezTo>
                      <a:pt x="289150" y="0"/>
                      <a:pt x="309553" y="20403"/>
                      <a:pt x="309553" y="45349"/>
                    </a:cubicBezTo>
                    <a:cubicBezTo>
                      <a:pt x="309553" y="70294"/>
                      <a:pt x="289150" y="90869"/>
                      <a:pt x="264033" y="90869"/>
                    </a:cubicBezTo>
                    <a:close/>
                    <a:moveTo>
                      <a:pt x="229829" y="48263"/>
                    </a:moveTo>
                    <a:cubicBezTo>
                      <a:pt x="231286" y="65837"/>
                      <a:pt x="246117" y="79724"/>
                      <a:pt x="264033" y="79724"/>
                    </a:cubicBezTo>
                    <a:cubicBezTo>
                      <a:pt x="282978" y="79724"/>
                      <a:pt x="298409" y="64294"/>
                      <a:pt x="298409" y="45349"/>
                    </a:cubicBezTo>
                    <a:cubicBezTo>
                      <a:pt x="298409" y="44063"/>
                      <a:pt x="298409" y="42777"/>
                      <a:pt x="298237" y="41491"/>
                    </a:cubicBezTo>
                    <a:cubicBezTo>
                      <a:pt x="288722" y="42262"/>
                      <a:pt x="278435" y="39948"/>
                      <a:pt x="270205" y="34804"/>
                    </a:cubicBezTo>
                    <a:cubicBezTo>
                      <a:pt x="260004" y="45520"/>
                      <a:pt x="244231" y="50578"/>
                      <a:pt x="229914" y="48263"/>
                    </a:cubicBezTo>
                    <a:close/>
                    <a:moveTo>
                      <a:pt x="230686" y="37119"/>
                    </a:moveTo>
                    <a:cubicBezTo>
                      <a:pt x="232829" y="37548"/>
                      <a:pt x="234972" y="37719"/>
                      <a:pt x="237287" y="37719"/>
                    </a:cubicBezTo>
                    <a:cubicBezTo>
                      <a:pt x="248003" y="37719"/>
                      <a:pt x="258290" y="32576"/>
                      <a:pt x="264719" y="24003"/>
                    </a:cubicBezTo>
                    <a:cubicBezTo>
                      <a:pt x="265662" y="22803"/>
                      <a:pt x="266948" y="22031"/>
                      <a:pt x="268491" y="21774"/>
                    </a:cubicBezTo>
                    <a:cubicBezTo>
                      <a:pt x="270034" y="21603"/>
                      <a:pt x="271491" y="22031"/>
                      <a:pt x="272691" y="22974"/>
                    </a:cubicBezTo>
                    <a:cubicBezTo>
                      <a:pt x="278864" y="28032"/>
                      <a:pt x="287093" y="30690"/>
                      <a:pt x="294980" y="30518"/>
                    </a:cubicBezTo>
                    <a:cubicBezTo>
                      <a:pt x="289408" y="19031"/>
                      <a:pt x="277663" y="11144"/>
                      <a:pt x="264033" y="11144"/>
                    </a:cubicBezTo>
                    <a:cubicBezTo>
                      <a:pt x="248003" y="11144"/>
                      <a:pt x="234458" y="22203"/>
                      <a:pt x="230686" y="37119"/>
                    </a:cubicBezTo>
                    <a:close/>
                    <a:moveTo>
                      <a:pt x="77667" y="90869"/>
                    </a:moveTo>
                    <a:cubicBezTo>
                      <a:pt x="52549" y="90869"/>
                      <a:pt x="32147" y="70466"/>
                      <a:pt x="32147" y="45349"/>
                    </a:cubicBezTo>
                    <a:cubicBezTo>
                      <a:pt x="32147" y="20231"/>
                      <a:pt x="52549" y="0"/>
                      <a:pt x="77667" y="0"/>
                    </a:cubicBezTo>
                    <a:cubicBezTo>
                      <a:pt x="102784" y="0"/>
                      <a:pt x="123187" y="20403"/>
                      <a:pt x="123187" y="45349"/>
                    </a:cubicBezTo>
                    <a:cubicBezTo>
                      <a:pt x="123187" y="70294"/>
                      <a:pt x="102784" y="90869"/>
                      <a:pt x="77667" y="90869"/>
                    </a:cubicBezTo>
                    <a:close/>
                    <a:moveTo>
                      <a:pt x="43463" y="48263"/>
                    </a:moveTo>
                    <a:cubicBezTo>
                      <a:pt x="44920" y="65837"/>
                      <a:pt x="59750" y="79724"/>
                      <a:pt x="77667" y="79724"/>
                    </a:cubicBezTo>
                    <a:cubicBezTo>
                      <a:pt x="96612" y="79724"/>
                      <a:pt x="112043" y="64294"/>
                      <a:pt x="112043" y="45349"/>
                    </a:cubicBezTo>
                    <a:cubicBezTo>
                      <a:pt x="112043" y="44063"/>
                      <a:pt x="112043" y="42777"/>
                      <a:pt x="111785" y="41491"/>
                    </a:cubicBezTo>
                    <a:cubicBezTo>
                      <a:pt x="102270" y="42348"/>
                      <a:pt x="92069" y="40034"/>
                      <a:pt x="83753" y="34804"/>
                    </a:cubicBezTo>
                    <a:cubicBezTo>
                      <a:pt x="75267" y="43805"/>
                      <a:pt x="63522" y="48863"/>
                      <a:pt x="50921" y="48863"/>
                    </a:cubicBezTo>
                    <a:cubicBezTo>
                      <a:pt x="48349" y="48863"/>
                      <a:pt x="45863" y="48692"/>
                      <a:pt x="43463" y="48263"/>
                    </a:cubicBezTo>
                    <a:close/>
                    <a:moveTo>
                      <a:pt x="44320" y="37119"/>
                    </a:moveTo>
                    <a:cubicBezTo>
                      <a:pt x="46463" y="37548"/>
                      <a:pt x="48606" y="37719"/>
                      <a:pt x="50921" y="37719"/>
                    </a:cubicBezTo>
                    <a:cubicBezTo>
                      <a:pt x="61808" y="37719"/>
                      <a:pt x="71838" y="32661"/>
                      <a:pt x="78353" y="24003"/>
                    </a:cubicBezTo>
                    <a:cubicBezTo>
                      <a:pt x="79296" y="22803"/>
                      <a:pt x="80582" y="22031"/>
                      <a:pt x="82125" y="21774"/>
                    </a:cubicBezTo>
                    <a:cubicBezTo>
                      <a:pt x="83668" y="21603"/>
                      <a:pt x="85125" y="22031"/>
                      <a:pt x="86325" y="22974"/>
                    </a:cubicBezTo>
                    <a:cubicBezTo>
                      <a:pt x="92669" y="28118"/>
                      <a:pt x="100641" y="30690"/>
                      <a:pt x="108614" y="30518"/>
                    </a:cubicBezTo>
                    <a:cubicBezTo>
                      <a:pt x="103041" y="19031"/>
                      <a:pt x="91297" y="11144"/>
                      <a:pt x="77667" y="11144"/>
                    </a:cubicBezTo>
                    <a:cubicBezTo>
                      <a:pt x="61636" y="11144"/>
                      <a:pt x="48092" y="22203"/>
                      <a:pt x="44320" y="37119"/>
                    </a:cubicBezTo>
                    <a:close/>
                  </a:path>
                </a:pathLst>
              </a:custGeom>
              <a:solidFill>
                <a:srgbClr val="000000"/>
              </a:solidFill>
              <a:ln w="8572"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780BDF44-02D3-D562-FB11-B1B93DBA690C}"/>
                  </a:ext>
                </a:extLst>
              </p:cNvPr>
              <p:cNvSpPr/>
              <p:nvPr/>
            </p:nvSpPr>
            <p:spPr>
              <a:xfrm>
                <a:off x="4781321" y="1598342"/>
                <a:ext cx="401364" cy="97640"/>
              </a:xfrm>
              <a:custGeom>
                <a:avLst/>
                <a:gdLst>
                  <a:gd name="connsiteX0" fmla="*/ 395878 w 401364"/>
                  <a:gd name="connsiteY0" fmla="*/ 97641 h 97640"/>
                  <a:gd name="connsiteX1" fmla="*/ 390306 w 401364"/>
                  <a:gd name="connsiteY1" fmla="*/ 92069 h 97640"/>
                  <a:gd name="connsiteX2" fmla="*/ 390306 w 401364"/>
                  <a:gd name="connsiteY2" fmla="*/ 15431 h 97640"/>
                  <a:gd name="connsiteX3" fmla="*/ 11144 w 401364"/>
                  <a:gd name="connsiteY3" fmla="*/ 11230 h 97640"/>
                  <a:gd name="connsiteX4" fmla="*/ 11144 w 401364"/>
                  <a:gd name="connsiteY4" fmla="*/ 90268 h 97640"/>
                  <a:gd name="connsiteX5" fmla="*/ 5572 w 401364"/>
                  <a:gd name="connsiteY5" fmla="*/ 95841 h 97640"/>
                  <a:gd name="connsiteX6" fmla="*/ 0 w 401364"/>
                  <a:gd name="connsiteY6" fmla="*/ 90268 h 97640"/>
                  <a:gd name="connsiteX7" fmla="*/ 0 w 401364"/>
                  <a:gd name="connsiteY7" fmla="*/ 5572 h 97640"/>
                  <a:gd name="connsiteX8" fmla="*/ 1629 w 401364"/>
                  <a:gd name="connsiteY8" fmla="*/ 1629 h 97640"/>
                  <a:gd name="connsiteX9" fmla="*/ 5572 w 401364"/>
                  <a:gd name="connsiteY9" fmla="*/ 0 h 97640"/>
                  <a:gd name="connsiteX10" fmla="*/ 395878 w 401364"/>
                  <a:gd name="connsiteY10" fmla="*/ 4372 h 97640"/>
                  <a:gd name="connsiteX11" fmla="*/ 401364 w 401364"/>
                  <a:gd name="connsiteY11" fmla="*/ 9944 h 97640"/>
                  <a:gd name="connsiteX12" fmla="*/ 401364 w 401364"/>
                  <a:gd name="connsiteY12" fmla="*/ 92069 h 97640"/>
                  <a:gd name="connsiteX13" fmla="*/ 395792 w 401364"/>
                  <a:gd name="connsiteY13" fmla="*/ 97641 h 97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1364" h="97640">
                    <a:moveTo>
                      <a:pt x="395878" y="97641"/>
                    </a:moveTo>
                    <a:cubicBezTo>
                      <a:pt x="392792" y="97641"/>
                      <a:pt x="390306" y="95155"/>
                      <a:pt x="390306" y="92069"/>
                    </a:cubicBezTo>
                    <a:lnTo>
                      <a:pt x="390306" y="15431"/>
                    </a:lnTo>
                    <a:lnTo>
                      <a:pt x="11144" y="11230"/>
                    </a:lnTo>
                    <a:lnTo>
                      <a:pt x="11144" y="90268"/>
                    </a:lnTo>
                    <a:cubicBezTo>
                      <a:pt x="11144" y="93355"/>
                      <a:pt x="8658" y="95841"/>
                      <a:pt x="5572" y="95841"/>
                    </a:cubicBezTo>
                    <a:cubicBezTo>
                      <a:pt x="2486" y="95841"/>
                      <a:pt x="0" y="93355"/>
                      <a:pt x="0" y="90268"/>
                    </a:cubicBezTo>
                    <a:lnTo>
                      <a:pt x="0" y="5572"/>
                    </a:lnTo>
                    <a:cubicBezTo>
                      <a:pt x="0" y="4115"/>
                      <a:pt x="600" y="2657"/>
                      <a:pt x="1629" y="1629"/>
                    </a:cubicBezTo>
                    <a:cubicBezTo>
                      <a:pt x="2657" y="600"/>
                      <a:pt x="4201" y="171"/>
                      <a:pt x="5572" y="0"/>
                    </a:cubicBezTo>
                    <a:lnTo>
                      <a:pt x="395878" y="4372"/>
                    </a:lnTo>
                    <a:cubicBezTo>
                      <a:pt x="398964" y="4372"/>
                      <a:pt x="401364" y="6858"/>
                      <a:pt x="401364" y="9944"/>
                    </a:cubicBezTo>
                    <a:lnTo>
                      <a:pt x="401364" y="92069"/>
                    </a:lnTo>
                    <a:cubicBezTo>
                      <a:pt x="401364" y="95155"/>
                      <a:pt x="398879" y="97641"/>
                      <a:pt x="395792" y="97641"/>
                    </a:cubicBezTo>
                    <a:close/>
                  </a:path>
                </a:pathLst>
              </a:custGeom>
              <a:solidFill>
                <a:srgbClr val="000000"/>
              </a:solidFill>
              <a:ln w="8572"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350C258A-EADB-66A8-558F-3EA5815390FC}"/>
                  </a:ext>
                </a:extLst>
              </p:cNvPr>
              <p:cNvSpPr/>
              <p:nvPr/>
            </p:nvSpPr>
            <p:spPr>
              <a:xfrm>
                <a:off x="4975059" y="1512017"/>
                <a:ext cx="11144" cy="140674"/>
              </a:xfrm>
              <a:custGeom>
                <a:avLst/>
                <a:gdLst>
                  <a:gd name="connsiteX0" fmla="*/ 5572 w 11144"/>
                  <a:gd name="connsiteY0" fmla="*/ 140675 h 140674"/>
                  <a:gd name="connsiteX1" fmla="*/ 0 w 11144"/>
                  <a:gd name="connsiteY1" fmla="*/ 135103 h 140674"/>
                  <a:gd name="connsiteX2" fmla="*/ 0 w 11144"/>
                  <a:gd name="connsiteY2" fmla="*/ 5572 h 140674"/>
                  <a:gd name="connsiteX3" fmla="*/ 5572 w 11144"/>
                  <a:gd name="connsiteY3" fmla="*/ 0 h 140674"/>
                  <a:gd name="connsiteX4" fmla="*/ 11144 w 11144"/>
                  <a:gd name="connsiteY4" fmla="*/ 5572 h 140674"/>
                  <a:gd name="connsiteX5" fmla="*/ 11144 w 11144"/>
                  <a:gd name="connsiteY5" fmla="*/ 135103 h 140674"/>
                  <a:gd name="connsiteX6" fmla="*/ 5572 w 11144"/>
                  <a:gd name="connsiteY6" fmla="*/ 140675 h 140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44" h="140674">
                    <a:moveTo>
                      <a:pt x="5572" y="140675"/>
                    </a:moveTo>
                    <a:cubicBezTo>
                      <a:pt x="2486" y="140675"/>
                      <a:pt x="0" y="138189"/>
                      <a:pt x="0" y="135103"/>
                    </a:cubicBezTo>
                    <a:lnTo>
                      <a:pt x="0" y="5572"/>
                    </a:lnTo>
                    <a:cubicBezTo>
                      <a:pt x="0" y="2486"/>
                      <a:pt x="2486" y="0"/>
                      <a:pt x="5572" y="0"/>
                    </a:cubicBezTo>
                    <a:cubicBezTo>
                      <a:pt x="8658" y="0"/>
                      <a:pt x="11144" y="2486"/>
                      <a:pt x="11144" y="5572"/>
                    </a:cubicBezTo>
                    <a:lnTo>
                      <a:pt x="11144" y="135103"/>
                    </a:lnTo>
                    <a:cubicBezTo>
                      <a:pt x="11144" y="138189"/>
                      <a:pt x="8658" y="140675"/>
                      <a:pt x="5572" y="140675"/>
                    </a:cubicBezTo>
                    <a:close/>
                  </a:path>
                </a:pathLst>
              </a:custGeom>
              <a:solidFill>
                <a:srgbClr val="000000"/>
              </a:solidFill>
              <a:ln w="8572"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996104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1000"/>
                                        <p:tgtEl>
                                          <p:spTgt spid="24"/>
                                        </p:tgtEl>
                                      </p:cBhvr>
                                    </p:animEffect>
                                    <p:anim calcmode="lin" valueType="num">
                                      <p:cBhvr>
                                        <p:cTn id="15" dur="1000" fill="hold"/>
                                        <p:tgtEl>
                                          <p:spTgt spid="24"/>
                                        </p:tgtEl>
                                        <p:attrNameLst>
                                          <p:attrName>ppt_x</p:attrName>
                                        </p:attrNameLst>
                                      </p:cBhvr>
                                      <p:tavLst>
                                        <p:tav tm="0">
                                          <p:val>
                                            <p:strVal val="#ppt_x"/>
                                          </p:val>
                                        </p:tav>
                                        <p:tav tm="100000">
                                          <p:val>
                                            <p:strVal val="#ppt_x"/>
                                          </p:val>
                                        </p:tav>
                                      </p:tavLst>
                                    </p:anim>
                                    <p:anim calcmode="lin" valueType="num">
                                      <p:cBhvr>
                                        <p:cTn id="1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1000"/>
                                        <p:tgtEl>
                                          <p:spTgt spid="34"/>
                                        </p:tgtEl>
                                      </p:cBhvr>
                                    </p:animEffect>
                                    <p:anim calcmode="lin" valueType="num">
                                      <p:cBhvr>
                                        <p:cTn id="22" dur="1000" fill="hold"/>
                                        <p:tgtEl>
                                          <p:spTgt spid="34"/>
                                        </p:tgtEl>
                                        <p:attrNameLst>
                                          <p:attrName>ppt_x</p:attrName>
                                        </p:attrNameLst>
                                      </p:cBhvr>
                                      <p:tavLst>
                                        <p:tav tm="0">
                                          <p:val>
                                            <p:strVal val="#ppt_x"/>
                                          </p:val>
                                        </p:tav>
                                        <p:tav tm="100000">
                                          <p:val>
                                            <p:strVal val="#ppt_x"/>
                                          </p:val>
                                        </p:tav>
                                      </p:tavLst>
                                    </p:anim>
                                    <p:anim calcmode="lin" valueType="num">
                                      <p:cBhvr>
                                        <p:cTn id="23"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1452298" y="689347"/>
            <a:ext cx="9287404" cy="954513"/>
            <a:chOff x="1452298" y="533435"/>
            <a:chExt cx="9287404" cy="954513"/>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1452298" y="533435"/>
              <a:ext cx="9287404"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أبرز مجالات الأتمتة في العمل الحكومي وكيفية الاستفادة منها</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955A5008-3EC8-D947-C869-D4909AE80EB1}"/>
              </a:ext>
            </a:extLst>
          </p:cNvPr>
          <p:cNvGrpSpPr/>
          <p:nvPr/>
        </p:nvGrpSpPr>
        <p:grpSpPr>
          <a:xfrm>
            <a:off x="8731331" y="2855988"/>
            <a:ext cx="2645013" cy="2509672"/>
            <a:chOff x="8701671" y="2449658"/>
            <a:chExt cx="2645013" cy="2509672"/>
          </a:xfrm>
        </p:grpSpPr>
        <p:grpSp>
          <p:nvGrpSpPr>
            <p:cNvPr id="15" name="Group 14">
              <a:extLst>
                <a:ext uri="{FF2B5EF4-FFF2-40B4-BE49-F238E27FC236}">
                  <a16:creationId xmlns:a16="http://schemas.microsoft.com/office/drawing/2014/main" id="{9DD69C81-344B-2EBE-1275-869DD7C52AAF}"/>
                </a:ext>
              </a:extLst>
            </p:cNvPr>
            <p:cNvGrpSpPr/>
            <p:nvPr/>
          </p:nvGrpSpPr>
          <p:grpSpPr>
            <a:xfrm>
              <a:off x="8701671" y="2449658"/>
              <a:ext cx="2645013" cy="2509672"/>
              <a:chOff x="7469137" y="2192748"/>
              <a:chExt cx="1948543" cy="1848839"/>
            </a:xfrm>
          </p:grpSpPr>
          <p:sp>
            <p:nvSpPr>
              <p:cNvPr id="17" name="Freeform: Shape 16">
                <a:extLst>
                  <a:ext uri="{FF2B5EF4-FFF2-40B4-BE49-F238E27FC236}">
                    <a16:creationId xmlns:a16="http://schemas.microsoft.com/office/drawing/2014/main" id="{5D9F7E66-E951-E778-779E-3121FA768C5C}"/>
                  </a:ext>
                </a:extLst>
              </p:cNvPr>
              <p:cNvSpPr/>
              <p:nvPr/>
            </p:nvSpPr>
            <p:spPr>
              <a:xfrm>
                <a:off x="7587445" y="2192748"/>
                <a:ext cx="1730855" cy="1730855"/>
              </a:xfrm>
              <a:custGeom>
                <a:avLst/>
                <a:gdLst>
                  <a:gd name="connsiteX0" fmla="*/ 1730855 w 1730855"/>
                  <a:gd name="connsiteY0" fmla="*/ 865428 h 1730855"/>
                  <a:gd name="connsiteX1" fmla="*/ 865428 w 1730855"/>
                  <a:gd name="connsiteY1" fmla="*/ 1730856 h 1730855"/>
                  <a:gd name="connsiteX2" fmla="*/ 0 w 1730855"/>
                  <a:gd name="connsiteY2" fmla="*/ 865428 h 1730855"/>
                  <a:gd name="connsiteX3" fmla="*/ 865428 w 1730855"/>
                  <a:gd name="connsiteY3" fmla="*/ 0 h 1730855"/>
                  <a:gd name="connsiteX4" fmla="*/ 1730855 w 1730855"/>
                  <a:gd name="connsiteY4" fmla="*/ 865428 h 1730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855" h="1730855">
                    <a:moveTo>
                      <a:pt x="1730855" y="865428"/>
                    </a:moveTo>
                    <a:cubicBezTo>
                      <a:pt x="1730855" y="1343391"/>
                      <a:pt x="1343390" y="1730856"/>
                      <a:pt x="865428" y="1730856"/>
                    </a:cubicBezTo>
                    <a:cubicBezTo>
                      <a:pt x="387465" y="1730856"/>
                      <a:pt x="0" y="1343391"/>
                      <a:pt x="0" y="865428"/>
                    </a:cubicBezTo>
                    <a:cubicBezTo>
                      <a:pt x="0" y="387465"/>
                      <a:pt x="387465" y="0"/>
                      <a:pt x="865428" y="0"/>
                    </a:cubicBezTo>
                    <a:cubicBezTo>
                      <a:pt x="1343390" y="0"/>
                      <a:pt x="1730855" y="387465"/>
                      <a:pt x="1730855" y="865428"/>
                    </a:cubicBezTo>
                    <a:close/>
                  </a:path>
                </a:pathLst>
              </a:custGeom>
              <a:solidFill>
                <a:srgbClr val="3D8E92"/>
              </a:solidFill>
              <a:ln w="11257" cap="flat">
                <a:noFill/>
                <a:prstDash val="solid"/>
                <a:miter/>
              </a:ln>
            </p:spPr>
            <p:txBody>
              <a:bodyPr rtlCol="0" anchor="ctr"/>
              <a:lstStyle/>
              <a:p>
                <a:endParaRPr lang="en-US" dirty="0"/>
              </a:p>
            </p:txBody>
          </p:sp>
          <p:sp>
            <p:nvSpPr>
              <p:cNvPr id="18" name="Freeform: Shape 17">
                <a:extLst>
                  <a:ext uri="{FF2B5EF4-FFF2-40B4-BE49-F238E27FC236}">
                    <a16:creationId xmlns:a16="http://schemas.microsoft.com/office/drawing/2014/main" id="{17DFCC95-808F-D58A-A88B-315F5713D966}"/>
                  </a:ext>
                </a:extLst>
              </p:cNvPr>
              <p:cNvSpPr/>
              <p:nvPr/>
            </p:nvSpPr>
            <p:spPr>
              <a:xfrm>
                <a:off x="7675091" y="2280394"/>
                <a:ext cx="1555561" cy="1555562"/>
              </a:xfrm>
              <a:custGeom>
                <a:avLst/>
                <a:gdLst>
                  <a:gd name="connsiteX0" fmla="*/ 1555562 w 1555561"/>
                  <a:gd name="connsiteY0" fmla="*/ 777781 h 1555562"/>
                  <a:gd name="connsiteX1" fmla="*/ 777781 w 1555561"/>
                  <a:gd name="connsiteY1" fmla="*/ 1555562 h 1555562"/>
                  <a:gd name="connsiteX2" fmla="*/ 0 w 1555561"/>
                  <a:gd name="connsiteY2" fmla="*/ 777781 h 1555562"/>
                  <a:gd name="connsiteX3" fmla="*/ 777781 w 1555561"/>
                  <a:gd name="connsiteY3" fmla="*/ 0 h 1555562"/>
                  <a:gd name="connsiteX4" fmla="*/ 1555562 w 1555561"/>
                  <a:gd name="connsiteY4" fmla="*/ 777781 h 1555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5561" h="1555562">
                    <a:moveTo>
                      <a:pt x="1555562" y="777781"/>
                    </a:moveTo>
                    <a:cubicBezTo>
                      <a:pt x="1555562" y="1207338"/>
                      <a:pt x="1207337" y="1555562"/>
                      <a:pt x="777781" y="1555562"/>
                    </a:cubicBezTo>
                    <a:cubicBezTo>
                      <a:pt x="348224" y="1555562"/>
                      <a:pt x="0" y="1207338"/>
                      <a:pt x="0" y="777781"/>
                    </a:cubicBezTo>
                    <a:cubicBezTo>
                      <a:pt x="0" y="348224"/>
                      <a:pt x="348224" y="0"/>
                      <a:pt x="777781" y="0"/>
                    </a:cubicBezTo>
                    <a:cubicBezTo>
                      <a:pt x="1207337" y="0"/>
                      <a:pt x="1555562" y="348224"/>
                      <a:pt x="1555562" y="777781"/>
                    </a:cubicBezTo>
                    <a:close/>
                  </a:path>
                </a:pathLst>
              </a:custGeom>
              <a:solidFill>
                <a:srgbClr val="FFFFFF"/>
              </a:solidFill>
              <a:ln w="11257" cap="flat">
                <a:noFill/>
                <a:prstDash val="solid"/>
                <a:miter/>
              </a:ln>
            </p:spPr>
            <p:txBody>
              <a:bodyPr rtlCol="0" anchor="ctr"/>
              <a:lstStyle/>
              <a:p>
                <a:endParaRPr lang="en-US" dirty="0"/>
              </a:p>
            </p:txBody>
          </p:sp>
          <p:sp>
            <p:nvSpPr>
              <p:cNvPr id="19" name="Freeform: Shape 18">
                <a:extLst>
                  <a:ext uri="{FF2B5EF4-FFF2-40B4-BE49-F238E27FC236}">
                    <a16:creationId xmlns:a16="http://schemas.microsoft.com/office/drawing/2014/main" id="{1E5B7F6A-1853-6056-F10E-9FE641C87B90}"/>
                  </a:ext>
                </a:extLst>
              </p:cNvPr>
              <p:cNvSpPr/>
              <p:nvPr/>
            </p:nvSpPr>
            <p:spPr>
              <a:xfrm>
                <a:off x="7587445" y="3295534"/>
                <a:ext cx="1730855" cy="460765"/>
              </a:xfrm>
              <a:custGeom>
                <a:avLst/>
                <a:gdLst>
                  <a:gd name="connsiteX0" fmla="*/ 1500473 w 1730855"/>
                  <a:gd name="connsiteY0" fmla="*/ 460765 h 460765"/>
                  <a:gd name="connsiteX1" fmla="*/ 230383 w 1730855"/>
                  <a:gd name="connsiteY1" fmla="*/ 460765 h 460765"/>
                  <a:gd name="connsiteX2" fmla="*/ 0 w 1730855"/>
                  <a:gd name="connsiteY2" fmla="*/ 230383 h 460765"/>
                  <a:gd name="connsiteX3" fmla="*/ 0 w 1730855"/>
                  <a:gd name="connsiteY3" fmla="*/ 230383 h 460765"/>
                  <a:gd name="connsiteX4" fmla="*/ 230383 w 1730855"/>
                  <a:gd name="connsiteY4" fmla="*/ 0 h 460765"/>
                  <a:gd name="connsiteX5" fmla="*/ 1500473 w 1730855"/>
                  <a:gd name="connsiteY5" fmla="*/ 0 h 460765"/>
                  <a:gd name="connsiteX6" fmla="*/ 1730855 w 1730855"/>
                  <a:gd name="connsiteY6" fmla="*/ 230383 h 460765"/>
                  <a:gd name="connsiteX7" fmla="*/ 1730855 w 1730855"/>
                  <a:gd name="connsiteY7" fmla="*/ 230383 h 460765"/>
                  <a:gd name="connsiteX8" fmla="*/ 1500473 w 1730855"/>
                  <a:gd name="connsiteY8" fmla="*/ 460765 h 460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0855" h="460765">
                    <a:moveTo>
                      <a:pt x="1500473" y="460765"/>
                    </a:moveTo>
                    <a:lnTo>
                      <a:pt x="230383" y="460765"/>
                    </a:lnTo>
                    <a:cubicBezTo>
                      <a:pt x="103193" y="460765"/>
                      <a:pt x="0" y="357685"/>
                      <a:pt x="0" y="230383"/>
                    </a:cubicBezTo>
                    <a:lnTo>
                      <a:pt x="0" y="230383"/>
                    </a:lnTo>
                    <a:cubicBezTo>
                      <a:pt x="0" y="103193"/>
                      <a:pt x="103081" y="0"/>
                      <a:pt x="230383" y="0"/>
                    </a:cubicBezTo>
                    <a:lnTo>
                      <a:pt x="1500473" y="0"/>
                    </a:lnTo>
                    <a:cubicBezTo>
                      <a:pt x="1627662" y="0"/>
                      <a:pt x="1730855" y="103081"/>
                      <a:pt x="1730855" y="230383"/>
                    </a:cubicBezTo>
                    <a:lnTo>
                      <a:pt x="1730855" y="230383"/>
                    </a:lnTo>
                    <a:cubicBezTo>
                      <a:pt x="1730855" y="357572"/>
                      <a:pt x="1627775" y="460765"/>
                      <a:pt x="1500473" y="460765"/>
                    </a:cubicBezTo>
                    <a:close/>
                  </a:path>
                </a:pathLst>
              </a:custGeom>
              <a:solidFill>
                <a:srgbClr val="50A3A7"/>
              </a:solidFill>
              <a:ln w="11257" cap="flat">
                <a:noFill/>
                <a:prstDash val="solid"/>
                <a:miter/>
              </a:ln>
            </p:spPr>
            <p:txBody>
              <a:bodyPr rtlCol="0" anchor="ctr"/>
              <a:lstStyle/>
              <a:p>
                <a:endParaRPr lang="en-US" dirty="0"/>
              </a:p>
            </p:txBody>
          </p:sp>
          <p:sp>
            <p:nvSpPr>
              <p:cNvPr id="20" name="Freeform: Shape 19">
                <a:extLst>
                  <a:ext uri="{FF2B5EF4-FFF2-40B4-BE49-F238E27FC236}">
                    <a16:creationId xmlns:a16="http://schemas.microsoft.com/office/drawing/2014/main" id="{80147D5F-32DD-F349-E137-2CD149490489}"/>
                  </a:ext>
                </a:extLst>
              </p:cNvPr>
              <p:cNvSpPr/>
              <p:nvPr/>
            </p:nvSpPr>
            <p:spPr>
              <a:xfrm rot="18900000">
                <a:off x="8334727" y="3805459"/>
                <a:ext cx="236128" cy="236128"/>
              </a:xfrm>
              <a:custGeom>
                <a:avLst/>
                <a:gdLst>
                  <a:gd name="connsiteX0" fmla="*/ 236128 w 236128"/>
                  <a:gd name="connsiteY0" fmla="*/ 118064 h 236128"/>
                  <a:gd name="connsiteX1" fmla="*/ 118064 w 236128"/>
                  <a:gd name="connsiteY1" fmla="*/ 236128 h 236128"/>
                  <a:gd name="connsiteX2" fmla="*/ 0 w 236128"/>
                  <a:gd name="connsiteY2" fmla="*/ 118064 h 236128"/>
                  <a:gd name="connsiteX3" fmla="*/ 118064 w 236128"/>
                  <a:gd name="connsiteY3" fmla="*/ 0 h 236128"/>
                  <a:gd name="connsiteX4" fmla="*/ 236128 w 236128"/>
                  <a:gd name="connsiteY4" fmla="*/ 118064 h 236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128" h="236128">
                    <a:moveTo>
                      <a:pt x="236128" y="118064"/>
                    </a:moveTo>
                    <a:cubicBezTo>
                      <a:pt x="236128" y="183269"/>
                      <a:pt x="183269" y="236128"/>
                      <a:pt x="118064" y="236128"/>
                    </a:cubicBezTo>
                    <a:cubicBezTo>
                      <a:pt x="52859" y="236128"/>
                      <a:pt x="0" y="183269"/>
                      <a:pt x="0" y="118064"/>
                    </a:cubicBezTo>
                    <a:cubicBezTo>
                      <a:pt x="0" y="52859"/>
                      <a:pt x="52859" y="0"/>
                      <a:pt x="118064" y="0"/>
                    </a:cubicBezTo>
                    <a:cubicBezTo>
                      <a:pt x="183269" y="0"/>
                      <a:pt x="236128" y="52859"/>
                      <a:pt x="236128" y="118064"/>
                    </a:cubicBezTo>
                    <a:close/>
                  </a:path>
                </a:pathLst>
              </a:custGeom>
              <a:solidFill>
                <a:srgbClr val="381B4B"/>
              </a:solidFill>
              <a:ln w="11257" cap="flat">
                <a:noFill/>
                <a:prstDash val="solid"/>
                <a:miter/>
              </a:ln>
            </p:spPr>
            <p:txBody>
              <a:bodyPr rtlCol="0" anchor="ctr"/>
              <a:lstStyle/>
              <a:p>
                <a:endParaRPr lang="en-US" dirty="0"/>
              </a:p>
            </p:txBody>
          </p:sp>
          <p:sp>
            <p:nvSpPr>
              <p:cNvPr id="21" name="TextBox 20">
                <a:extLst>
                  <a:ext uri="{FF2B5EF4-FFF2-40B4-BE49-F238E27FC236}">
                    <a16:creationId xmlns:a16="http://schemas.microsoft.com/office/drawing/2014/main" id="{B9C0A287-F6C2-57F5-2110-D30F9418F935}"/>
                  </a:ext>
                </a:extLst>
              </p:cNvPr>
              <p:cNvSpPr txBox="1"/>
              <p:nvPr/>
            </p:nvSpPr>
            <p:spPr>
              <a:xfrm>
                <a:off x="8358012" y="3835994"/>
                <a:ext cx="200991" cy="178553"/>
              </a:xfrm>
              <a:prstGeom prst="rect">
                <a:avLst/>
              </a:prstGeom>
              <a:noFill/>
            </p:spPr>
            <p:txBody>
              <a:bodyPr wrap="none" rtlCol="0">
                <a:spAutoFit/>
              </a:bodyPr>
              <a:lstStyle/>
              <a:p>
                <a:pPr algn="l"/>
                <a:r>
                  <a:rPr lang="en-US" sz="975" spc="0" baseline="0" dirty="0">
                    <a:ln/>
                    <a:solidFill>
                      <a:srgbClr val="FFC84B"/>
                    </a:solidFill>
                    <a:latin typeface="Montserrat ExtraBold"/>
                    <a:sym typeface="Montserrat ExtraBold"/>
                    <a:rtl val="0"/>
                  </a:rPr>
                  <a:t>4</a:t>
                </a:r>
              </a:p>
            </p:txBody>
          </p:sp>
          <p:sp>
            <p:nvSpPr>
              <p:cNvPr id="22" name="TextBox 21">
                <a:extLst>
                  <a:ext uri="{FF2B5EF4-FFF2-40B4-BE49-F238E27FC236}">
                    <a16:creationId xmlns:a16="http://schemas.microsoft.com/office/drawing/2014/main" id="{B649C412-4F7D-8256-433B-C3A10FD8B6FE}"/>
                  </a:ext>
                </a:extLst>
              </p:cNvPr>
              <p:cNvSpPr txBox="1"/>
              <p:nvPr/>
            </p:nvSpPr>
            <p:spPr>
              <a:xfrm>
                <a:off x="7469137" y="3364953"/>
                <a:ext cx="1948543" cy="295038"/>
              </a:xfrm>
              <a:prstGeom prst="rect">
                <a:avLst/>
              </a:prstGeom>
              <a:noFill/>
            </p:spPr>
            <p:txBody>
              <a:bodyPr wrap="square">
                <a:spAutoFit/>
              </a:bodyPr>
              <a:lstStyle/>
              <a:p>
                <a:pPr algn="ctr">
                  <a:lnSpc>
                    <a:spcPct val="115000"/>
                  </a:lnSpc>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أتمتة إدارة الوثائق والأرشفة</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16" name="Picture 15">
              <a:extLst>
                <a:ext uri="{FF2B5EF4-FFF2-40B4-BE49-F238E27FC236}">
                  <a16:creationId xmlns:a16="http://schemas.microsoft.com/office/drawing/2014/main" id="{3B25FCDE-EA5A-E735-F115-BA24DF4AE123}"/>
                </a:ext>
              </a:extLst>
            </p:cNvPr>
            <p:cNvPicPr>
              <a:picLocks noChangeAspect="1"/>
            </p:cNvPicPr>
            <p:nvPr/>
          </p:nvPicPr>
          <p:blipFill>
            <a:blip r:embed="rId3"/>
            <a:stretch>
              <a:fillRect/>
            </a:stretch>
          </p:blipFill>
          <p:spPr>
            <a:xfrm>
              <a:off x="9599188" y="2916673"/>
              <a:ext cx="875447" cy="875447"/>
            </a:xfrm>
            <a:prstGeom prst="rect">
              <a:avLst/>
            </a:prstGeom>
          </p:spPr>
        </p:pic>
      </p:grpSp>
      <p:grpSp>
        <p:nvGrpSpPr>
          <p:cNvPr id="23" name="Group 22">
            <a:extLst>
              <a:ext uri="{FF2B5EF4-FFF2-40B4-BE49-F238E27FC236}">
                <a16:creationId xmlns:a16="http://schemas.microsoft.com/office/drawing/2014/main" id="{116D4149-CB45-FE6B-F3A4-6DB77DFCACF1}"/>
              </a:ext>
            </a:extLst>
          </p:cNvPr>
          <p:cNvGrpSpPr/>
          <p:nvPr/>
        </p:nvGrpSpPr>
        <p:grpSpPr>
          <a:xfrm>
            <a:off x="6112797" y="2861536"/>
            <a:ext cx="2645013" cy="2509672"/>
            <a:chOff x="6083137" y="2455206"/>
            <a:chExt cx="2645013" cy="2509672"/>
          </a:xfrm>
        </p:grpSpPr>
        <p:grpSp>
          <p:nvGrpSpPr>
            <p:cNvPr id="24" name="Group 23">
              <a:extLst>
                <a:ext uri="{FF2B5EF4-FFF2-40B4-BE49-F238E27FC236}">
                  <a16:creationId xmlns:a16="http://schemas.microsoft.com/office/drawing/2014/main" id="{1BAAF135-CAA3-A256-0C09-5C9AE3266F18}"/>
                </a:ext>
              </a:extLst>
            </p:cNvPr>
            <p:cNvGrpSpPr/>
            <p:nvPr/>
          </p:nvGrpSpPr>
          <p:grpSpPr>
            <a:xfrm>
              <a:off x="6083137" y="2455206"/>
              <a:ext cx="2645013" cy="2509672"/>
              <a:chOff x="4719602" y="2977173"/>
              <a:chExt cx="1948543" cy="1848839"/>
            </a:xfrm>
          </p:grpSpPr>
          <p:grpSp>
            <p:nvGrpSpPr>
              <p:cNvPr id="26" name="Group 25">
                <a:extLst>
                  <a:ext uri="{FF2B5EF4-FFF2-40B4-BE49-F238E27FC236}">
                    <a16:creationId xmlns:a16="http://schemas.microsoft.com/office/drawing/2014/main" id="{D2032ECF-29FE-CE4B-B52D-F41E760CEB26}"/>
                  </a:ext>
                </a:extLst>
              </p:cNvPr>
              <p:cNvGrpSpPr/>
              <p:nvPr/>
            </p:nvGrpSpPr>
            <p:grpSpPr>
              <a:xfrm>
                <a:off x="4719602" y="2977173"/>
                <a:ext cx="1948543" cy="1730855"/>
                <a:chOff x="5476677" y="2193401"/>
                <a:chExt cx="1948543" cy="1730855"/>
              </a:xfrm>
            </p:grpSpPr>
            <p:sp>
              <p:nvSpPr>
                <p:cNvPr id="29" name="Freeform: Shape 28">
                  <a:extLst>
                    <a:ext uri="{FF2B5EF4-FFF2-40B4-BE49-F238E27FC236}">
                      <a16:creationId xmlns:a16="http://schemas.microsoft.com/office/drawing/2014/main" id="{8E29236A-FAD1-07D1-4F1C-9BB06B1006D7}"/>
                    </a:ext>
                  </a:extLst>
                </p:cNvPr>
                <p:cNvSpPr/>
                <p:nvPr/>
              </p:nvSpPr>
              <p:spPr>
                <a:xfrm>
                  <a:off x="5638902" y="2193401"/>
                  <a:ext cx="1730855" cy="1730855"/>
                </a:xfrm>
                <a:custGeom>
                  <a:avLst/>
                  <a:gdLst>
                    <a:gd name="connsiteX0" fmla="*/ 1730855 w 1730855"/>
                    <a:gd name="connsiteY0" fmla="*/ 865428 h 1730855"/>
                    <a:gd name="connsiteX1" fmla="*/ 865428 w 1730855"/>
                    <a:gd name="connsiteY1" fmla="*/ 1730856 h 1730855"/>
                    <a:gd name="connsiteX2" fmla="*/ 0 w 1730855"/>
                    <a:gd name="connsiteY2" fmla="*/ 865428 h 1730855"/>
                    <a:gd name="connsiteX3" fmla="*/ 865428 w 1730855"/>
                    <a:gd name="connsiteY3" fmla="*/ 0 h 1730855"/>
                    <a:gd name="connsiteX4" fmla="*/ 1730855 w 1730855"/>
                    <a:gd name="connsiteY4" fmla="*/ 865428 h 1730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855" h="1730855">
                      <a:moveTo>
                        <a:pt x="1730855" y="865428"/>
                      </a:moveTo>
                      <a:cubicBezTo>
                        <a:pt x="1730855" y="1343391"/>
                        <a:pt x="1343390" y="1730856"/>
                        <a:pt x="865428" y="1730856"/>
                      </a:cubicBezTo>
                      <a:cubicBezTo>
                        <a:pt x="387465" y="1730856"/>
                        <a:pt x="0" y="1343391"/>
                        <a:pt x="0" y="865428"/>
                      </a:cubicBezTo>
                      <a:cubicBezTo>
                        <a:pt x="0" y="387465"/>
                        <a:pt x="387465" y="0"/>
                        <a:pt x="865428" y="0"/>
                      </a:cubicBezTo>
                      <a:cubicBezTo>
                        <a:pt x="1343390" y="0"/>
                        <a:pt x="1730855" y="387465"/>
                        <a:pt x="1730855" y="865428"/>
                      </a:cubicBezTo>
                      <a:close/>
                    </a:path>
                  </a:pathLst>
                </a:custGeom>
                <a:solidFill>
                  <a:srgbClr val="3D8E92"/>
                </a:solidFill>
                <a:ln w="11257" cap="flat">
                  <a:noFill/>
                  <a:prstDash val="solid"/>
                  <a:miter/>
                </a:ln>
              </p:spPr>
              <p:txBody>
                <a:bodyPr rtlCol="0" anchor="ctr"/>
                <a:lstStyle/>
                <a:p>
                  <a:endParaRPr lang="en-US" dirty="0"/>
                </a:p>
              </p:txBody>
            </p:sp>
            <p:sp>
              <p:nvSpPr>
                <p:cNvPr id="30" name="Freeform: Shape 29">
                  <a:extLst>
                    <a:ext uri="{FF2B5EF4-FFF2-40B4-BE49-F238E27FC236}">
                      <a16:creationId xmlns:a16="http://schemas.microsoft.com/office/drawing/2014/main" id="{3045A566-D9AC-EFB2-6D5B-F15FBCBDE7BB}"/>
                    </a:ext>
                  </a:extLst>
                </p:cNvPr>
                <p:cNvSpPr/>
                <p:nvPr/>
              </p:nvSpPr>
              <p:spPr>
                <a:xfrm>
                  <a:off x="5726548" y="2281047"/>
                  <a:ext cx="1555561" cy="1555562"/>
                </a:xfrm>
                <a:custGeom>
                  <a:avLst/>
                  <a:gdLst>
                    <a:gd name="connsiteX0" fmla="*/ 1555562 w 1555561"/>
                    <a:gd name="connsiteY0" fmla="*/ 777781 h 1555562"/>
                    <a:gd name="connsiteX1" fmla="*/ 777781 w 1555561"/>
                    <a:gd name="connsiteY1" fmla="*/ 1555562 h 1555562"/>
                    <a:gd name="connsiteX2" fmla="*/ 0 w 1555561"/>
                    <a:gd name="connsiteY2" fmla="*/ 777781 h 1555562"/>
                    <a:gd name="connsiteX3" fmla="*/ 777781 w 1555561"/>
                    <a:gd name="connsiteY3" fmla="*/ 0 h 1555562"/>
                    <a:gd name="connsiteX4" fmla="*/ 1555562 w 1555561"/>
                    <a:gd name="connsiteY4" fmla="*/ 777781 h 1555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5561" h="1555562">
                      <a:moveTo>
                        <a:pt x="1555562" y="777781"/>
                      </a:moveTo>
                      <a:cubicBezTo>
                        <a:pt x="1555562" y="1207338"/>
                        <a:pt x="1207337" y="1555562"/>
                        <a:pt x="777781" y="1555562"/>
                      </a:cubicBezTo>
                      <a:cubicBezTo>
                        <a:pt x="348224" y="1555562"/>
                        <a:pt x="0" y="1207338"/>
                        <a:pt x="0" y="777781"/>
                      </a:cubicBezTo>
                      <a:cubicBezTo>
                        <a:pt x="0" y="348224"/>
                        <a:pt x="348224" y="0"/>
                        <a:pt x="777781" y="0"/>
                      </a:cubicBezTo>
                      <a:cubicBezTo>
                        <a:pt x="1207337" y="0"/>
                        <a:pt x="1555562" y="348224"/>
                        <a:pt x="1555562" y="777781"/>
                      </a:cubicBezTo>
                      <a:close/>
                    </a:path>
                  </a:pathLst>
                </a:custGeom>
                <a:solidFill>
                  <a:srgbClr val="FFFFFF"/>
                </a:solidFill>
                <a:ln w="11257" cap="flat">
                  <a:noFill/>
                  <a:prstDash val="solid"/>
                  <a:miter/>
                </a:ln>
              </p:spPr>
              <p:txBody>
                <a:bodyPr rtlCol="0" anchor="ctr"/>
                <a:lstStyle/>
                <a:p>
                  <a:endParaRPr lang="en-US" dirty="0"/>
                </a:p>
              </p:txBody>
            </p:sp>
            <p:sp>
              <p:nvSpPr>
                <p:cNvPr id="31" name="Freeform: Shape 30">
                  <a:extLst>
                    <a:ext uri="{FF2B5EF4-FFF2-40B4-BE49-F238E27FC236}">
                      <a16:creationId xmlns:a16="http://schemas.microsoft.com/office/drawing/2014/main" id="{4472D48F-F155-C398-0A0D-BA1C766EFB95}"/>
                    </a:ext>
                  </a:extLst>
                </p:cNvPr>
                <p:cNvSpPr/>
                <p:nvPr/>
              </p:nvSpPr>
              <p:spPr>
                <a:xfrm>
                  <a:off x="5638902" y="3296187"/>
                  <a:ext cx="1730855" cy="460765"/>
                </a:xfrm>
                <a:custGeom>
                  <a:avLst/>
                  <a:gdLst>
                    <a:gd name="connsiteX0" fmla="*/ 1500473 w 1730855"/>
                    <a:gd name="connsiteY0" fmla="*/ 460765 h 460765"/>
                    <a:gd name="connsiteX1" fmla="*/ 230383 w 1730855"/>
                    <a:gd name="connsiteY1" fmla="*/ 460765 h 460765"/>
                    <a:gd name="connsiteX2" fmla="*/ 0 w 1730855"/>
                    <a:gd name="connsiteY2" fmla="*/ 230383 h 460765"/>
                    <a:gd name="connsiteX3" fmla="*/ 0 w 1730855"/>
                    <a:gd name="connsiteY3" fmla="*/ 230383 h 460765"/>
                    <a:gd name="connsiteX4" fmla="*/ 230383 w 1730855"/>
                    <a:gd name="connsiteY4" fmla="*/ 0 h 460765"/>
                    <a:gd name="connsiteX5" fmla="*/ 1500473 w 1730855"/>
                    <a:gd name="connsiteY5" fmla="*/ 0 h 460765"/>
                    <a:gd name="connsiteX6" fmla="*/ 1730855 w 1730855"/>
                    <a:gd name="connsiteY6" fmla="*/ 230383 h 460765"/>
                    <a:gd name="connsiteX7" fmla="*/ 1730855 w 1730855"/>
                    <a:gd name="connsiteY7" fmla="*/ 230383 h 460765"/>
                    <a:gd name="connsiteX8" fmla="*/ 1500473 w 1730855"/>
                    <a:gd name="connsiteY8" fmla="*/ 460765 h 460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0855" h="460765">
                      <a:moveTo>
                        <a:pt x="1500473" y="460765"/>
                      </a:moveTo>
                      <a:lnTo>
                        <a:pt x="230383" y="460765"/>
                      </a:lnTo>
                      <a:cubicBezTo>
                        <a:pt x="103193" y="460765"/>
                        <a:pt x="0" y="357685"/>
                        <a:pt x="0" y="230383"/>
                      </a:cubicBezTo>
                      <a:lnTo>
                        <a:pt x="0" y="230383"/>
                      </a:lnTo>
                      <a:cubicBezTo>
                        <a:pt x="0" y="103193"/>
                        <a:pt x="103081" y="0"/>
                        <a:pt x="230383" y="0"/>
                      </a:cubicBezTo>
                      <a:lnTo>
                        <a:pt x="1500473" y="0"/>
                      </a:lnTo>
                      <a:cubicBezTo>
                        <a:pt x="1627662" y="0"/>
                        <a:pt x="1730855" y="103081"/>
                        <a:pt x="1730855" y="230383"/>
                      </a:cubicBezTo>
                      <a:lnTo>
                        <a:pt x="1730855" y="230383"/>
                      </a:lnTo>
                      <a:cubicBezTo>
                        <a:pt x="1730855" y="357572"/>
                        <a:pt x="1627775" y="460765"/>
                        <a:pt x="1500473" y="460765"/>
                      </a:cubicBezTo>
                      <a:close/>
                    </a:path>
                  </a:pathLst>
                </a:custGeom>
                <a:solidFill>
                  <a:srgbClr val="50A3A7"/>
                </a:solidFill>
                <a:ln w="11257" cap="flat">
                  <a:noFill/>
                  <a:prstDash val="solid"/>
                  <a:miter/>
                </a:ln>
              </p:spPr>
              <p:txBody>
                <a:bodyPr rtlCol="0" anchor="ctr"/>
                <a:lstStyle/>
                <a:p>
                  <a:endParaRPr lang="en-US" dirty="0"/>
                </a:p>
              </p:txBody>
            </p:sp>
            <p:sp>
              <p:nvSpPr>
                <p:cNvPr id="32" name="TextBox 31">
                  <a:extLst>
                    <a:ext uri="{FF2B5EF4-FFF2-40B4-BE49-F238E27FC236}">
                      <a16:creationId xmlns:a16="http://schemas.microsoft.com/office/drawing/2014/main" id="{95FFEFFF-CCD3-2CFB-49EE-57898BF704DA}"/>
                    </a:ext>
                  </a:extLst>
                </p:cNvPr>
                <p:cNvSpPr txBox="1"/>
                <p:nvPr/>
              </p:nvSpPr>
              <p:spPr>
                <a:xfrm>
                  <a:off x="5476677" y="3352619"/>
                  <a:ext cx="1948543" cy="295038"/>
                </a:xfrm>
                <a:prstGeom prst="rect">
                  <a:avLst/>
                </a:prstGeom>
                <a:noFill/>
              </p:spPr>
              <p:txBody>
                <a:bodyPr wrap="square">
                  <a:spAutoFit/>
                </a:bodyPr>
                <a:lstStyle/>
                <a:p>
                  <a:pPr algn="ctr">
                    <a:lnSpc>
                      <a:spcPct val="115000"/>
                    </a:lnSpc>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أتمتة التفتيش والمراقبة</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27" name="Freeform: Shape 26">
                <a:extLst>
                  <a:ext uri="{FF2B5EF4-FFF2-40B4-BE49-F238E27FC236}">
                    <a16:creationId xmlns:a16="http://schemas.microsoft.com/office/drawing/2014/main" id="{7CB36C70-9BD5-3AAE-7ECB-DA47363DAAFC}"/>
                  </a:ext>
                </a:extLst>
              </p:cNvPr>
              <p:cNvSpPr/>
              <p:nvPr/>
            </p:nvSpPr>
            <p:spPr>
              <a:xfrm rot="18900000">
                <a:off x="5629109" y="4589884"/>
                <a:ext cx="236128" cy="236128"/>
              </a:xfrm>
              <a:custGeom>
                <a:avLst/>
                <a:gdLst>
                  <a:gd name="connsiteX0" fmla="*/ 236128 w 236128"/>
                  <a:gd name="connsiteY0" fmla="*/ 118064 h 236128"/>
                  <a:gd name="connsiteX1" fmla="*/ 118064 w 236128"/>
                  <a:gd name="connsiteY1" fmla="*/ 236128 h 236128"/>
                  <a:gd name="connsiteX2" fmla="*/ 0 w 236128"/>
                  <a:gd name="connsiteY2" fmla="*/ 118064 h 236128"/>
                  <a:gd name="connsiteX3" fmla="*/ 118064 w 236128"/>
                  <a:gd name="connsiteY3" fmla="*/ 0 h 236128"/>
                  <a:gd name="connsiteX4" fmla="*/ 236128 w 236128"/>
                  <a:gd name="connsiteY4" fmla="*/ 118064 h 236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128" h="236128">
                    <a:moveTo>
                      <a:pt x="236128" y="118064"/>
                    </a:moveTo>
                    <a:cubicBezTo>
                      <a:pt x="236128" y="183269"/>
                      <a:pt x="183269" y="236128"/>
                      <a:pt x="118064" y="236128"/>
                    </a:cubicBezTo>
                    <a:cubicBezTo>
                      <a:pt x="52859" y="236128"/>
                      <a:pt x="0" y="183269"/>
                      <a:pt x="0" y="118064"/>
                    </a:cubicBezTo>
                    <a:cubicBezTo>
                      <a:pt x="0" y="52859"/>
                      <a:pt x="52859" y="0"/>
                      <a:pt x="118064" y="0"/>
                    </a:cubicBezTo>
                    <a:cubicBezTo>
                      <a:pt x="183269" y="0"/>
                      <a:pt x="236128" y="52859"/>
                      <a:pt x="236128" y="118064"/>
                    </a:cubicBezTo>
                    <a:close/>
                  </a:path>
                </a:pathLst>
              </a:custGeom>
              <a:solidFill>
                <a:srgbClr val="381B4B"/>
              </a:solidFill>
              <a:ln w="11257" cap="flat">
                <a:noFill/>
                <a:prstDash val="solid"/>
                <a:miter/>
              </a:ln>
            </p:spPr>
            <p:txBody>
              <a:bodyPr rtlCol="0" anchor="ctr"/>
              <a:lstStyle/>
              <a:p>
                <a:endParaRPr lang="en-US" dirty="0"/>
              </a:p>
            </p:txBody>
          </p:sp>
          <p:sp>
            <p:nvSpPr>
              <p:cNvPr id="28" name="TextBox 27">
                <a:extLst>
                  <a:ext uri="{FF2B5EF4-FFF2-40B4-BE49-F238E27FC236}">
                    <a16:creationId xmlns:a16="http://schemas.microsoft.com/office/drawing/2014/main" id="{5366BC54-DCF8-B15F-6277-B7236A9C6017}"/>
                  </a:ext>
                </a:extLst>
              </p:cNvPr>
              <p:cNvSpPr txBox="1"/>
              <p:nvPr/>
            </p:nvSpPr>
            <p:spPr>
              <a:xfrm>
                <a:off x="5649766" y="4620381"/>
                <a:ext cx="191544" cy="178553"/>
              </a:xfrm>
              <a:prstGeom prst="rect">
                <a:avLst/>
              </a:prstGeom>
              <a:noFill/>
            </p:spPr>
            <p:txBody>
              <a:bodyPr wrap="none" rtlCol="0">
                <a:spAutoFit/>
              </a:bodyPr>
              <a:lstStyle/>
              <a:p>
                <a:pPr algn="l"/>
                <a:r>
                  <a:rPr lang="en-US" sz="975" spc="0" baseline="0" dirty="0">
                    <a:ln/>
                    <a:solidFill>
                      <a:srgbClr val="FFC84B"/>
                    </a:solidFill>
                    <a:latin typeface="Montserrat ExtraBold"/>
                    <a:sym typeface="Montserrat ExtraBold"/>
                    <a:rtl val="0"/>
                  </a:rPr>
                  <a:t>5</a:t>
                </a:r>
              </a:p>
            </p:txBody>
          </p:sp>
        </p:grpSp>
        <p:pic>
          <p:nvPicPr>
            <p:cNvPr id="25" name="Picture 24">
              <a:extLst>
                <a:ext uri="{FF2B5EF4-FFF2-40B4-BE49-F238E27FC236}">
                  <a16:creationId xmlns:a16="http://schemas.microsoft.com/office/drawing/2014/main" id="{AF8711D9-FB00-47CE-54DD-B945DC3AEC71}"/>
                </a:ext>
              </a:extLst>
            </p:cNvPr>
            <p:cNvPicPr>
              <a:picLocks noChangeAspect="1"/>
            </p:cNvPicPr>
            <p:nvPr/>
          </p:nvPicPr>
          <p:blipFill>
            <a:blip r:embed="rId4"/>
            <a:stretch>
              <a:fillRect/>
            </a:stretch>
          </p:blipFill>
          <p:spPr>
            <a:xfrm>
              <a:off x="7095533" y="2913210"/>
              <a:ext cx="888451" cy="888451"/>
            </a:xfrm>
            <a:prstGeom prst="rect">
              <a:avLst/>
            </a:prstGeom>
          </p:spPr>
        </p:pic>
      </p:grpSp>
      <p:grpSp>
        <p:nvGrpSpPr>
          <p:cNvPr id="33" name="Group 32">
            <a:extLst>
              <a:ext uri="{FF2B5EF4-FFF2-40B4-BE49-F238E27FC236}">
                <a16:creationId xmlns:a16="http://schemas.microsoft.com/office/drawing/2014/main" id="{DBC3159C-81C6-4161-3EB5-315343B95475}"/>
              </a:ext>
            </a:extLst>
          </p:cNvPr>
          <p:cNvGrpSpPr/>
          <p:nvPr/>
        </p:nvGrpSpPr>
        <p:grpSpPr>
          <a:xfrm>
            <a:off x="3507253" y="2858761"/>
            <a:ext cx="2645013" cy="2509672"/>
            <a:chOff x="3477593" y="2452431"/>
            <a:chExt cx="2645013" cy="2509672"/>
          </a:xfrm>
        </p:grpSpPr>
        <p:grpSp>
          <p:nvGrpSpPr>
            <p:cNvPr id="34" name="Group 33">
              <a:extLst>
                <a:ext uri="{FF2B5EF4-FFF2-40B4-BE49-F238E27FC236}">
                  <a16:creationId xmlns:a16="http://schemas.microsoft.com/office/drawing/2014/main" id="{4FF8E90C-E087-CC4E-1273-342A085AC5E1}"/>
                </a:ext>
              </a:extLst>
            </p:cNvPr>
            <p:cNvGrpSpPr/>
            <p:nvPr/>
          </p:nvGrpSpPr>
          <p:grpSpPr>
            <a:xfrm>
              <a:off x="3477593" y="2452431"/>
              <a:ext cx="2645013" cy="2509672"/>
              <a:chOff x="2863559" y="2976520"/>
              <a:chExt cx="1948543" cy="1848839"/>
            </a:xfrm>
          </p:grpSpPr>
          <p:sp>
            <p:nvSpPr>
              <p:cNvPr id="36" name="Freeform: Shape 35">
                <a:extLst>
                  <a:ext uri="{FF2B5EF4-FFF2-40B4-BE49-F238E27FC236}">
                    <a16:creationId xmlns:a16="http://schemas.microsoft.com/office/drawing/2014/main" id="{FBD0F13F-E083-733B-9AC5-2CCD9C8D63A9}"/>
                  </a:ext>
                </a:extLst>
              </p:cNvPr>
              <p:cNvSpPr/>
              <p:nvPr/>
            </p:nvSpPr>
            <p:spPr>
              <a:xfrm>
                <a:off x="2972486" y="2976520"/>
                <a:ext cx="1730855" cy="1730855"/>
              </a:xfrm>
              <a:custGeom>
                <a:avLst/>
                <a:gdLst>
                  <a:gd name="connsiteX0" fmla="*/ 1730855 w 1730855"/>
                  <a:gd name="connsiteY0" fmla="*/ 865428 h 1730855"/>
                  <a:gd name="connsiteX1" fmla="*/ 865428 w 1730855"/>
                  <a:gd name="connsiteY1" fmla="*/ 1730856 h 1730855"/>
                  <a:gd name="connsiteX2" fmla="*/ 0 w 1730855"/>
                  <a:gd name="connsiteY2" fmla="*/ 865428 h 1730855"/>
                  <a:gd name="connsiteX3" fmla="*/ 865428 w 1730855"/>
                  <a:gd name="connsiteY3" fmla="*/ 0 h 1730855"/>
                  <a:gd name="connsiteX4" fmla="*/ 1730855 w 1730855"/>
                  <a:gd name="connsiteY4" fmla="*/ 865428 h 1730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855" h="1730855">
                    <a:moveTo>
                      <a:pt x="1730855" y="865428"/>
                    </a:moveTo>
                    <a:cubicBezTo>
                      <a:pt x="1730855" y="1343391"/>
                      <a:pt x="1343390" y="1730856"/>
                      <a:pt x="865428" y="1730856"/>
                    </a:cubicBezTo>
                    <a:cubicBezTo>
                      <a:pt x="387465" y="1730856"/>
                      <a:pt x="0" y="1343391"/>
                      <a:pt x="0" y="865428"/>
                    </a:cubicBezTo>
                    <a:cubicBezTo>
                      <a:pt x="0" y="387465"/>
                      <a:pt x="387465" y="0"/>
                      <a:pt x="865428" y="0"/>
                    </a:cubicBezTo>
                    <a:cubicBezTo>
                      <a:pt x="1343390" y="0"/>
                      <a:pt x="1730855" y="387465"/>
                      <a:pt x="1730855" y="865428"/>
                    </a:cubicBezTo>
                    <a:close/>
                  </a:path>
                </a:pathLst>
              </a:custGeom>
              <a:solidFill>
                <a:srgbClr val="3D8E92"/>
              </a:solidFill>
              <a:ln w="11257" cap="flat">
                <a:noFill/>
                <a:prstDash val="solid"/>
                <a:miter/>
              </a:ln>
            </p:spPr>
            <p:txBody>
              <a:bodyPr rtlCol="0" anchor="ctr"/>
              <a:lstStyle/>
              <a:p>
                <a:endParaRPr lang="en-US" dirty="0"/>
              </a:p>
            </p:txBody>
          </p:sp>
          <p:sp>
            <p:nvSpPr>
              <p:cNvPr id="37" name="Freeform: Shape 36">
                <a:extLst>
                  <a:ext uri="{FF2B5EF4-FFF2-40B4-BE49-F238E27FC236}">
                    <a16:creationId xmlns:a16="http://schemas.microsoft.com/office/drawing/2014/main" id="{81B13F6B-8265-DBFE-F3D2-1A45A8F30156}"/>
                  </a:ext>
                </a:extLst>
              </p:cNvPr>
              <p:cNvSpPr/>
              <p:nvPr/>
            </p:nvSpPr>
            <p:spPr>
              <a:xfrm>
                <a:off x="3060132" y="3064166"/>
                <a:ext cx="1555561" cy="1555562"/>
              </a:xfrm>
              <a:custGeom>
                <a:avLst/>
                <a:gdLst>
                  <a:gd name="connsiteX0" fmla="*/ 1555562 w 1555561"/>
                  <a:gd name="connsiteY0" fmla="*/ 777781 h 1555562"/>
                  <a:gd name="connsiteX1" fmla="*/ 777781 w 1555561"/>
                  <a:gd name="connsiteY1" fmla="*/ 1555562 h 1555562"/>
                  <a:gd name="connsiteX2" fmla="*/ 0 w 1555561"/>
                  <a:gd name="connsiteY2" fmla="*/ 777781 h 1555562"/>
                  <a:gd name="connsiteX3" fmla="*/ 777781 w 1555561"/>
                  <a:gd name="connsiteY3" fmla="*/ 0 h 1555562"/>
                  <a:gd name="connsiteX4" fmla="*/ 1555562 w 1555561"/>
                  <a:gd name="connsiteY4" fmla="*/ 777781 h 1555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5561" h="1555562">
                    <a:moveTo>
                      <a:pt x="1555562" y="777781"/>
                    </a:moveTo>
                    <a:cubicBezTo>
                      <a:pt x="1555562" y="1207338"/>
                      <a:pt x="1207337" y="1555562"/>
                      <a:pt x="777781" y="1555562"/>
                    </a:cubicBezTo>
                    <a:cubicBezTo>
                      <a:pt x="348224" y="1555562"/>
                      <a:pt x="0" y="1207338"/>
                      <a:pt x="0" y="777781"/>
                    </a:cubicBezTo>
                    <a:cubicBezTo>
                      <a:pt x="0" y="348224"/>
                      <a:pt x="348224" y="0"/>
                      <a:pt x="777781" y="0"/>
                    </a:cubicBezTo>
                    <a:cubicBezTo>
                      <a:pt x="1207337" y="0"/>
                      <a:pt x="1555562" y="348224"/>
                      <a:pt x="1555562" y="777781"/>
                    </a:cubicBezTo>
                    <a:close/>
                  </a:path>
                </a:pathLst>
              </a:custGeom>
              <a:solidFill>
                <a:srgbClr val="FFFFFF"/>
              </a:solidFill>
              <a:ln w="11257" cap="flat">
                <a:noFill/>
                <a:prstDash val="solid"/>
                <a:miter/>
              </a:ln>
            </p:spPr>
            <p:txBody>
              <a:bodyPr rtlCol="0" anchor="ctr"/>
              <a:lstStyle/>
              <a:p>
                <a:endParaRPr lang="en-US" dirty="0"/>
              </a:p>
            </p:txBody>
          </p:sp>
          <p:sp>
            <p:nvSpPr>
              <p:cNvPr id="38" name="Freeform: Shape 37">
                <a:extLst>
                  <a:ext uri="{FF2B5EF4-FFF2-40B4-BE49-F238E27FC236}">
                    <a16:creationId xmlns:a16="http://schemas.microsoft.com/office/drawing/2014/main" id="{312F16D8-52D5-5D4C-267C-0628B70F28BC}"/>
                  </a:ext>
                </a:extLst>
              </p:cNvPr>
              <p:cNvSpPr/>
              <p:nvPr/>
            </p:nvSpPr>
            <p:spPr>
              <a:xfrm>
                <a:off x="2972486" y="4079306"/>
                <a:ext cx="1730855" cy="460765"/>
              </a:xfrm>
              <a:custGeom>
                <a:avLst/>
                <a:gdLst>
                  <a:gd name="connsiteX0" fmla="*/ 1500473 w 1730855"/>
                  <a:gd name="connsiteY0" fmla="*/ 460765 h 460765"/>
                  <a:gd name="connsiteX1" fmla="*/ 230383 w 1730855"/>
                  <a:gd name="connsiteY1" fmla="*/ 460765 h 460765"/>
                  <a:gd name="connsiteX2" fmla="*/ 0 w 1730855"/>
                  <a:gd name="connsiteY2" fmla="*/ 230383 h 460765"/>
                  <a:gd name="connsiteX3" fmla="*/ 0 w 1730855"/>
                  <a:gd name="connsiteY3" fmla="*/ 230383 h 460765"/>
                  <a:gd name="connsiteX4" fmla="*/ 230383 w 1730855"/>
                  <a:gd name="connsiteY4" fmla="*/ 0 h 460765"/>
                  <a:gd name="connsiteX5" fmla="*/ 1500473 w 1730855"/>
                  <a:gd name="connsiteY5" fmla="*/ 0 h 460765"/>
                  <a:gd name="connsiteX6" fmla="*/ 1730855 w 1730855"/>
                  <a:gd name="connsiteY6" fmla="*/ 230383 h 460765"/>
                  <a:gd name="connsiteX7" fmla="*/ 1730855 w 1730855"/>
                  <a:gd name="connsiteY7" fmla="*/ 230383 h 460765"/>
                  <a:gd name="connsiteX8" fmla="*/ 1500473 w 1730855"/>
                  <a:gd name="connsiteY8" fmla="*/ 460765 h 460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0855" h="460765">
                    <a:moveTo>
                      <a:pt x="1500473" y="460765"/>
                    </a:moveTo>
                    <a:lnTo>
                      <a:pt x="230383" y="460765"/>
                    </a:lnTo>
                    <a:cubicBezTo>
                      <a:pt x="103193" y="460765"/>
                      <a:pt x="0" y="357685"/>
                      <a:pt x="0" y="230383"/>
                    </a:cubicBezTo>
                    <a:lnTo>
                      <a:pt x="0" y="230383"/>
                    </a:lnTo>
                    <a:cubicBezTo>
                      <a:pt x="0" y="103193"/>
                      <a:pt x="103081" y="0"/>
                      <a:pt x="230383" y="0"/>
                    </a:cubicBezTo>
                    <a:lnTo>
                      <a:pt x="1500473" y="0"/>
                    </a:lnTo>
                    <a:cubicBezTo>
                      <a:pt x="1627662" y="0"/>
                      <a:pt x="1730855" y="103081"/>
                      <a:pt x="1730855" y="230383"/>
                    </a:cubicBezTo>
                    <a:lnTo>
                      <a:pt x="1730855" y="230383"/>
                    </a:lnTo>
                    <a:cubicBezTo>
                      <a:pt x="1730855" y="357572"/>
                      <a:pt x="1627775" y="460765"/>
                      <a:pt x="1500473" y="460765"/>
                    </a:cubicBezTo>
                    <a:close/>
                  </a:path>
                </a:pathLst>
              </a:custGeom>
              <a:solidFill>
                <a:srgbClr val="50A3A7"/>
              </a:solidFill>
              <a:ln w="11257" cap="flat">
                <a:noFill/>
                <a:prstDash val="solid"/>
                <a:miter/>
              </a:ln>
            </p:spPr>
            <p:txBody>
              <a:bodyPr rtlCol="0" anchor="ctr"/>
              <a:lstStyle/>
              <a:p>
                <a:endParaRPr lang="en-US" dirty="0"/>
              </a:p>
            </p:txBody>
          </p:sp>
          <p:sp>
            <p:nvSpPr>
              <p:cNvPr id="39" name="Freeform: Shape 38">
                <a:extLst>
                  <a:ext uri="{FF2B5EF4-FFF2-40B4-BE49-F238E27FC236}">
                    <a16:creationId xmlns:a16="http://schemas.microsoft.com/office/drawing/2014/main" id="{E667CBCC-1132-76FF-0AAB-DE5D5CFF0CB5}"/>
                  </a:ext>
                </a:extLst>
              </p:cNvPr>
              <p:cNvSpPr/>
              <p:nvPr/>
            </p:nvSpPr>
            <p:spPr>
              <a:xfrm rot="18900000">
                <a:off x="3719768" y="4589231"/>
                <a:ext cx="236128" cy="236128"/>
              </a:xfrm>
              <a:custGeom>
                <a:avLst/>
                <a:gdLst>
                  <a:gd name="connsiteX0" fmla="*/ 236128 w 236128"/>
                  <a:gd name="connsiteY0" fmla="*/ 118064 h 236128"/>
                  <a:gd name="connsiteX1" fmla="*/ 118064 w 236128"/>
                  <a:gd name="connsiteY1" fmla="*/ 236128 h 236128"/>
                  <a:gd name="connsiteX2" fmla="*/ 0 w 236128"/>
                  <a:gd name="connsiteY2" fmla="*/ 118064 h 236128"/>
                  <a:gd name="connsiteX3" fmla="*/ 118064 w 236128"/>
                  <a:gd name="connsiteY3" fmla="*/ 0 h 236128"/>
                  <a:gd name="connsiteX4" fmla="*/ 236128 w 236128"/>
                  <a:gd name="connsiteY4" fmla="*/ 118064 h 236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128" h="236128">
                    <a:moveTo>
                      <a:pt x="236128" y="118064"/>
                    </a:moveTo>
                    <a:cubicBezTo>
                      <a:pt x="236128" y="183269"/>
                      <a:pt x="183269" y="236128"/>
                      <a:pt x="118064" y="236128"/>
                    </a:cubicBezTo>
                    <a:cubicBezTo>
                      <a:pt x="52859" y="236128"/>
                      <a:pt x="0" y="183269"/>
                      <a:pt x="0" y="118064"/>
                    </a:cubicBezTo>
                    <a:cubicBezTo>
                      <a:pt x="0" y="52859"/>
                      <a:pt x="52859" y="0"/>
                      <a:pt x="118064" y="0"/>
                    </a:cubicBezTo>
                    <a:cubicBezTo>
                      <a:pt x="183269" y="0"/>
                      <a:pt x="236128" y="52859"/>
                      <a:pt x="236128" y="118064"/>
                    </a:cubicBezTo>
                    <a:close/>
                  </a:path>
                </a:pathLst>
              </a:custGeom>
              <a:solidFill>
                <a:srgbClr val="381B4B"/>
              </a:solidFill>
              <a:ln w="11257" cap="flat">
                <a:noFill/>
                <a:prstDash val="solid"/>
                <a:miter/>
              </a:ln>
            </p:spPr>
            <p:txBody>
              <a:bodyPr rtlCol="0" anchor="ctr"/>
              <a:lstStyle/>
              <a:p>
                <a:endParaRPr lang="en-US" dirty="0"/>
              </a:p>
            </p:txBody>
          </p:sp>
          <p:sp>
            <p:nvSpPr>
              <p:cNvPr id="40" name="TextBox 39">
                <a:extLst>
                  <a:ext uri="{FF2B5EF4-FFF2-40B4-BE49-F238E27FC236}">
                    <a16:creationId xmlns:a16="http://schemas.microsoft.com/office/drawing/2014/main" id="{33EA31BE-A066-30A5-DE9C-9E55A4B2C56F}"/>
                  </a:ext>
                </a:extLst>
              </p:cNvPr>
              <p:cNvSpPr txBox="1"/>
              <p:nvPr/>
            </p:nvSpPr>
            <p:spPr>
              <a:xfrm>
                <a:off x="3740778" y="4610853"/>
                <a:ext cx="196268" cy="178553"/>
              </a:xfrm>
              <a:prstGeom prst="rect">
                <a:avLst/>
              </a:prstGeom>
              <a:noFill/>
            </p:spPr>
            <p:txBody>
              <a:bodyPr wrap="none" rtlCol="0">
                <a:spAutoFit/>
              </a:bodyPr>
              <a:lstStyle/>
              <a:p>
                <a:pPr algn="l"/>
                <a:r>
                  <a:rPr lang="en-US" sz="975" dirty="0">
                    <a:ln/>
                    <a:solidFill>
                      <a:srgbClr val="FFC84B"/>
                    </a:solidFill>
                    <a:latin typeface="Montserrat ExtraBold"/>
                    <a:sym typeface="Montserrat ExtraBold"/>
                    <a:rtl val="0"/>
                  </a:rPr>
                  <a:t>6</a:t>
                </a:r>
                <a:endParaRPr lang="ar-SY" sz="975" dirty="0">
                  <a:ln/>
                  <a:solidFill>
                    <a:srgbClr val="FFC84B"/>
                  </a:solidFill>
                  <a:latin typeface="Montserrat ExtraBold"/>
                  <a:sym typeface="Montserrat ExtraBold"/>
                  <a:rtl val="0"/>
                </a:endParaRPr>
              </a:p>
            </p:txBody>
          </p:sp>
          <p:sp>
            <p:nvSpPr>
              <p:cNvPr id="41" name="TextBox 40">
                <a:extLst>
                  <a:ext uri="{FF2B5EF4-FFF2-40B4-BE49-F238E27FC236}">
                    <a16:creationId xmlns:a16="http://schemas.microsoft.com/office/drawing/2014/main" id="{23D081DA-D227-760D-A822-7F7D78303E57}"/>
                  </a:ext>
                </a:extLst>
              </p:cNvPr>
              <p:cNvSpPr txBox="1"/>
              <p:nvPr/>
            </p:nvSpPr>
            <p:spPr>
              <a:xfrm>
                <a:off x="2863559" y="4130982"/>
                <a:ext cx="1948543" cy="295038"/>
              </a:xfrm>
              <a:prstGeom prst="rect">
                <a:avLst/>
              </a:prstGeom>
              <a:noFill/>
            </p:spPr>
            <p:txBody>
              <a:bodyPr wrap="square">
                <a:spAutoFit/>
              </a:bodyPr>
              <a:lstStyle/>
              <a:p>
                <a:pPr algn="ctr">
                  <a:lnSpc>
                    <a:spcPct val="115000"/>
                  </a:lnSpc>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أتمتة إدارة المشتريات والعقود</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35" name="Picture 34">
              <a:extLst>
                <a:ext uri="{FF2B5EF4-FFF2-40B4-BE49-F238E27FC236}">
                  <a16:creationId xmlns:a16="http://schemas.microsoft.com/office/drawing/2014/main" id="{E5B33C8E-AB6F-3FB0-F572-F45DEB14BB8B}"/>
                </a:ext>
              </a:extLst>
            </p:cNvPr>
            <p:cNvPicPr>
              <a:picLocks noChangeAspect="1"/>
            </p:cNvPicPr>
            <p:nvPr/>
          </p:nvPicPr>
          <p:blipFill>
            <a:blip r:embed="rId5"/>
            <a:stretch>
              <a:fillRect/>
            </a:stretch>
          </p:blipFill>
          <p:spPr>
            <a:xfrm>
              <a:off x="4416372" y="2913823"/>
              <a:ext cx="785812" cy="785812"/>
            </a:xfrm>
            <a:prstGeom prst="rect">
              <a:avLst/>
            </a:prstGeom>
          </p:spPr>
        </p:pic>
      </p:grpSp>
      <p:grpSp>
        <p:nvGrpSpPr>
          <p:cNvPr id="42" name="Group 41">
            <a:extLst>
              <a:ext uri="{FF2B5EF4-FFF2-40B4-BE49-F238E27FC236}">
                <a16:creationId xmlns:a16="http://schemas.microsoft.com/office/drawing/2014/main" id="{24360865-D70D-34E0-3C32-657365DF6C4C}"/>
              </a:ext>
            </a:extLst>
          </p:cNvPr>
          <p:cNvGrpSpPr/>
          <p:nvPr/>
        </p:nvGrpSpPr>
        <p:grpSpPr>
          <a:xfrm>
            <a:off x="891123" y="2855988"/>
            <a:ext cx="2645013" cy="2509672"/>
            <a:chOff x="861463" y="2449658"/>
            <a:chExt cx="2645013" cy="2509672"/>
          </a:xfrm>
        </p:grpSpPr>
        <p:grpSp>
          <p:nvGrpSpPr>
            <p:cNvPr id="43" name="Group 42">
              <a:extLst>
                <a:ext uri="{FF2B5EF4-FFF2-40B4-BE49-F238E27FC236}">
                  <a16:creationId xmlns:a16="http://schemas.microsoft.com/office/drawing/2014/main" id="{5B6486DE-335A-1970-338C-1134F54F20CC}"/>
                </a:ext>
              </a:extLst>
            </p:cNvPr>
            <p:cNvGrpSpPr/>
            <p:nvPr/>
          </p:nvGrpSpPr>
          <p:grpSpPr>
            <a:xfrm>
              <a:off x="861463" y="2449658"/>
              <a:ext cx="2645013" cy="2509672"/>
              <a:chOff x="7460332" y="2192748"/>
              <a:chExt cx="1948543" cy="1848839"/>
            </a:xfrm>
          </p:grpSpPr>
          <p:sp>
            <p:nvSpPr>
              <p:cNvPr id="45" name="Freeform: Shape 44">
                <a:extLst>
                  <a:ext uri="{FF2B5EF4-FFF2-40B4-BE49-F238E27FC236}">
                    <a16:creationId xmlns:a16="http://schemas.microsoft.com/office/drawing/2014/main" id="{ED8C7DEE-6B76-769F-9694-817C0233AF17}"/>
                  </a:ext>
                </a:extLst>
              </p:cNvPr>
              <p:cNvSpPr/>
              <p:nvPr/>
            </p:nvSpPr>
            <p:spPr>
              <a:xfrm>
                <a:off x="7587445" y="2192748"/>
                <a:ext cx="1730855" cy="1730855"/>
              </a:xfrm>
              <a:custGeom>
                <a:avLst/>
                <a:gdLst>
                  <a:gd name="connsiteX0" fmla="*/ 1730855 w 1730855"/>
                  <a:gd name="connsiteY0" fmla="*/ 865428 h 1730855"/>
                  <a:gd name="connsiteX1" fmla="*/ 865428 w 1730855"/>
                  <a:gd name="connsiteY1" fmla="*/ 1730856 h 1730855"/>
                  <a:gd name="connsiteX2" fmla="*/ 0 w 1730855"/>
                  <a:gd name="connsiteY2" fmla="*/ 865428 h 1730855"/>
                  <a:gd name="connsiteX3" fmla="*/ 865428 w 1730855"/>
                  <a:gd name="connsiteY3" fmla="*/ 0 h 1730855"/>
                  <a:gd name="connsiteX4" fmla="*/ 1730855 w 1730855"/>
                  <a:gd name="connsiteY4" fmla="*/ 865428 h 1730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855" h="1730855">
                    <a:moveTo>
                      <a:pt x="1730855" y="865428"/>
                    </a:moveTo>
                    <a:cubicBezTo>
                      <a:pt x="1730855" y="1343391"/>
                      <a:pt x="1343390" y="1730856"/>
                      <a:pt x="865428" y="1730856"/>
                    </a:cubicBezTo>
                    <a:cubicBezTo>
                      <a:pt x="387465" y="1730856"/>
                      <a:pt x="0" y="1343391"/>
                      <a:pt x="0" y="865428"/>
                    </a:cubicBezTo>
                    <a:cubicBezTo>
                      <a:pt x="0" y="387465"/>
                      <a:pt x="387465" y="0"/>
                      <a:pt x="865428" y="0"/>
                    </a:cubicBezTo>
                    <a:cubicBezTo>
                      <a:pt x="1343390" y="0"/>
                      <a:pt x="1730855" y="387465"/>
                      <a:pt x="1730855" y="865428"/>
                    </a:cubicBezTo>
                    <a:close/>
                  </a:path>
                </a:pathLst>
              </a:custGeom>
              <a:solidFill>
                <a:srgbClr val="3D8E92"/>
              </a:solidFill>
              <a:ln w="11257" cap="flat">
                <a:noFill/>
                <a:prstDash val="solid"/>
                <a:miter/>
              </a:ln>
            </p:spPr>
            <p:txBody>
              <a:bodyPr rtlCol="0" anchor="ctr"/>
              <a:lstStyle/>
              <a:p>
                <a:endParaRPr lang="en-US" dirty="0"/>
              </a:p>
            </p:txBody>
          </p:sp>
          <p:sp>
            <p:nvSpPr>
              <p:cNvPr id="46" name="Freeform: Shape 45">
                <a:extLst>
                  <a:ext uri="{FF2B5EF4-FFF2-40B4-BE49-F238E27FC236}">
                    <a16:creationId xmlns:a16="http://schemas.microsoft.com/office/drawing/2014/main" id="{5687AE2A-2233-0B9E-3684-B497903346CC}"/>
                  </a:ext>
                </a:extLst>
              </p:cNvPr>
              <p:cNvSpPr/>
              <p:nvPr/>
            </p:nvSpPr>
            <p:spPr>
              <a:xfrm>
                <a:off x="7675091" y="2280394"/>
                <a:ext cx="1555561" cy="1555562"/>
              </a:xfrm>
              <a:custGeom>
                <a:avLst/>
                <a:gdLst>
                  <a:gd name="connsiteX0" fmla="*/ 1555562 w 1555561"/>
                  <a:gd name="connsiteY0" fmla="*/ 777781 h 1555562"/>
                  <a:gd name="connsiteX1" fmla="*/ 777781 w 1555561"/>
                  <a:gd name="connsiteY1" fmla="*/ 1555562 h 1555562"/>
                  <a:gd name="connsiteX2" fmla="*/ 0 w 1555561"/>
                  <a:gd name="connsiteY2" fmla="*/ 777781 h 1555562"/>
                  <a:gd name="connsiteX3" fmla="*/ 777781 w 1555561"/>
                  <a:gd name="connsiteY3" fmla="*/ 0 h 1555562"/>
                  <a:gd name="connsiteX4" fmla="*/ 1555562 w 1555561"/>
                  <a:gd name="connsiteY4" fmla="*/ 777781 h 1555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5561" h="1555562">
                    <a:moveTo>
                      <a:pt x="1555562" y="777781"/>
                    </a:moveTo>
                    <a:cubicBezTo>
                      <a:pt x="1555562" y="1207338"/>
                      <a:pt x="1207337" y="1555562"/>
                      <a:pt x="777781" y="1555562"/>
                    </a:cubicBezTo>
                    <a:cubicBezTo>
                      <a:pt x="348224" y="1555562"/>
                      <a:pt x="0" y="1207338"/>
                      <a:pt x="0" y="777781"/>
                    </a:cubicBezTo>
                    <a:cubicBezTo>
                      <a:pt x="0" y="348224"/>
                      <a:pt x="348224" y="0"/>
                      <a:pt x="777781" y="0"/>
                    </a:cubicBezTo>
                    <a:cubicBezTo>
                      <a:pt x="1207337" y="0"/>
                      <a:pt x="1555562" y="348224"/>
                      <a:pt x="1555562" y="777781"/>
                    </a:cubicBezTo>
                    <a:close/>
                  </a:path>
                </a:pathLst>
              </a:custGeom>
              <a:solidFill>
                <a:srgbClr val="FFFFFF"/>
              </a:solidFill>
              <a:ln w="11257" cap="flat">
                <a:noFill/>
                <a:prstDash val="solid"/>
                <a:miter/>
              </a:ln>
            </p:spPr>
            <p:txBody>
              <a:bodyPr rtlCol="0" anchor="ctr"/>
              <a:lstStyle/>
              <a:p>
                <a:endParaRPr lang="en-US" dirty="0"/>
              </a:p>
            </p:txBody>
          </p:sp>
          <p:sp>
            <p:nvSpPr>
              <p:cNvPr id="47" name="Freeform: Shape 46">
                <a:extLst>
                  <a:ext uri="{FF2B5EF4-FFF2-40B4-BE49-F238E27FC236}">
                    <a16:creationId xmlns:a16="http://schemas.microsoft.com/office/drawing/2014/main" id="{FACA68ED-B049-70A3-6B17-77D4A63BECF4}"/>
                  </a:ext>
                </a:extLst>
              </p:cNvPr>
              <p:cNvSpPr/>
              <p:nvPr/>
            </p:nvSpPr>
            <p:spPr>
              <a:xfrm>
                <a:off x="7587445" y="3295534"/>
                <a:ext cx="1730855" cy="460765"/>
              </a:xfrm>
              <a:custGeom>
                <a:avLst/>
                <a:gdLst>
                  <a:gd name="connsiteX0" fmla="*/ 1500473 w 1730855"/>
                  <a:gd name="connsiteY0" fmla="*/ 460765 h 460765"/>
                  <a:gd name="connsiteX1" fmla="*/ 230383 w 1730855"/>
                  <a:gd name="connsiteY1" fmla="*/ 460765 h 460765"/>
                  <a:gd name="connsiteX2" fmla="*/ 0 w 1730855"/>
                  <a:gd name="connsiteY2" fmla="*/ 230383 h 460765"/>
                  <a:gd name="connsiteX3" fmla="*/ 0 w 1730855"/>
                  <a:gd name="connsiteY3" fmla="*/ 230383 h 460765"/>
                  <a:gd name="connsiteX4" fmla="*/ 230383 w 1730855"/>
                  <a:gd name="connsiteY4" fmla="*/ 0 h 460765"/>
                  <a:gd name="connsiteX5" fmla="*/ 1500473 w 1730855"/>
                  <a:gd name="connsiteY5" fmla="*/ 0 h 460765"/>
                  <a:gd name="connsiteX6" fmla="*/ 1730855 w 1730855"/>
                  <a:gd name="connsiteY6" fmla="*/ 230383 h 460765"/>
                  <a:gd name="connsiteX7" fmla="*/ 1730855 w 1730855"/>
                  <a:gd name="connsiteY7" fmla="*/ 230383 h 460765"/>
                  <a:gd name="connsiteX8" fmla="*/ 1500473 w 1730855"/>
                  <a:gd name="connsiteY8" fmla="*/ 460765 h 460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0855" h="460765">
                    <a:moveTo>
                      <a:pt x="1500473" y="460765"/>
                    </a:moveTo>
                    <a:lnTo>
                      <a:pt x="230383" y="460765"/>
                    </a:lnTo>
                    <a:cubicBezTo>
                      <a:pt x="103193" y="460765"/>
                      <a:pt x="0" y="357685"/>
                      <a:pt x="0" y="230383"/>
                    </a:cubicBezTo>
                    <a:lnTo>
                      <a:pt x="0" y="230383"/>
                    </a:lnTo>
                    <a:cubicBezTo>
                      <a:pt x="0" y="103193"/>
                      <a:pt x="103081" y="0"/>
                      <a:pt x="230383" y="0"/>
                    </a:cubicBezTo>
                    <a:lnTo>
                      <a:pt x="1500473" y="0"/>
                    </a:lnTo>
                    <a:cubicBezTo>
                      <a:pt x="1627662" y="0"/>
                      <a:pt x="1730855" y="103081"/>
                      <a:pt x="1730855" y="230383"/>
                    </a:cubicBezTo>
                    <a:lnTo>
                      <a:pt x="1730855" y="230383"/>
                    </a:lnTo>
                    <a:cubicBezTo>
                      <a:pt x="1730855" y="357572"/>
                      <a:pt x="1627775" y="460765"/>
                      <a:pt x="1500473" y="460765"/>
                    </a:cubicBezTo>
                    <a:close/>
                  </a:path>
                </a:pathLst>
              </a:custGeom>
              <a:solidFill>
                <a:srgbClr val="50A3A7"/>
              </a:solidFill>
              <a:ln w="11257" cap="flat">
                <a:noFill/>
                <a:prstDash val="solid"/>
                <a:miter/>
              </a:ln>
            </p:spPr>
            <p:txBody>
              <a:bodyPr rtlCol="0" anchor="ctr"/>
              <a:lstStyle/>
              <a:p>
                <a:endParaRPr lang="en-US" dirty="0"/>
              </a:p>
            </p:txBody>
          </p:sp>
          <p:sp>
            <p:nvSpPr>
              <p:cNvPr id="48" name="Freeform: Shape 47">
                <a:extLst>
                  <a:ext uri="{FF2B5EF4-FFF2-40B4-BE49-F238E27FC236}">
                    <a16:creationId xmlns:a16="http://schemas.microsoft.com/office/drawing/2014/main" id="{53DF780B-951F-AFC6-5062-52492EBA7CCF}"/>
                  </a:ext>
                </a:extLst>
              </p:cNvPr>
              <p:cNvSpPr/>
              <p:nvPr/>
            </p:nvSpPr>
            <p:spPr>
              <a:xfrm rot="18900000">
                <a:off x="8334727" y="3805459"/>
                <a:ext cx="236128" cy="236128"/>
              </a:xfrm>
              <a:custGeom>
                <a:avLst/>
                <a:gdLst>
                  <a:gd name="connsiteX0" fmla="*/ 236128 w 236128"/>
                  <a:gd name="connsiteY0" fmla="*/ 118064 h 236128"/>
                  <a:gd name="connsiteX1" fmla="*/ 118064 w 236128"/>
                  <a:gd name="connsiteY1" fmla="*/ 236128 h 236128"/>
                  <a:gd name="connsiteX2" fmla="*/ 0 w 236128"/>
                  <a:gd name="connsiteY2" fmla="*/ 118064 h 236128"/>
                  <a:gd name="connsiteX3" fmla="*/ 118064 w 236128"/>
                  <a:gd name="connsiteY3" fmla="*/ 0 h 236128"/>
                  <a:gd name="connsiteX4" fmla="*/ 236128 w 236128"/>
                  <a:gd name="connsiteY4" fmla="*/ 118064 h 236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128" h="236128">
                    <a:moveTo>
                      <a:pt x="236128" y="118064"/>
                    </a:moveTo>
                    <a:cubicBezTo>
                      <a:pt x="236128" y="183269"/>
                      <a:pt x="183269" y="236128"/>
                      <a:pt x="118064" y="236128"/>
                    </a:cubicBezTo>
                    <a:cubicBezTo>
                      <a:pt x="52859" y="236128"/>
                      <a:pt x="0" y="183269"/>
                      <a:pt x="0" y="118064"/>
                    </a:cubicBezTo>
                    <a:cubicBezTo>
                      <a:pt x="0" y="52859"/>
                      <a:pt x="52859" y="0"/>
                      <a:pt x="118064" y="0"/>
                    </a:cubicBezTo>
                    <a:cubicBezTo>
                      <a:pt x="183269" y="0"/>
                      <a:pt x="236128" y="52859"/>
                      <a:pt x="236128" y="118064"/>
                    </a:cubicBezTo>
                    <a:close/>
                  </a:path>
                </a:pathLst>
              </a:custGeom>
              <a:solidFill>
                <a:srgbClr val="381B4B"/>
              </a:solidFill>
              <a:ln w="11257" cap="flat">
                <a:noFill/>
                <a:prstDash val="solid"/>
                <a:miter/>
              </a:ln>
            </p:spPr>
            <p:txBody>
              <a:bodyPr rtlCol="0" anchor="ctr"/>
              <a:lstStyle/>
              <a:p>
                <a:endParaRPr lang="en-US" dirty="0"/>
              </a:p>
            </p:txBody>
          </p:sp>
          <p:sp>
            <p:nvSpPr>
              <p:cNvPr id="49" name="TextBox 48">
                <a:extLst>
                  <a:ext uri="{FF2B5EF4-FFF2-40B4-BE49-F238E27FC236}">
                    <a16:creationId xmlns:a16="http://schemas.microsoft.com/office/drawing/2014/main" id="{8429EDFA-AFD8-9E38-4555-2F3BD3745B8A}"/>
                  </a:ext>
                </a:extLst>
              </p:cNvPr>
              <p:cNvSpPr txBox="1"/>
              <p:nvPr/>
            </p:nvSpPr>
            <p:spPr>
              <a:xfrm>
                <a:off x="8364568" y="3818353"/>
                <a:ext cx="193906" cy="178553"/>
              </a:xfrm>
              <a:prstGeom prst="rect">
                <a:avLst/>
              </a:prstGeom>
              <a:noFill/>
            </p:spPr>
            <p:txBody>
              <a:bodyPr wrap="none" rtlCol="0">
                <a:spAutoFit/>
              </a:bodyPr>
              <a:lstStyle/>
              <a:p>
                <a:pPr algn="l"/>
                <a:r>
                  <a:rPr lang="en-US" sz="975" spc="0" baseline="0" dirty="0">
                    <a:ln/>
                    <a:solidFill>
                      <a:srgbClr val="FFC84B"/>
                    </a:solidFill>
                    <a:latin typeface="Montserrat ExtraBold"/>
                    <a:sym typeface="Montserrat ExtraBold"/>
                    <a:rtl val="0"/>
                  </a:rPr>
                  <a:t>7</a:t>
                </a:r>
              </a:p>
            </p:txBody>
          </p:sp>
          <p:sp>
            <p:nvSpPr>
              <p:cNvPr id="50" name="TextBox 49">
                <a:extLst>
                  <a:ext uri="{FF2B5EF4-FFF2-40B4-BE49-F238E27FC236}">
                    <a16:creationId xmlns:a16="http://schemas.microsoft.com/office/drawing/2014/main" id="{62673B71-DB63-33DB-CC43-75678919EF55}"/>
                  </a:ext>
                </a:extLst>
              </p:cNvPr>
              <p:cNvSpPr txBox="1"/>
              <p:nvPr/>
            </p:nvSpPr>
            <p:spPr>
              <a:xfrm>
                <a:off x="7460332" y="3330465"/>
                <a:ext cx="1948543" cy="295038"/>
              </a:xfrm>
              <a:prstGeom prst="rect">
                <a:avLst/>
              </a:prstGeom>
              <a:noFill/>
            </p:spPr>
            <p:txBody>
              <a:bodyPr wrap="square">
                <a:spAutoFit/>
              </a:bodyPr>
              <a:lstStyle/>
              <a:p>
                <a:pPr algn="ctr">
                  <a:lnSpc>
                    <a:spcPct val="115000"/>
                  </a:lnSpc>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أتمتة الخدمات الصحية والاجتماعية</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44" name="Block Arc 20">
              <a:extLst>
                <a:ext uri="{FF2B5EF4-FFF2-40B4-BE49-F238E27FC236}">
                  <a16:creationId xmlns:a16="http://schemas.microsoft.com/office/drawing/2014/main" id="{B6E3CF4A-EA80-8752-BA40-9BE225884CAE}"/>
                </a:ext>
              </a:extLst>
            </p:cNvPr>
            <p:cNvSpPr>
              <a:spLocks noChangeAspect="1"/>
            </p:cNvSpPr>
            <p:nvPr/>
          </p:nvSpPr>
          <p:spPr>
            <a:xfrm rot="10800000">
              <a:off x="1912247" y="3050137"/>
              <a:ext cx="616521" cy="668497"/>
            </a:xfrm>
            <a:custGeom>
              <a:avLst/>
              <a:gdLst/>
              <a:ahLst/>
              <a:cxnLst/>
              <a:rect l="l" t="t" r="r" b="b"/>
              <a:pathLst>
                <a:path w="2958558" h="3207983">
                  <a:moveTo>
                    <a:pt x="376920" y="2960896"/>
                  </a:moveTo>
                  <a:cubicBezTo>
                    <a:pt x="266613" y="2960896"/>
                    <a:pt x="177192" y="2871475"/>
                    <a:pt x="177192" y="2761168"/>
                  </a:cubicBezTo>
                  <a:cubicBezTo>
                    <a:pt x="177192" y="2650861"/>
                    <a:pt x="266613" y="2561440"/>
                    <a:pt x="376920" y="2561440"/>
                  </a:cubicBezTo>
                  <a:cubicBezTo>
                    <a:pt x="487227" y="2561440"/>
                    <a:pt x="576648" y="2650861"/>
                    <a:pt x="576648" y="2761168"/>
                  </a:cubicBezTo>
                  <a:cubicBezTo>
                    <a:pt x="576648" y="2871475"/>
                    <a:pt x="487227" y="2960896"/>
                    <a:pt x="376920" y="2960896"/>
                  </a:cubicBezTo>
                  <a:close/>
                  <a:moveTo>
                    <a:pt x="376921" y="3072323"/>
                  </a:moveTo>
                  <a:cubicBezTo>
                    <a:pt x="539434" y="3072323"/>
                    <a:pt x="671176" y="2940581"/>
                    <a:pt x="671176" y="2778068"/>
                  </a:cubicBezTo>
                  <a:cubicBezTo>
                    <a:pt x="671176" y="2615555"/>
                    <a:pt x="539434" y="2483813"/>
                    <a:pt x="376921" y="2483813"/>
                  </a:cubicBezTo>
                  <a:cubicBezTo>
                    <a:pt x="214408" y="2483813"/>
                    <a:pt x="82666" y="2615555"/>
                    <a:pt x="82666" y="2778068"/>
                  </a:cubicBezTo>
                  <a:cubicBezTo>
                    <a:pt x="82666" y="2940581"/>
                    <a:pt x="214408" y="3072323"/>
                    <a:pt x="376921" y="3072323"/>
                  </a:cubicBezTo>
                  <a:close/>
                  <a:moveTo>
                    <a:pt x="2379939" y="3207575"/>
                  </a:moveTo>
                  <a:cubicBezTo>
                    <a:pt x="2342159" y="3210380"/>
                    <a:pt x="2303308" y="3198772"/>
                    <a:pt x="2272342" y="3172087"/>
                  </a:cubicBezTo>
                  <a:cubicBezTo>
                    <a:pt x="2210411" y="3118717"/>
                    <a:pt x="2203469" y="3025247"/>
                    <a:pt x="2256839" y="2963315"/>
                  </a:cubicBezTo>
                  <a:cubicBezTo>
                    <a:pt x="2292137" y="2922355"/>
                    <a:pt x="2344975" y="2905450"/>
                    <a:pt x="2394194" y="2916618"/>
                  </a:cubicBezTo>
                  <a:lnTo>
                    <a:pt x="2482323" y="2842744"/>
                  </a:lnTo>
                  <a:lnTo>
                    <a:pt x="2486558" y="2847797"/>
                  </a:lnTo>
                  <a:cubicBezTo>
                    <a:pt x="2638916" y="2767056"/>
                    <a:pt x="2628462" y="2744879"/>
                    <a:pt x="2689889" y="2690172"/>
                  </a:cubicBezTo>
                  <a:cubicBezTo>
                    <a:pt x="2722819" y="2655246"/>
                    <a:pt x="2732363" y="2657367"/>
                    <a:pt x="2726376" y="2568558"/>
                  </a:cubicBezTo>
                  <a:lnTo>
                    <a:pt x="2730335" y="2568172"/>
                  </a:lnTo>
                  <a:lnTo>
                    <a:pt x="2726098" y="2568172"/>
                  </a:lnTo>
                  <a:lnTo>
                    <a:pt x="2726098" y="2140027"/>
                  </a:lnTo>
                  <a:lnTo>
                    <a:pt x="2686068" y="2140105"/>
                  </a:lnTo>
                  <a:cubicBezTo>
                    <a:pt x="2685662" y="1932305"/>
                    <a:pt x="2574529" y="1740506"/>
                    <a:pt x="2394530" y="1636956"/>
                  </a:cubicBezTo>
                  <a:cubicBezTo>
                    <a:pt x="2214320" y="1533284"/>
                    <a:pt x="1992511" y="1533845"/>
                    <a:pt x="1812826" y="1638426"/>
                  </a:cubicBezTo>
                  <a:cubicBezTo>
                    <a:pt x="1633353" y="1742884"/>
                    <a:pt x="1523189" y="1935240"/>
                    <a:pt x="1523830" y="2143038"/>
                  </a:cubicBezTo>
                  <a:lnTo>
                    <a:pt x="1483625" y="2143162"/>
                  </a:lnTo>
                  <a:lnTo>
                    <a:pt x="1483625" y="2568172"/>
                  </a:lnTo>
                  <a:lnTo>
                    <a:pt x="1479388" y="2568172"/>
                  </a:lnTo>
                  <a:lnTo>
                    <a:pt x="1483347" y="2568558"/>
                  </a:lnTo>
                  <a:cubicBezTo>
                    <a:pt x="1477359" y="2657367"/>
                    <a:pt x="1486903" y="2655246"/>
                    <a:pt x="1519833" y="2690172"/>
                  </a:cubicBezTo>
                  <a:cubicBezTo>
                    <a:pt x="1581261" y="2744879"/>
                    <a:pt x="1570806" y="2767057"/>
                    <a:pt x="1723166" y="2847797"/>
                  </a:cubicBezTo>
                  <a:lnTo>
                    <a:pt x="1727402" y="2842744"/>
                  </a:lnTo>
                  <a:lnTo>
                    <a:pt x="1815530" y="2916618"/>
                  </a:lnTo>
                  <a:cubicBezTo>
                    <a:pt x="1864749" y="2905450"/>
                    <a:pt x="1917587" y="2922356"/>
                    <a:pt x="1952884" y="2963315"/>
                  </a:cubicBezTo>
                  <a:cubicBezTo>
                    <a:pt x="2006254" y="3025247"/>
                    <a:pt x="1999313" y="3118717"/>
                    <a:pt x="1937381" y="3172087"/>
                  </a:cubicBezTo>
                  <a:cubicBezTo>
                    <a:pt x="1906416" y="3198772"/>
                    <a:pt x="1867565" y="3210380"/>
                    <a:pt x="1829785" y="3207575"/>
                  </a:cubicBezTo>
                  <a:cubicBezTo>
                    <a:pt x="1792004" y="3204769"/>
                    <a:pt x="1755294" y="3187551"/>
                    <a:pt x="1728609" y="3156586"/>
                  </a:cubicBezTo>
                  <a:cubicBezTo>
                    <a:pt x="1704170" y="3128225"/>
                    <a:pt x="1692377" y="3093251"/>
                    <a:pt x="1694258" y="3058558"/>
                  </a:cubicBezTo>
                  <a:lnTo>
                    <a:pt x="1607474" y="2985811"/>
                  </a:lnTo>
                  <a:lnTo>
                    <a:pt x="1609754" y="2983092"/>
                  </a:lnTo>
                  <a:cubicBezTo>
                    <a:pt x="1505378" y="2914609"/>
                    <a:pt x="1454899" y="2874388"/>
                    <a:pt x="1372959" y="2808609"/>
                  </a:cubicBezTo>
                  <a:cubicBezTo>
                    <a:pt x="1301402" y="2768123"/>
                    <a:pt x="1295976" y="2652344"/>
                    <a:pt x="1300245" y="2568172"/>
                  </a:cubicBezTo>
                  <a:lnTo>
                    <a:pt x="1296941" y="2568172"/>
                  </a:lnTo>
                  <a:lnTo>
                    <a:pt x="1296941" y="2143739"/>
                  </a:lnTo>
                  <a:lnTo>
                    <a:pt x="1251342" y="2143880"/>
                  </a:lnTo>
                  <a:cubicBezTo>
                    <a:pt x="1250400" y="1838694"/>
                    <a:pt x="1412261" y="1556194"/>
                    <a:pt x="1675942" y="1402813"/>
                  </a:cubicBezTo>
                  <a:cubicBezTo>
                    <a:pt x="1778114" y="1343381"/>
                    <a:pt x="1889554" y="1306836"/>
                    <a:pt x="2003205" y="1293823"/>
                  </a:cubicBezTo>
                  <a:lnTo>
                    <a:pt x="2003205" y="878785"/>
                  </a:lnTo>
                  <a:lnTo>
                    <a:pt x="1998176" y="878621"/>
                  </a:lnTo>
                  <a:cubicBezTo>
                    <a:pt x="2009560" y="630102"/>
                    <a:pt x="1847671" y="398939"/>
                    <a:pt x="1584243" y="287563"/>
                  </a:cubicBezTo>
                  <a:cubicBezTo>
                    <a:pt x="1373323" y="198386"/>
                    <a:pt x="1125012" y="198092"/>
                    <a:pt x="913796" y="286769"/>
                  </a:cubicBezTo>
                  <a:cubicBezTo>
                    <a:pt x="650203" y="397436"/>
                    <a:pt x="487575" y="627955"/>
                    <a:pt x="497878" y="876315"/>
                  </a:cubicBezTo>
                  <a:lnTo>
                    <a:pt x="492947" y="876461"/>
                  </a:lnTo>
                  <a:lnTo>
                    <a:pt x="492947" y="2424958"/>
                  </a:lnTo>
                  <a:cubicBezTo>
                    <a:pt x="646520" y="2471832"/>
                    <a:pt x="757382" y="2615059"/>
                    <a:pt x="757382" y="2784179"/>
                  </a:cubicBezTo>
                  <a:cubicBezTo>
                    <a:pt x="757382" y="2993324"/>
                    <a:pt x="587836" y="3162870"/>
                    <a:pt x="378691" y="3162870"/>
                  </a:cubicBezTo>
                  <a:cubicBezTo>
                    <a:pt x="169546" y="3162870"/>
                    <a:pt x="0" y="2993324"/>
                    <a:pt x="0" y="2784179"/>
                  </a:cubicBezTo>
                  <a:cubicBezTo>
                    <a:pt x="0" y="2610447"/>
                    <a:pt x="116991" y="2464039"/>
                    <a:pt x="276947" y="2421074"/>
                  </a:cubicBezTo>
                  <a:lnTo>
                    <a:pt x="276947" y="783746"/>
                  </a:lnTo>
                  <a:lnTo>
                    <a:pt x="281758" y="783746"/>
                  </a:lnTo>
                  <a:cubicBezTo>
                    <a:pt x="307533" y="493124"/>
                    <a:pt x="502412" y="231983"/>
                    <a:pt x="801266" y="95774"/>
                  </a:cubicBezTo>
                  <a:cubicBezTo>
                    <a:pt x="1082323" y="-32324"/>
                    <a:pt x="1416727" y="-31901"/>
                    <a:pt x="1697364" y="96907"/>
                  </a:cubicBezTo>
                  <a:cubicBezTo>
                    <a:pt x="1994951" y="233494"/>
                    <a:pt x="2188714" y="494056"/>
                    <a:pt x="2214549" y="783746"/>
                  </a:cubicBezTo>
                  <a:lnTo>
                    <a:pt x="2219205" y="783746"/>
                  </a:lnTo>
                  <a:lnTo>
                    <a:pt x="2219205" y="1295162"/>
                  </a:lnTo>
                  <a:cubicBezTo>
                    <a:pt x="2327099" y="1309357"/>
                    <a:pt x="2432799" y="1344641"/>
                    <a:pt x="2530224" y="1400656"/>
                  </a:cubicBezTo>
                  <a:cubicBezTo>
                    <a:pt x="2794677" y="1552703"/>
                    <a:pt x="2957961" y="1834385"/>
                    <a:pt x="2958558" y="2139573"/>
                  </a:cubicBezTo>
                  <a:lnTo>
                    <a:pt x="2912782" y="2139663"/>
                  </a:lnTo>
                  <a:lnTo>
                    <a:pt x="2912782" y="2568172"/>
                  </a:lnTo>
                  <a:lnTo>
                    <a:pt x="2909478" y="2568172"/>
                  </a:lnTo>
                  <a:cubicBezTo>
                    <a:pt x="2913747" y="2652344"/>
                    <a:pt x="2908320" y="2768123"/>
                    <a:pt x="2836763" y="2808609"/>
                  </a:cubicBezTo>
                  <a:cubicBezTo>
                    <a:pt x="2754824" y="2874388"/>
                    <a:pt x="2704345" y="2914609"/>
                    <a:pt x="2599970" y="2983091"/>
                  </a:cubicBezTo>
                  <a:lnTo>
                    <a:pt x="2602250" y="2985811"/>
                  </a:lnTo>
                  <a:lnTo>
                    <a:pt x="2515466" y="3058559"/>
                  </a:lnTo>
                  <a:cubicBezTo>
                    <a:pt x="2517346" y="3093252"/>
                    <a:pt x="2505554" y="3128225"/>
                    <a:pt x="2481114" y="3156586"/>
                  </a:cubicBezTo>
                  <a:cubicBezTo>
                    <a:pt x="2454429" y="3187551"/>
                    <a:pt x="2417719" y="3204769"/>
                    <a:pt x="2379939" y="3207575"/>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grpSp>
    </p:spTree>
    <p:extLst>
      <p:ext uri="{BB962C8B-B14F-4D97-AF65-F5344CB8AC3E}">
        <p14:creationId xmlns:p14="http://schemas.microsoft.com/office/powerpoint/2010/main" val="1951166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1000"/>
                                        <p:tgtEl>
                                          <p:spTgt spid="23"/>
                                        </p:tgtEl>
                                      </p:cBhvr>
                                    </p:animEffect>
                                    <p:anim calcmode="lin" valueType="num">
                                      <p:cBhvr>
                                        <p:cTn id="15" dur="1000" fill="hold"/>
                                        <p:tgtEl>
                                          <p:spTgt spid="23"/>
                                        </p:tgtEl>
                                        <p:attrNameLst>
                                          <p:attrName>ppt_x</p:attrName>
                                        </p:attrNameLst>
                                      </p:cBhvr>
                                      <p:tavLst>
                                        <p:tav tm="0">
                                          <p:val>
                                            <p:strVal val="#ppt_x"/>
                                          </p:val>
                                        </p:tav>
                                        <p:tav tm="100000">
                                          <p:val>
                                            <p:strVal val="#ppt_x"/>
                                          </p:val>
                                        </p:tav>
                                      </p:tavLst>
                                    </p:anim>
                                    <p:anim calcmode="lin" valueType="num">
                                      <p:cBhvr>
                                        <p:cTn id="1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1000"/>
                                        <p:tgtEl>
                                          <p:spTgt spid="33"/>
                                        </p:tgtEl>
                                      </p:cBhvr>
                                    </p:animEffect>
                                    <p:anim calcmode="lin" valueType="num">
                                      <p:cBhvr>
                                        <p:cTn id="22" dur="1000" fill="hold"/>
                                        <p:tgtEl>
                                          <p:spTgt spid="33"/>
                                        </p:tgtEl>
                                        <p:attrNameLst>
                                          <p:attrName>ppt_x</p:attrName>
                                        </p:attrNameLst>
                                      </p:cBhvr>
                                      <p:tavLst>
                                        <p:tav tm="0">
                                          <p:val>
                                            <p:strVal val="#ppt_x"/>
                                          </p:val>
                                        </p:tav>
                                        <p:tav tm="100000">
                                          <p:val>
                                            <p:strVal val="#ppt_x"/>
                                          </p:val>
                                        </p:tav>
                                      </p:tavLst>
                                    </p:anim>
                                    <p:anim calcmode="lin" valueType="num">
                                      <p:cBhvr>
                                        <p:cTn id="23"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fade">
                                      <p:cBhvr>
                                        <p:cTn id="28" dur="1000"/>
                                        <p:tgtEl>
                                          <p:spTgt spid="42"/>
                                        </p:tgtEl>
                                      </p:cBhvr>
                                    </p:animEffect>
                                    <p:anim calcmode="lin" valueType="num">
                                      <p:cBhvr>
                                        <p:cTn id="29" dur="1000" fill="hold"/>
                                        <p:tgtEl>
                                          <p:spTgt spid="42"/>
                                        </p:tgtEl>
                                        <p:attrNameLst>
                                          <p:attrName>ppt_x</p:attrName>
                                        </p:attrNameLst>
                                      </p:cBhvr>
                                      <p:tavLst>
                                        <p:tav tm="0">
                                          <p:val>
                                            <p:strVal val="#ppt_x"/>
                                          </p:val>
                                        </p:tav>
                                        <p:tav tm="100000">
                                          <p:val>
                                            <p:strVal val="#ppt_x"/>
                                          </p:val>
                                        </p:tav>
                                      </p:tavLst>
                                    </p:anim>
                                    <p:anim calcmode="lin" valueType="num">
                                      <p:cBhvr>
                                        <p:cTn id="30"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1452298" y="689347"/>
            <a:ext cx="9287404" cy="954513"/>
            <a:chOff x="1452298" y="533435"/>
            <a:chExt cx="9287404" cy="954513"/>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1452298" y="533435"/>
              <a:ext cx="9287404"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أبرز مجالات الأتمتة في العمل الحكومي وكيفية الاستفادة منها</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89691C2E-DC55-F8B3-161A-4F28BC6E0648}"/>
              </a:ext>
            </a:extLst>
          </p:cNvPr>
          <p:cNvGrpSpPr/>
          <p:nvPr/>
        </p:nvGrpSpPr>
        <p:grpSpPr>
          <a:xfrm>
            <a:off x="7391899" y="2720446"/>
            <a:ext cx="2645013" cy="2509672"/>
            <a:chOff x="7391899" y="4628074"/>
            <a:chExt cx="2645013" cy="2509672"/>
          </a:xfrm>
        </p:grpSpPr>
        <p:grpSp>
          <p:nvGrpSpPr>
            <p:cNvPr id="15" name="Group 14">
              <a:extLst>
                <a:ext uri="{FF2B5EF4-FFF2-40B4-BE49-F238E27FC236}">
                  <a16:creationId xmlns:a16="http://schemas.microsoft.com/office/drawing/2014/main" id="{177D21CB-38FF-95FC-2642-B2B34D0DA3A1}"/>
                </a:ext>
              </a:extLst>
            </p:cNvPr>
            <p:cNvGrpSpPr/>
            <p:nvPr/>
          </p:nvGrpSpPr>
          <p:grpSpPr>
            <a:xfrm>
              <a:off x="7391899" y="4628074"/>
              <a:ext cx="2645013" cy="2509672"/>
              <a:chOff x="7478519" y="2192748"/>
              <a:chExt cx="1948543" cy="1848839"/>
            </a:xfrm>
          </p:grpSpPr>
          <p:sp>
            <p:nvSpPr>
              <p:cNvPr id="17" name="Freeform: Shape 16">
                <a:extLst>
                  <a:ext uri="{FF2B5EF4-FFF2-40B4-BE49-F238E27FC236}">
                    <a16:creationId xmlns:a16="http://schemas.microsoft.com/office/drawing/2014/main" id="{73193DF8-2E5F-4C2E-C455-B1FC945E5320}"/>
                  </a:ext>
                </a:extLst>
              </p:cNvPr>
              <p:cNvSpPr/>
              <p:nvPr/>
            </p:nvSpPr>
            <p:spPr>
              <a:xfrm>
                <a:off x="7587445" y="2192748"/>
                <a:ext cx="1730855" cy="1730855"/>
              </a:xfrm>
              <a:custGeom>
                <a:avLst/>
                <a:gdLst>
                  <a:gd name="connsiteX0" fmla="*/ 1730855 w 1730855"/>
                  <a:gd name="connsiteY0" fmla="*/ 865428 h 1730855"/>
                  <a:gd name="connsiteX1" fmla="*/ 865428 w 1730855"/>
                  <a:gd name="connsiteY1" fmla="*/ 1730856 h 1730855"/>
                  <a:gd name="connsiteX2" fmla="*/ 0 w 1730855"/>
                  <a:gd name="connsiteY2" fmla="*/ 865428 h 1730855"/>
                  <a:gd name="connsiteX3" fmla="*/ 865428 w 1730855"/>
                  <a:gd name="connsiteY3" fmla="*/ 0 h 1730855"/>
                  <a:gd name="connsiteX4" fmla="*/ 1730855 w 1730855"/>
                  <a:gd name="connsiteY4" fmla="*/ 865428 h 1730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855" h="1730855">
                    <a:moveTo>
                      <a:pt x="1730855" y="865428"/>
                    </a:moveTo>
                    <a:cubicBezTo>
                      <a:pt x="1730855" y="1343391"/>
                      <a:pt x="1343390" y="1730856"/>
                      <a:pt x="865428" y="1730856"/>
                    </a:cubicBezTo>
                    <a:cubicBezTo>
                      <a:pt x="387465" y="1730856"/>
                      <a:pt x="0" y="1343391"/>
                      <a:pt x="0" y="865428"/>
                    </a:cubicBezTo>
                    <a:cubicBezTo>
                      <a:pt x="0" y="387465"/>
                      <a:pt x="387465" y="0"/>
                      <a:pt x="865428" y="0"/>
                    </a:cubicBezTo>
                    <a:cubicBezTo>
                      <a:pt x="1343390" y="0"/>
                      <a:pt x="1730855" y="387465"/>
                      <a:pt x="1730855" y="865428"/>
                    </a:cubicBezTo>
                    <a:close/>
                  </a:path>
                </a:pathLst>
              </a:custGeom>
              <a:solidFill>
                <a:srgbClr val="3D8E92"/>
              </a:solidFill>
              <a:ln w="11257" cap="flat">
                <a:noFill/>
                <a:prstDash val="solid"/>
                <a:miter/>
              </a:ln>
            </p:spPr>
            <p:txBody>
              <a:bodyPr rtlCol="0" anchor="ctr"/>
              <a:lstStyle/>
              <a:p>
                <a:endParaRPr lang="en-US" dirty="0"/>
              </a:p>
            </p:txBody>
          </p:sp>
          <p:sp>
            <p:nvSpPr>
              <p:cNvPr id="18" name="Freeform: Shape 17">
                <a:extLst>
                  <a:ext uri="{FF2B5EF4-FFF2-40B4-BE49-F238E27FC236}">
                    <a16:creationId xmlns:a16="http://schemas.microsoft.com/office/drawing/2014/main" id="{BD5D178A-1B7F-A97A-4CFE-BC42C7B93BFF}"/>
                  </a:ext>
                </a:extLst>
              </p:cNvPr>
              <p:cNvSpPr/>
              <p:nvPr/>
            </p:nvSpPr>
            <p:spPr>
              <a:xfrm>
                <a:off x="7675091" y="2280394"/>
                <a:ext cx="1555561" cy="1555562"/>
              </a:xfrm>
              <a:custGeom>
                <a:avLst/>
                <a:gdLst>
                  <a:gd name="connsiteX0" fmla="*/ 1555562 w 1555561"/>
                  <a:gd name="connsiteY0" fmla="*/ 777781 h 1555562"/>
                  <a:gd name="connsiteX1" fmla="*/ 777781 w 1555561"/>
                  <a:gd name="connsiteY1" fmla="*/ 1555562 h 1555562"/>
                  <a:gd name="connsiteX2" fmla="*/ 0 w 1555561"/>
                  <a:gd name="connsiteY2" fmla="*/ 777781 h 1555562"/>
                  <a:gd name="connsiteX3" fmla="*/ 777781 w 1555561"/>
                  <a:gd name="connsiteY3" fmla="*/ 0 h 1555562"/>
                  <a:gd name="connsiteX4" fmla="*/ 1555562 w 1555561"/>
                  <a:gd name="connsiteY4" fmla="*/ 777781 h 1555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5561" h="1555562">
                    <a:moveTo>
                      <a:pt x="1555562" y="777781"/>
                    </a:moveTo>
                    <a:cubicBezTo>
                      <a:pt x="1555562" y="1207338"/>
                      <a:pt x="1207337" y="1555562"/>
                      <a:pt x="777781" y="1555562"/>
                    </a:cubicBezTo>
                    <a:cubicBezTo>
                      <a:pt x="348224" y="1555562"/>
                      <a:pt x="0" y="1207338"/>
                      <a:pt x="0" y="777781"/>
                    </a:cubicBezTo>
                    <a:cubicBezTo>
                      <a:pt x="0" y="348224"/>
                      <a:pt x="348224" y="0"/>
                      <a:pt x="777781" y="0"/>
                    </a:cubicBezTo>
                    <a:cubicBezTo>
                      <a:pt x="1207337" y="0"/>
                      <a:pt x="1555562" y="348224"/>
                      <a:pt x="1555562" y="777781"/>
                    </a:cubicBezTo>
                    <a:close/>
                  </a:path>
                </a:pathLst>
              </a:custGeom>
              <a:solidFill>
                <a:srgbClr val="FFFFFF"/>
              </a:solidFill>
              <a:ln w="11257" cap="flat">
                <a:noFill/>
                <a:prstDash val="solid"/>
                <a:miter/>
              </a:ln>
            </p:spPr>
            <p:txBody>
              <a:bodyPr rtlCol="0" anchor="ctr"/>
              <a:lstStyle/>
              <a:p>
                <a:endParaRPr lang="en-US" dirty="0"/>
              </a:p>
            </p:txBody>
          </p:sp>
          <p:sp>
            <p:nvSpPr>
              <p:cNvPr id="19" name="Freeform: Shape 18">
                <a:extLst>
                  <a:ext uri="{FF2B5EF4-FFF2-40B4-BE49-F238E27FC236}">
                    <a16:creationId xmlns:a16="http://schemas.microsoft.com/office/drawing/2014/main" id="{7FFB6A41-C4B6-849B-2605-4532C7C548E1}"/>
                  </a:ext>
                </a:extLst>
              </p:cNvPr>
              <p:cNvSpPr/>
              <p:nvPr/>
            </p:nvSpPr>
            <p:spPr>
              <a:xfrm>
                <a:off x="7587445" y="3295534"/>
                <a:ext cx="1730855" cy="460765"/>
              </a:xfrm>
              <a:custGeom>
                <a:avLst/>
                <a:gdLst>
                  <a:gd name="connsiteX0" fmla="*/ 1500473 w 1730855"/>
                  <a:gd name="connsiteY0" fmla="*/ 460765 h 460765"/>
                  <a:gd name="connsiteX1" fmla="*/ 230383 w 1730855"/>
                  <a:gd name="connsiteY1" fmla="*/ 460765 h 460765"/>
                  <a:gd name="connsiteX2" fmla="*/ 0 w 1730855"/>
                  <a:gd name="connsiteY2" fmla="*/ 230383 h 460765"/>
                  <a:gd name="connsiteX3" fmla="*/ 0 w 1730855"/>
                  <a:gd name="connsiteY3" fmla="*/ 230383 h 460765"/>
                  <a:gd name="connsiteX4" fmla="*/ 230383 w 1730855"/>
                  <a:gd name="connsiteY4" fmla="*/ 0 h 460765"/>
                  <a:gd name="connsiteX5" fmla="*/ 1500473 w 1730855"/>
                  <a:gd name="connsiteY5" fmla="*/ 0 h 460765"/>
                  <a:gd name="connsiteX6" fmla="*/ 1730855 w 1730855"/>
                  <a:gd name="connsiteY6" fmla="*/ 230383 h 460765"/>
                  <a:gd name="connsiteX7" fmla="*/ 1730855 w 1730855"/>
                  <a:gd name="connsiteY7" fmla="*/ 230383 h 460765"/>
                  <a:gd name="connsiteX8" fmla="*/ 1500473 w 1730855"/>
                  <a:gd name="connsiteY8" fmla="*/ 460765 h 460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0855" h="460765">
                    <a:moveTo>
                      <a:pt x="1500473" y="460765"/>
                    </a:moveTo>
                    <a:lnTo>
                      <a:pt x="230383" y="460765"/>
                    </a:lnTo>
                    <a:cubicBezTo>
                      <a:pt x="103193" y="460765"/>
                      <a:pt x="0" y="357685"/>
                      <a:pt x="0" y="230383"/>
                    </a:cubicBezTo>
                    <a:lnTo>
                      <a:pt x="0" y="230383"/>
                    </a:lnTo>
                    <a:cubicBezTo>
                      <a:pt x="0" y="103193"/>
                      <a:pt x="103081" y="0"/>
                      <a:pt x="230383" y="0"/>
                    </a:cubicBezTo>
                    <a:lnTo>
                      <a:pt x="1500473" y="0"/>
                    </a:lnTo>
                    <a:cubicBezTo>
                      <a:pt x="1627662" y="0"/>
                      <a:pt x="1730855" y="103081"/>
                      <a:pt x="1730855" y="230383"/>
                    </a:cubicBezTo>
                    <a:lnTo>
                      <a:pt x="1730855" y="230383"/>
                    </a:lnTo>
                    <a:cubicBezTo>
                      <a:pt x="1730855" y="357572"/>
                      <a:pt x="1627775" y="460765"/>
                      <a:pt x="1500473" y="460765"/>
                    </a:cubicBezTo>
                    <a:close/>
                  </a:path>
                </a:pathLst>
              </a:custGeom>
              <a:solidFill>
                <a:srgbClr val="50A3A7"/>
              </a:solidFill>
              <a:ln w="11257" cap="flat">
                <a:noFill/>
                <a:prstDash val="solid"/>
                <a:miter/>
              </a:ln>
            </p:spPr>
            <p:txBody>
              <a:bodyPr rtlCol="0" anchor="ctr"/>
              <a:lstStyle/>
              <a:p>
                <a:endParaRPr lang="en-US" dirty="0"/>
              </a:p>
            </p:txBody>
          </p:sp>
          <p:sp>
            <p:nvSpPr>
              <p:cNvPr id="20" name="Freeform: Shape 19">
                <a:extLst>
                  <a:ext uri="{FF2B5EF4-FFF2-40B4-BE49-F238E27FC236}">
                    <a16:creationId xmlns:a16="http://schemas.microsoft.com/office/drawing/2014/main" id="{FC8225C7-B5E2-FC96-F7EA-FBEFCC330E14}"/>
                  </a:ext>
                </a:extLst>
              </p:cNvPr>
              <p:cNvSpPr/>
              <p:nvPr/>
            </p:nvSpPr>
            <p:spPr>
              <a:xfrm rot="18900000">
                <a:off x="8334727" y="3805459"/>
                <a:ext cx="236128" cy="236128"/>
              </a:xfrm>
              <a:custGeom>
                <a:avLst/>
                <a:gdLst>
                  <a:gd name="connsiteX0" fmla="*/ 236128 w 236128"/>
                  <a:gd name="connsiteY0" fmla="*/ 118064 h 236128"/>
                  <a:gd name="connsiteX1" fmla="*/ 118064 w 236128"/>
                  <a:gd name="connsiteY1" fmla="*/ 236128 h 236128"/>
                  <a:gd name="connsiteX2" fmla="*/ 0 w 236128"/>
                  <a:gd name="connsiteY2" fmla="*/ 118064 h 236128"/>
                  <a:gd name="connsiteX3" fmla="*/ 118064 w 236128"/>
                  <a:gd name="connsiteY3" fmla="*/ 0 h 236128"/>
                  <a:gd name="connsiteX4" fmla="*/ 236128 w 236128"/>
                  <a:gd name="connsiteY4" fmla="*/ 118064 h 236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128" h="236128">
                    <a:moveTo>
                      <a:pt x="236128" y="118064"/>
                    </a:moveTo>
                    <a:cubicBezTo>
                      <a:pt x="236128" y="183269"/>
                      <a:pt x="183269" y="236128"/>
                      <a:pt x="118064" y="236128"/>
                    </a:cubicBezTo>
                    <a:cubicBezTo>
                      <a:pt x="52859" y="236128"/>
                      <a:pt x="0" y="183269"/>
                      <a:pt x="0" y="118064"/>
                    </a:cubicBezTo>
                    <a:cubicBezTo>
                      <a:pt x="0" y="52859"/>
                      <a:pt x="52859" y="0"/>
                      <a:pt x="118064" y="0"/>
                    </a:cubicBezTo>
                    <a:cubicBezTo>
                      <a:pt x="183269" y="0"/>
                      <a:pt x="236128" y="52859"/>
                      <a:pt x="236128" y="118064"/>
                    </a:cubicBezTo>
                    <a:close/>
                  </a:path>
                </a:pathLst>
              </a:custGeom>
              <a:solidFill>
                <a:srgbClr val="381B4B"/>
              </a:solidFill>
              <a:ln w="11257" cap="flat">
                <a:noFill/>
                <a:prstDash val="solid"/>
                <a:miter/>
              </a:ln>
            </p:spPr>
            <p:txBody>
              <a:bodyPr rtlCol="0" anchor="ctr"/>
              <a:lstStyle/>
              <a:p>
                <a:endParaRPr lang="en-US" dirty="0"/>
              </a:p>
            </p:txBody>
          </p:sp>
          <p:sp>
            <p:nvSpPr>
              <p:cNvPr id="21" name="TextBox 20">
                <a:extLst>
                  <a:ext uri="{FF2B5EF4-FFF2-40B4-BE49-F238E27FC236}">
                    <a16:creationId xmlns:a16="http://schemas.microsoft.com/office/drawing/2014/main" id="{D9154791-E9A1-5FED-29AB-5B6BC86A518F}"/>
                  </a:ext>
                </a:extLst>
              </p:cNvPr>
              <p:cNvSpPr txBox="1"/>
              <p:nvPr/>
            </p:nvSpPr>
            <p:spPr>
              <a:xfrm>
                <a:off x="8323805" y="3778070"/>
                <a:ext cx="197448" cy="178553"/>
              </a:xfrm>
              <a:prstGeom prst="rect">
                <a:avLst/>
              </a:prstGeom>
              <a:noFill/>
            </p:spPr>
            <p:txBody>
              <a:bodyPr wrap="none" rtlCol="0">
                <a:spAutoFit/>
              </a:bodyPr>
              <a:lstStyle/>
              <a:p>
                <a:pPr algn="l"/>
                <a:r>
                  <a:rPr lang="en-US" sz="975" spc="0" baseline="0" dirty="0">
                    <a:ln/>
                    <a:solidFill>
                      <a:srgbClr val="FFC84B"/>
                    </a:solidFill>
                    <a:latin typeface="Montserrat ExtraBold"/>
                    <a:sym typeface="Montserrat ExtraBold"/>
                    <a:rtl val="0"/>
                  </a:rPr>
                  <a:t>8</a:t>
                </a:r>
              </a:p>
            </p:txBody>
          </p:sp>
          <p:sp>
            <p:nvSpPr>
              <p:cNvPr id="22" name="TextBox 21">
                <a:extLst>
                  <a:ext uri="{FF2B5EF4-FFF2-40B4-BE49-F238E27FC236}">
                    <a16:creationId xmlns:a16="http://schemas.microsoft.com/office/drawing/2014/main" id="{CA7E38A9-AB25-42AB-A19F-5EDCE41F6D94}"/>
                  </a:ext>
                </a:extLst>
              </p:cNvPr>
              <p:cNvSpPr txBox="1"/>
              <p:nvPr/>
            </p:nvSpPr>
            <p:spPr>
              <a:xfrm>
                <a:off x="7478519" y="3353570"/>
                <a:ext cx="1948543" cy="295038"/>
              </a:xfrm>
              <a:prstGeom prst="rect">
                <a:avLst/>
              </a:prstGeom>
              <a:noFill/>
            </p:spPr>
            <p:txBody>
              <a:bodyPr wrap="square">
                <a:spAutoFit/>
              </a:bodyPr>
              <a:lstStyle/>
              <a:p>
                <a:pPr algn="ctr">
                  <a:lnSpc>
                    <a:spcPct val="115000"/>
                  </a:lnSpc>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أتمتة إدارة الضرائب والتحصيل</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16" name="Picture 15">
              <a:extLst>
                <a:ext uri="{FF2B5EF4-FFF2-40B4-BE49-F238E27FC236}">
                  <a16:creationId xmlns:a16="http://schemas.microsoft.com/office/drawing/2014/main" id="{2D0685DD-20AF-B752-2905-B76B35D90FC1}"/>
                </a:ext>
              </a:extLst>
            </p:cNvPr>
            <p:cNvPicPr>
              <a:picLocks noChangeAspect="1"/>
            </p:cNvPicPr>
            <p:nvPr/>
          </p:nvPicPr>
          <p:blipFill>
            <a:blip r:embed="rId2"/>
            <a:stretch>
              <a:fillRect/>
            </a:stretch>
          </p:blipFill>
          <p:spPr>
            <a:xfrm>
              <a:off x="8268257" y="5062575"/>
              <a:ext cx="963047" cy="963047"/>
            </a:xfrm>
            <a:prstGeom prst="rect">
              <a:avLst/>
            </a:prstGeom>
          </p:spPr>
        </p:pic>
      </p:grpSp>
      <p:grpSp>
        <p:nvGrpSpPr>
          <p:cNvPr id="23" name="Group 22">
            <a:extLst>
              <a:ext uri="{FF2B5EF4-FFF2-40B4-BE49-F238E27FC236}">
                <a16:creationId xmlns:a16="http://schemas.microsoft.com/office/drawing/2014/main" id="{8E07D70A-CAE0-A44E-8E77-3A80CB311F97}"/>
              </a:ext>
            </a:extLst>
          </p:cNvPr>
          <p:cNvGrpSpPr/>
          <p:nvPr/>
        </p:nvGrpSpPr>
        <p:grpSpPr>
          <a:xfrm>
            <a:off x="4773493" y="2725994"/>
            <a:ext cx="2645013" cy="2509672"/>
            <a:chOff x="4773493" y="4633622"/>
            <a:chExt cx="2645013" cy="2509672"/>
          </a:xfrm>
        </p:grpSpPr>
        <p:grpSp>
          <p:nvGrpSpPr>
            <p:cNvPr id="24" name="Group 23">
              <a:extLst>
                <a:ext uri="{FF2B5EF4-FFF2-40B4-BE49-F238E27FC236}">
                  <a16:creationId xmlns:a16="http://schemas.microsoft.com/office/drawing/2014/main" id="{28A38548-2698-C42E-9E46-59A8CE68D5EC}"/>
                </a:ext>
              </a:extLst>
            </p:cNvPr>
            <p:cNvGrpSpPr/>
            <p:nvPr/>
          </p:nvGrpSpPr>
          <p:grpSpPr>
            <a:xfrm>
              <a:off x="4773493" y="4633622"/>
              <a:ext cx="2645013" cy="2509672"/>
              <a:chOff x="4729078" y="2977173"/>
              <a:chExt cx="1948543" cy="1848839"/>
            </a:xfrm>
          </p:grpSpPr>
          <p:grpSp>
            <p:nvGrpSpPr>
              <p:cNvPr id="26" name="Group 25">
                <a:extLst>
                  <a:ext uri="{FF2B5EF4-FFF2-40B4-BE49-F238E27FC236}">
                    <a16:creationId xmlns:a16="http://schemas.microsoft.com/office/drawing/2014/main" id="{44D86F25-51D9-8ECE-F30D-A43B18780E53}"/>
                  </a:ext>
                </a:extLst>
              </p:cNvPr>
              <p:cNvGrpSpPr/>
              <p:nvPr/>
            </p:nvGrpSpPr>
            <p:grpSpPr>
              <a:xfrm>
                <a:off x="4729078" y="2977173"/>
                <a:ext cx="1948543" cy="1730855"/>
                <a:chOff x="5486153" y="2193401"/>
                <a:chExt cx="1948543" cy="1730855"/>
              </a:xfrm>
            </p:grpSpPr>
            <p:sp>
              <p:nvSpPr>
                <p:cNvPr id="29" name="Freeform: Shape 28">
                  <a:extLst>
                    <a:ext uri="{FF2B5EF4-FFF2-40B4-BE49-F238E27FC236}">
                      <a16:creationId xmlns:a16="http://schemas.microsoft.com/office/drawing/2014/main" id="{B373C8E2-82E5-504A-B812-845D2392E401}"/>
                    </a:ext>
                  </a:extLst>
                </p:cNvPr>
                <p:cNvSpPr/>
                <p:nvPr/>
              </p:nvSpPr>
              <p:spPr>
                <a:xfrm>
                  <a:off x="5638902" y="2193401"/>
                  <a:ext cx="1730855" cy="1730855"/>
                </a:xfrm>
                <a:custGeom>
                  <a:avLst/>
                  <a:gdLst>
                    <a:gd name="connsiteX0" fmla="*/ 1730855 w 1730855"/>
                    <a:gd name="connsiteY0" fmla="*/ 865428 h 1730855"/>
                    <a:gd name="connsiteX1" fmla="*/ 865428 w 1730855"/>
                    <a:gd name="connsiteY1" fmla="*/ 1730856 h 1730855"/>
                    <a:gd name="connsiteX2" fmla="*/ 0 w 1730855"/>
                    <a:gd name="connsiteY2" fmla="*/ 865428 h 1730855"/>
                    <a:gd name="connsiteX3" fmla="*/ 865428 w 1730855"/>
                    <a:gd name="connsiteY3" fmla="*/ 0 h 1730855"/>
                    <a:gd name="connsiteX4" fmla="*/ 1730855 w 1730855"/>
                    <a:gd name="connsiteY4" fmla="*/ 865428 h 1730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855" h="1730855">
                      <a:moveTo>
                        <a:pt x="1730855" y="865428"/>
                      </a:moveTo>
                      <a:cubicBezTo>
                        <a:pt x="1730855" y="1343391"/>
                        <a:pt x="1343390" y="1730856"/>
                        <a:pt x="865428" y="1730856"/>
                      </a:cubicBezTo>
                      <a:cubicBezTo>
                        <a:pt x="387465" y="1730856"/>
                        <a:pt x="0" y="1343391"/>
                        <a:pt x="0" y="865428"/>
                      </a:cubicBezTo>
                      <a:cubicBezTo>
                        <a:pt x="0" y="387465"/>
                        <a:pt x="387465" y="0"/>
                        <a:pt x="865428" y="0"/>
                      </a:cubicBezTo>
                      <a:cubicBezTo>
                        <a:pt x="1343390" y="0"/>
                        <a:pt x="1730855" y="387465"/>
                        <a:pt x="1730855" y="865428"/>
                      </a:cubicBezTo>
                      <a:close/>
                    </a:path>
                  </a:pathLst>
                </a:custGeom>
                <a:solidFill>
                  <a:srgbClr val="3D8E92"/>
                </a:solidFill>
                <a:ln w="11257" cap="flat">
                  <a:noFill/>
                  <a:prstDash val="solid"/>
                  <a:miter/>
                </a:ln>
              </p:spPr>
              <p:txBody>
                <a:bodyPr rtlCol="0" anchor="ctr"/>
                <a:lstStyle/>
                <a:p>
                  <a:endParaRPr lang="en-US" dirty="0"/>
                </a:p>
              </p:txBody>
            </p:sp>
            <p:sp>
              <p:nvSpPr>
                <p:cNvPr id="30" name="Freeform: Shape 29">
                  <a:extLst>
                    <a:ext uri="{FF2B5EF4-FFF2-40B4-BE49-F238E27FC236}">
                      <a16:creationId xmlns:a16="http://schemas.microsoft.com/office/drawing/2014/main" id="{90A00AC9-6EF2-71FF-2F2D-449FC6A6F910}"/>
                    </a:ext>
                  </a:extLst>
                </p:cNvPr>
                <p:cNvSpPr/>
                <p:nvPr/>
              </p:nvSpPr>
              <p:spPr>
                <a:xfrm>
                  <a:off x="5726548" y="2281047"/>
                  <a:ext cx="1555561" cy="1555562"/>
                </a:xfrm>
                <a:custGeom>
                  <a:avLst/>
                  <a:gdLst>
                    <a:gd name="connsiteX0" fmla="*/ 1555562 w 1555561"/>
                    <a:gd name="connsiteY0" fmla="*/ 777781 h 1555562"/>
                    <a:gd name="connsiteX1" fmla="*/ 777781 w 1555561"/>
                    <a:gd name="connsiteY1" fmla="*/ 1555562 h 1555562"/>
                    <a:gd name="connsiteX2" fmla="*/ 0 w 1555561"/>
                    <a:gd name="connsiteY2" fmla="*/ 777781 h 1555562"/>
                    <a:gd name="connsiteX3" fmla="*/ 777781 w 1555561"/>
                    <a:gd name="connsiteY3" fmla="*/ 0 h 1555562"/>
                    <a:gd name="connsiteX4" fmla="*/ 1555562 w 1555561"/>
                    <a:gd name="connsiteY4" fmla="*/ 777781 h 1555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5561" h="1555562">
                      <a:moveTo>
                        <a:pt x="1555562" y="777781"/>
                      </a:moveTo>
                      <a:cubicBezTo>
                        <a:pt x="1555562" y="1207338"/>
                        <a:pt x="1207337" y="1555562"/>
                        <a:pt x="777781" y="1555562"/>
                      </a:cubicBezTo>
                      <a:cubicBezTo>
                        <a:pt x="348224" y="1555562"/>
                        <a:pt x="0" y="1207338"/>
                        <a:pt x="0" y="777781"/>
                      </a:cubicBezTo>
                      <a:cubicBezTo>
                        <a:pt x="0" y="348224"/>
                        <a:pt x="348224" y="0"/>
                        <a:pt x="777781" y="0"/>
                      </a:cubicBezTo>
                      <a:cubicBezTo>
                        <a:pt x="1207337" y="0"/>
                        <a:pt x="1555562" y="348224"/>
                        <a:pt x="1555562" y="777781"/>
                      </a:cubicBezTo>
                      <a:close/>
                    </a:path>
                  </a:pathLst>
                </a:custGeom>
                <a:solidFill>
                  <a:srgbClr val="FFFFFF"/>
                </a:solidFill>
                <a:ln w="11257" cap="flat">
                  <a:noFill/>
                  <a:prstDash val="solid"/>
                  <a:miter/>
                </a:ln>
              </p:spPr>
              <p:txBody>
                <a:bodyPr rtlCol="0" anchor="ctr"/>
                <a:lstStyle/>
                <a:p>
                  <a:endParaRPr lang="en-US" dirty="0"/>
                </a:p>
              </p:txBody>
            </p:sp>
            <p:sp>
              <p:nvSpPr>
                <p:cNvPr id="31" name="Freeform: Shape 30">
                  <a:extLst>
                    <a:ext uri="{FF2B5EF4-FFF2-40B4-BE49-F238E27FC236}">
                      <a16:creationId xmlns:a16="http://schemas.microsoft.com/office/drawing/2014/main" id="{FB72BDA5-CF80-51F6-8C7C-EA6E154B9946}"/>
                    </a:ext>
                  </a:extLst>
                </p:cNvPr>
                <p:cNvSpPr/>
                <p:nvPr/>
              </p:nvSpPr>
              <p:spPr>
                <a:xfrm>
                  <a:off x="5638902" y="3296187"/>
                  <a:ext cx="1730855" cy="460765"/>
                </a:xfrm>
                <a:custGeom>
                  <a:avLst/>
                  <a:gdLst>
                    <a:gd name="connsiteX0" fmla="*/ 1500473 w 1730855"/>
                    <a:gd name="connsiteY0" fmla="*/ 460765 h 460765"/>
                    <a:gd name="connsiteX1" fmla="*/ 230383 w 1730855"/>
                    <a:gd name="connsiteY1" fmla="*/ 460765 h 460765"/>
                    <a:gd name="connsiteX2" fmla="*/ 0 w 1730855"/>
                    <a:gd name="connsiteY2" fmla="*/ 230383 h 460765"/>
                    <a:gd name="connsiteX3" fmla="*/ 0 w 1730855"/>
                    <a:gd name="connsiteY3" fmla="*/ 230383 h 460765"/>
                    <a:gd name="connsiteX4" fmla="*/ 230383 w 1730855"/>
                    <a:gd name="connsiteY4" fmla="*/ 0 h 460765"/>
                    <a:gd name="connsiteX5" fmla="*/ 1500473 w 1730855"/>
                    <a:gd name="connsiteY5" fmla="*/ 0 h 460765"/>
                    <a:gd name="connsiteX6" fmla="*/ 1730855 w 1730855"/>
                    <a:gd name="connsiteY6" fmla="*/ 230383 h 460765"/>
                    <a:gd name="connsiteX7" fmla="*/ 1730855 w 1730855"/>
                    <a:gd name="connsiteY7" fmla="*/ 230383 h 460765"/>
                    <a:gd name="connsiteX8" fmla="*/ 1500473 w 1730855"/>
                    <a:gd name="connsiteY8" fmla="*/ 460765 h 460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0855" h="460765">
                      <a:moveTo>
                        <a:pt x="1500473" y="460765"/>
                      </a:moveTo>
                      <a:lnTo>
                        <a:pt x="230383" y="460765"/>
                      </a:lnTo>
                      <a:cubicBezTo>
                        <a:pt x="103193" y="460765"/>
                        <a:pt x="0" y="357685"/>
                        <a:pt x="0" y="230383"/>
                      </a:cubicBezTo>
                      <a:lnTo>
                        <a:pt x="0" y="230383"/>
                      </a:lnTo>
                      <a:cubicBezTo>
                        <a:pt x="0" y="103193"/>
                        <a:pt x="103081" y="0"/>
                        <a:pt x="230383" y="0"/>
                      </a:cubicBezTo>
                      <a:lnTo>
                        <a:pt x="1500473" y="0"/>
                      </a:lnTo>
                      <a:cubicBezTo>
                        <a:pt x="1627662" y="0"/>
                        <a:pt x="1730855" y="103081"/>
                        <a:pt x="1730855" y="230383"/>
                      </a:cubicBezTo>
                      <a:lnTo>
                        <a:pt x="1730855" y="230383"/>
                      </a:lnTo>
                      <a:cubicBezTo>
                        <a:pt x="1730855" y="357572"/>
                        <a:pt x="1627775" y="460765"/>
                        <a:pt x="1500473" y="460765"/>
                      </a:cubicBezTo>
                      <a:close/>
                    </a:path>
                  </a:pathLst>
                </a:custGeom>
                <a:solidFill>
                  <a:srgbClr val="50A3A7"/>
                </a:solidFill>
                <a:ln w="11257" cap="flat">
                  <a:noFill/>
                  <a:prstDash val="solid"/>
                  <a:miter/>
                </a:ln>
              </p:spPr>
              <p:txBody>
                <a:bodyPr rtlCol="0" anchor="ctr"/>
                <a:lstStyle/>
                <a:p>
                  <a:endParaRPr lang="en-US" dirty="0"/>
                </a:p>
              </p:txBody>
            </p:sp>
            <p:sp>
              <p:nvSpPr>
                <p:cNvPr id="32" name="TextBox 31">
                  <a:extLst>
                    <a:ext uri="{FF2B5EF4-FFF2-40B4-BE49-F238E27FC236}">
                      <a16:creationId xmlns:a16="http://schemas.microsoft.com/office/drawing/2014/main" id="{BF220F2D-42C8-CB0D-B185-AB1D3A9BF745}"/>
                    </a:ext>
                  </a:extLst>
                </p:cNvPr>
                <p:cNvSpPr txBox="1"/>
                <p:nvPr/>
              </p:nvSpPr>
              <p:spPr>
                <a:xfrm>
                  <a:off x="5486153" y="3344402"/>
                  <a:ext cx="1948543" cy="295038"/>
                </a:xfrm>
                <a:prstGeom prst="rect">
                  <a:avLst/>
                </a:prstGeom>
                <a:noFill/>
              </p:spPr>
              <p:txBody>
                <a:bodyPr wrap="square">
                  <a:spAutoFit/>
                </a:bodyPr>
                <a:lstStyle/>
                <a:p>
                  <a:pPr algn="ctr">
                    <a:lnSpc>
                      <a:spcPct val="115000"/>
                    </a:lnSpc>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أتمتة التخطيط الحضري وإدارة المدن</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27" name="Freeform: Shape 26">
                <a:extLst>
                  <a:ext uri="{FF2B5EF4-FFF2-40B4-BE49-F238E27FC236}">
                    <a16:creationId xmlns:a16="http://schemas.microsoft.com/office/drawing/2014/main" id="{7D5BEF8B-A266-52BE-D809-F39257B87B74}"/>
                  </a:ext>
                </a:extLst>
              </p:cNvPr>
              <p:cNvSpPr/>
              <p:nvPr/>
            </p:nvSpPr>
            <p:spPr>
              <a:xfrm rot="18900000">
                <a:off x="5629109" y="4589884"/>
                <a:ext cx="236128" cy="236128"/>
              </a:xfrm>
              <a:custGeom>
                <a:avLst/>
                <a:gdLst>
                  <a:gd name="connsiteX0" fmla="*/ 236128 w 236128"/>
                  <a:gd name="connsiteY0" fmla="*/ 118064 h 236128"/>
                  <a:gd name="connsiteX1" fmla="*/ 118064 w 236128"/>
                  <a:gd name="connsiteY1" fmla="*/ 236128 h 236128"/>
                  <a:gd name="connsiteX2" fmla="*/ 0 w 236128"/>
                  <a:gd name="connsiteY2" fmla="*/ 118064 h 236128"/>
                  <a:gd name="connsiteX3" fmla="*/ 118064 w 236128"/>
                  <a:gd name="connsiteY3" fmla="*/ 0 h 236128"/>
                  <a:gd name="connsiteX4" fmla="*/ 236128 w 236128"/>
                  <a:gd name="connsiteY4" fmla="*/ 118064 h 236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128" h="236128">
                    <a:moveTo>
                      <a:pt x="236128" y="118064"/>
                    </a:moveTo>
                    <a:cubicBezTo>
                      <a:pt x="236128" y="183269"/>
                      <a:pt x="183269" y="236128"/>
                      <a:pt x="118064" y="236128"/>
                    </a:cubicBezTo>
                    <a:cubicBezTo>
                      <a:pt x="52859" y="236128"/>
                      <a:pt x="0" y="183269"/>
                      <a:pt x="0" y="118064"/>
                    </a:cubicBezTo>
                    <a:cubicBezTo>
                      <a:pt x="0" y="52859"/>
                      <a:pt x="52859" y="0"/>
                      <a:pt x="118064" y="0"/>
                    </a:cubicBezTo>
                    <a:cubicBezTo>
                      <a:pt x="183269" y="0"/>
                      <a:pt x="236128" y="52859"/>
                      <a:pt x="236128" y="118064"/>
                    </a:cubicBezTo>
                    <a:close/>
                  </a:path>
                </a:pathLst>
              </a:custGeom>
              <a:solidFill>
                <a:srgbClr val="381B4B"/>
              </a:solidFill>
              <a:ln w="11257" cap="flat">
                <a:noFill/>
                <a:prstDash val="solid"/>
                <a:miter/>
              </a:ln>
            </p:spPr>
            <p:txBody>
              <a:bodyPr rtlCol="0" anchor="ctr"/>
              <a:lstStyle/>
              <a:p>
                <a:endParaRPr lang="en-US" dirty="0"/>
              </a:p>
            </p:txBody>
          </p:sp>
          <p:sp>
            <p:nvSpPr>
              <p:cNvPr id="28" name="TextBox 27">
                <a:extLst>
                  <a:ext uri="{FF2B5EF4-FFF2-40B4-BE49-F238E27FC236}">
                    <a16:creationId xmlns:a16="http://schemas.microsoft.com/office/drawing/2014/main" id="{2354A5AD-5923-59C9-374B-1589F5A867D6}"/>
                  </a:ext>
                </a:extLst>
              </p:cNvPr>
              <p:cNvSpPr txBox="1"/>
              <p:nvPr/>
            </p:nvSpPr>
            <p:spPr>
              <a:xfrm>
                <a:off x="5618187" y="4562495"/>
                <a:ext cx="196268" cy="178553"/>
              </a:xfrm>
              <a:prstGeom prst="rect">
                <a:avLst/>
              </a:prstGeom>
              <a:noFill/>
            </p:spPr>
            <p:txBody>
              <a:bodyPr wrap="none" rtlCol="0">
                <a:spAutoFit/>
              </a:bodyPr>
              <a:lstStyle/>
              <a:p>
                <a:pPr algn="l"/>
                <a:r>
                  <a:rPr lang="en-US" sz="975" spc="0" baseline="0" dirty="0">
                    <a:ln/>
                    <a:solidFill>
                      <a:srgbClr val="FFC84B"/>
                    </a:solidFill>
                    <a:latin typeface="Montserrat ExtraBold"/>
                    <a:sym typeface="Montserrat ExtraBold"/>
                    <a:rtl val="0"/>
                  </a:rPr>
                  <a:t>9</a:t>
                </a:r>
              </a:p>
            </p:txBody>
          </p:sp>
        </p:grpSp>
        <p:pic>
          <p:nvPicPr>
            <p:cNvPr id="25" name="Picture 24">
              <a:extLst>
                <a:ext uri="{FF2B5EF4-FFF2-40B4-BE49-F238E27FC236}">
                  <a16:creationId xmlns:a16="http://schemas.microsoft.com/office/drawing/2014/main" id="{AF6C4E50-FEB8-E04C-4531-89BEC41DE90B}"/>
                </a:ext>
              </a:extLst>
            </p:cNvPr>
            <p:cNvPicPr>
              <a:picLocks noChangeAspect="1"/>
            </p:cNvPicPr>
            <p:nvPr/>
          </p:nvPicPr>
          <p:blipFill>
            <a:blip r:embed="rId3"/>
            <a:stretch>
              <a:fillRect/>
            </a:stretch>
          </p:blipFill>
          <p:spPr>
            <a:xfrm>
              <a:off x="5734981" y="5098838"/>
              <a:ext cx="841012" cy="841012"/>
            </a:xfrm>
            <a:prstGeom prst="rect">
              <a:avLst/>
            </a:prstGeom>
          </p:spPr>
        </p:pic>
      </p:grpSp>
      <p:grpSp>
        <p:nvGrpSpPr>
          <p:cNvPr id="33" name="Group 32">
            <a:extLst>
              <a:ext uri="{FF2B5EF4-FFF2-40B4-BE49-F238E27FC236}">
                <a16:creationId xmlns:a16="http://schemas.microsoft.com/office/drawing/2014/main" id="{22A34341-A4DB-43E8-8044-64692651E9AD}"/>
              </a:ext>
            </a:extLst>
          </p:cNvPr>
          <p:cNvGrpSpPr/>
          <p:nvPr/>
        </p:nvGrpSpPr>
        <p:grpSpPr>
          <a:xfrm>
            <a:off x="2127900" y="2723219"/>
            <a:ext cx="2645013" cy="2509672"/>
            <a:chOff x="2127900" y="4630847"/>
            <a:chExt cx="2645013" cy="2509672"/>
          </a:xfrm>
        </p:grpSpPr>
        <p:grpSp>
          <p:nvGrpSpPr>
            <p:cNvPr id="34" name="Group 33">
              <a:extLst>
                <a:ext uri="{FF2B5EF4-FFF2-40B4-BE49-F238E27FC236}">
                  <a16:creationId xmlns:a16="http://schemas.microsoft.com/office/drawing/2014/main" id="{75C40F51-DCBE-8BAB-F0CF-4C7FC5C5A013}"/>
                </a:ext>
              </a:extLst>
            </p:cNvPr>
            <p:cNvGrpSpPr/>
            <p:nvPr/>
          </p:nvGrpSpPr>
          <p:grpSpPr>
            <a:xfrm>
              <a:off x="2127900" y="4630847"/>
              <a:ext cx="2645013" cy="2509672"/>
              <a:chOff x="2843532" y="2976520"/>
              <a:chExt cx="1948543" cy="1848839"/>
            </a:xfrm>
          </p:grpSpPr>
          <p:sp>
            <p:nvSpPr>
              <p:cNvPr id="36" name="Freeform: Shape 35">
                <a:extLst>
                  <a:ext uri="{FF2B5EF4-FFF2-40B4-BE49-F238E27FC236}">
                    <a16:creationId xmlns:a16="http://schemas.microsoft.com/office/drawing/2014/main" id="{0CB6E576-2C82-C94B-CEFE-F70877D2F0EB}"/>
                  </a:ext>
                </a:extLst>
              </p:cNvPr>
              <p:cNvSpPr/>
              <p:nvPr/>
            </p:nvSpPr>
            <p:spPr>
              <a:xfrm>
                <a:off x="2972486" y="2976520"/>
                <a:ext cx="1730855" cy="1730855"/>
              </a:xfrm>
              <a:custGeom>
                <a:avLst/>
                <a:gdLst>
                  <a:gd name="connsiteX0" fmla="*/ 1730855 w 1730855"/>
                  <a:gd name="connsiteY0" fmla="*/ 865428 h 1730855"/>
                  <a:gd name="connsiteX1" fmla="*/ 865428 w 1730855"/>
                  <a:gd name="connsiteY1" fmla="*/ 1730856 h 1730855"/>
                  <a:gd name="connsiteX2" fmla="*/ 0 w 1730855"/>
                  <a:gd name="connsiteY2" fmla="*/ 865428 h 1730855"/>
                  <a:gd name="connsiteX3" fmla="*/ 865428 w 1730855"/>
                  <a:gd name="connsiteY3" fmla="*/ 0 h 1730855"/>
                  <a:gd name="connsiteX4" fmla="*/ 1730855 w 1730855"/>
                  <a:gd name="connsiteY4" fmla="*/ 865428 h 1730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855" h="1730855">
                    <a:moveTo>
                      <a:pt x="1730855" y="865428"/>
                    </a:moveTo>
                    <a:cubicBezTo>
                      <a:pt x="1730855" y="1343391"/>
                      <a:pt x="1343390" y="1730856"/>
                      <a:pt x="865428" y="1730856"/>
                    </a:cubicBezTo>
                    <a:cubicBezTo>
                      <a:pt x="387465" y="1730856"/>
                      <a:pt x="0" y="1343391"/>
                      <a:pt x="0" y="865428"/>
                    </a:cubicBezTo>
                    <a:cubicBezTo>
                      <a:pt x="0" y="387465"/>
                      <a:pt x="387465" y="0"/>
                      <a:pt x="865428" y="0"/>
                    </a:cubicBezTo>
                    <a:cubicBezTo>
                      <a:pt x="1343390" y="0"/>
                      <a:pt x="1730855" y="387465"/>
                      <a:pt x="1730855" y="865428"/>
                    </a:cubicBezTo>
                    <a:close/>
                  </a:path>
                </a:pathLst>
              </a:custGeom>
              <a:solidFill>
                <a:srgbClr val="3D8E92"/>
              </a:solidFill>
              <a:ln w="11257" cap="flat">
                <a:noFill/>
                <a:prstDash val="solid"/>
                <a:miter/>
              </a:ln>
            </p:spPr>
            <p:txBody>
              <a:bodyPr rtlCol="0" anchor="ctr"/>
              <a:lstStyle/>
              <a:p>
                <a:endParaRPr lang="en-US" dirty="0"/>
              </a:p>
            </p:txBody>
          </p:sp>
          <p:sp>
            <p:nvSpPr>
              <p:cNvPr id="37" name="Freeform: Shape 36">
                <a:extLst>
                  <a:ext uri="{FF2B5EF4-FFF2-40B4-BE49-F238E27FC236}">
                    <a16:creationId xmlns:a16="http://schemas.microsoft.com/office/drawing/2014/main" id="{AC224E61-6263-B88F-1299-CCB3B683B869}"/>
                  </a:ext>
                </a:extLst>
              </p:cNvPr>
              <p:cNvSpPr/>
              <p:nvPr/>
            </p:nvSpPr>
            <p:spPr>
              <a:xfrm>
                <a:off x="3060132" y="3064166"/>
                <a:ext cx="1555561" cy="1555562"/>
              </a:xfrm>
              <a:custGeom>
                <a:avLst/>
                <a:gdLst>
                  <a:gd name="connsiteX0" fmla="*/ 1555562 w 1555561"/>
                  <a:gd name="connsiteY0" fmla="*/ 777781 h 1555562"/>
                  <a:gd name="connsiteX1" fmla="*/ 777781 w 1555561"/>
                  <a:gd name="connsiteY1" fmla="*/ 1555562 h 1555562"/>
                  <a:gd name="connsiteX2" fmla="*/ 0 w 1555561"/>
                  <a:gd name="connsiteY2" fmla="*/ 777781 h 1555562"/>
                  <a:gd name="connsiteX3" fmla="*/ 777781 w 1555561"/>
                  <a:gd name="connsiteY3" fmla="*/ 0 h 1555562"/>
                  <a:gd name="connsiteX4" fmla="*/ 1555562 w 1555561"/>
                  <a:gd name="connsiteY4" fmla="*/ 777781 h 1555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5561" h="1555562">
                    <a:moveTo>
                      <a:pt x="1555562" y="777781"/>
                    </a:moveTo>
                    <a:cubicBezTo>
                      <a:pt x="1555562" y="1207338"/>
                      <a:pt x="1207337" y="1555562"/>
                      <a:pt x="777781" y="1555562"/>
                    </a:cubicBezTo>
                    <a:cubicBezTo>
                      <a:pt x="348224" y="1555562"/>
                      <a:pt x="0" y="1207338"/>
                      <a:pt x="0" y="777781"/>
                    </a:cubicBezTo>
                    <a:cubicBezTo>
                      <a:pt x="0" y="348224"/>
                      <a:pt x="348224" y="0"/>
                      <a:pt x="777781" y="0"/>
                    </a:cubicBezTo>
                    <a:cubicBezTo>
                      <a:pt x="1207337" y="0"/>
                      <a:pt x="1555562" y="348224"/>
                      <a:pt x="1555562" y="777781"/>
                    </a:cubicBezTo>
                    <a:close/>
                  </a:path>
                </a:pathLst>
              </a:custGeom>
              <a:solidFill>
                <a:srgbClr val="FFFFFF"/>
              </a:solidFill>
              <a:ln w="11257" cap="flat">
                <a:noFill/>
                <a:prstDash val="solid"/>
                <a:miter/>
              </a:ln>
            </p:spPr>
            <p:txBody>
              <a:bodyPr rtlCol="0" anchor="ctr"/>
              <a:lstStyle/>
              <a:p>
                <a:endParaRPr lang="en-US" dirty="0"/>
              </a:p>
            </p:txBody>
          </p:sp>
          <p:sp>
            <p:nvSpPr>
              <p:cNvPr id="38" name="Freeform: Shape 37">
                <a:extLst>
                  <a:ext uri="{FF2B5EF4-FFF2-40B4-BE49-F238E27FC236}">
                    <a16:creationId xmlns:a16="http://schemas.microsoft.com/office/drawing/2014/main" id="{24CB72A4-9B38-D8B7-3D76-FD5A9E416839}"/>
                  </a:ext>
                </a:extLst>
              </p:cNvPr>
              <p:cNvSpPr/>
              <p:nvPr/>
            </p:nvSpPr>
            <p:spPr>
              <a:xfrm>
                <a:off x="2972486" y="4079306"/>
                <a:ext cx="1730855" cy="460765"/>
              </a:xfrm>
              <a:custGeom>
                <a:avLst/>
                <a:gdLst>
                  <a:gd name="connsiteX0" fmla="*/ 1500473 w 1730855"/>
                  <a:gd name="connsiteY0" fmla="*/ 460765 h 460765"/>
                  <a:gd name="connsiteX1" fmla="*/ 230383 w 1730855"/>
                  <a:gd name="connsiteY1" fmla="*/ 460765 h 460765"/>
                  <a:gd name="connsiteX2" fmla="*/ 0 w 1730855"/>
                  <a:gd name="connsiteY2" fmla="*/ 230383 h 460765"/>
                  <a:gd name="connsiteX3" fmla="*/ 0 w 1730855"/>
                  <a:gd name="connsiteY3" fmla="*/ 230383 h 460765"/>
                  <a:gd name="connsiteX4" fmla="*/ 230383 w 1730855"/>
                  <a:gd name="connsiteY4" fmla="*/ 0 h 460765"/>
                  <a:gd name="connsiteX5" fmla="*/ 1500473 w 1730855"/>
                  <a:gd name="connsiteY5" fmla="*/ 0 h 460765"/>
                  <a:gd name="connsiteX6" fmla="*/ 1730855 w 1730855"/>
                  <a:gd name="connsiteY6" fmla="*/ 230383 h 460765"/>
                  <a:gd name="connsiteX7" fmla="*/ 1730855 w 1730855"/>
                  <a:gd name="connsiteY7" fmla="*/ 230383 h 460765"/>
                  <a:gd name="connsiteX8" fmla="*/ 1500473 w 1730855"/>
                  <a:gd name="connsiteY8" fmla="*/ 460765 h 460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0855" h="460765">
                    <a:moveTo>
                      <a:pt x="1500473" y="460765"/>
                    </a:moveTo>
                    <a:lnTo>
                      <a:pt x="230383" y="460765"/>
                    </a:lnTo>
                    <a:cubicBezTo>
                      <a:pt x="103193" y="460765"/>
                      <a:pt x="0" y="357685"/>
                      <a:pt x="0" y="230383"/>
                    </a:cubicBezTo>
                    <a:lnTo>
                      <a:pt x="0" y="230383"/>
                    </a:lnTo>
                    <a:cubicBezTo>
                      <a:pt x="0" y="103193"/>
                      <a:pt x="103081" y="0"/>
                      <a:pt x="230383" y="0"/>
                    </a:cubicBezTo>
                    <a:lnTo>
                      <a:pt x="1500473" y="0"/>
                    </a:lnTo>
                    <a:cubicBezTo>
                      <a:pt x="1627662" y="0"/>
                      <a:pt x="1730855" y="103081"/>
                      <a:pt x="1730855" y="230383"/>
                    </a:cubicBezTo>
                    <a:lnTo>
                      <a:pt x="1730855" y="230383"/>
                    </a:lnTo>
                    <a:cubicBezTo>
                      <a:pt x="1730855" y="357572"/>
                      <a:pt x="1627775" y="460765"/>
                      <a:pt x="1500473" y="460765"/>
                    </a:cubicBezTo>
                    <a:close/>
                  </a:path>
                </a:pathLst>
              </a:custGeom>
              <a:solidFill>
                <a:srgbClr val="50A3A7"/>
              </a:solidFill>
              <a:ln w="11257" cap="flat">
                <a:noFill/>
                <a:prstDash val="solid"/>
                <a:miter/>
              </a:ln>
            </p:spPr>
            <p:txBody>
              <a:bodyPr rtlCol="0" anchor="ctr"/>
              <a:lstStyle/>
              <a:p>
                <a:endParaRPr lang="en-US" dirty="0"/>
              </a:p>
            </p:txBody>
          </p:sp>
          <p:sp>
            <p:nvSpPr>
              <p:cNvPr id="39" name="Freeform: Shape 38">
                <a:extLst>
                  <a:ext uri="{FF2B5EF4-FFF2-40B4-BE49-F238E27FC236}">
                    <a16:creationId xmlns:a16="http://schemas.microsoft.com/office/drawing/2014/main" id="{E3B7B5BD-0BA1-B582-3686-C8013E0EB842}"/>
                  </a:ext>
                </a:extLst>
              </p:cNvPr>
              <p:cNvSpPr/>
              <p:nvPr/>
            </p:nvSpPr>
            <p:spPr>
              <a:xfrm rot="18900000">
                <a:off x="3719768" y="4589231"/>
                <a:ext cx="236128" cy="236128"/>
              </a:xfrm>
              <a:custGeom>
                <a:avLst/>
                <a:gdLst>
                  <a:gd name="connsiteX0" fmla="*/ 236128 w 236128"/>
                  <a:gd name="connsiteY0" fmla="*/ 118064 h 236128"/>
                  <a:gd name="connsiteX1" fmla="*/ 118064 w 236128"/>
                  <a:gd name="connsiteY1" fmla="*/ 236128 h 236128"/>
                  <a:gd name="connsiteX2" fmla="*/ 0 w 236128"/>
                  <a:gd name="connsiteY2" fmla="*/ 118064 h 236128"/>
                  <a:gd name="connsiteX3" fmla="*/ 118064 w 236128"/>
                  <a:gd name="connsiteY3" fmla="*/ 0 h 236128"/>
                  <a:gd name="connsiteX4" fmla="*/ 236128 w 236128"/>
                  <a:gd name="connsiteY4" fmla="*/ 118064 h 236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128" h="236128">
                    <a:moveTo>
                      <a:pt x="236128" y="118064"/>
                    </a:moveTo>
                    <a:cubicBezTo>
                      <a:pt x="236128" y="183269"/>
                      <a:pt x="183269" y="236128"/>
                      <a:pt x="118064" y="236128"/>
                    </a:cubicBezTo>
                    <a:cubicBezTo>
                      <a:pt x="52859" y="236128"/>
                      <a:pt x="0" y="183269"/>
                      <a:pt x="0" y="118064"/>
                    </a:cubicBezTo>
                    <a:cubicBezTo>
                      <a:pt x="0" y="52859"/>
                      <a:pt x="52859" y="0"/>
                      <a:pt x="118064" y="0"/>
                    </a:cubicBezTo>
                    <a:cubicBezTo>
                      <a:pt x="183269" y="0"/>
                      <a:pt x="236128" y="52859"/>
                      <a:pt x="236128" y="118064"/>
                    </a:cubicBezTo>
                    <a:close/>
                  </a:path>
                </a:pathLst>
              </a:custGeom>
              <a:solidFill>
                <a:srgbClr val="381B4B"/>
              </a:solidFill>
              <a:ln w="11257" cap="flat">
                <a:noFill/>
                <a:prstDash val="solid"/>
                <a:miter/>
              </a:ln>
            </p:spPr>
            <p:txBody>
              <a:bodyPr rtlCol="0" anchor="ctr"/>
              <a:lstStyle/>
              <a:p>
                <a:endParaRPr lang="en-US" dirty="0"/>
              </a:p>
            </p:txBody>
          </p:sp>
          <p:sp>
            <p:nvSpPr>
              <p:cNvPr id="40" name="TextBox 39">
                <a:extLst>
                  <a:ext uri="{FF2B5EF4-FFF2-40B4-BE49-F238E27FC236}">
                    <a16:creationId xmlns:a16="http://schemas.microsoft.com/office/drawing/2014/main" id="{51061EC8-A461-9C04-DBFB-7991CF5173A5}"/>
                  </a:ext>
                </a:extLst>
              </p:cNvPr>
              <p:cNvSpPr txBox="1"/>
              <p:nvPr/>
            </p:nvSpPr>
            <p:spPr>
              <a:xfrm>
                <a:off x="3708846" y="4561842"/>
                <a:ext cx="236419" cy="178553"/>
              </a:xfrm>
              <a:prstGeom prst="rect">
                <a:avLst/>
              </a:prstGeom>
              <a:noFill/>
            </p:spPr>
            <p:txBody>
              <a:bodyPr wrap="none" rtlCol="0">
                <a:spAutoFit/>
              </a:bodyPr>
              <a:lstStyle/>
              <a:p>
                <a:pPr algn="l"/>
                <a:r>
                  <a:rPr lang="en-US" sz="975" dirty="0">
                    <a:ln/>
                    <a:solidFill>
                      <a:srgbClr val="FFC84B"/>
                    </a:solidFill>
                    <a:latin typeface="Montserrat ExtraBold"/>
                    <a:sym typeface="Montserrat ExtraBold"/>
                    <a:rtl val="0"/>
                  </a:rPr>
                  <a:t>10</a:t>
                </a:r>
                <a:endParaRPr lang="ar-SY" sz="975" dirty="0">
                  <a:ln/>
                  <a:solidFill>
                    <a:srgbClr val="FFC84B"/>
                  </a:solidFill>
                  <a:latin typeface="Montserrat ExtraBold"/>
                  <a:sym typeface="Montserrat ExtraBold"/>
                  <a:rtl val="0"/>
                </a:endParaRPr>
              </a:p>
            </p:txBody>
          </p:sp>
          <p:sp>
            <p:nvSpPr>
              <p:cNvPr id="41" name="TextBox 40">
                <a:extLst>
                  <a:ext uri="{FF2B5EF4-FFF2-40B4-BE49-F238E27FC236}">
                    <a16:creationId xmlns:a16="http://schemas.microsoft.com/office/drawing/2014/main" id="{74CFC645-6AE6-5D9F-A325-E3433BBAE2C2}"/>
                  </a:ext>
                </a:extLst>
              </p:cNvPr>
              <p:cNvSpPr txBox="1"/>
              <p:nvPr/>
            </p:nvSpPr>
            <p:spPr>
              <a:xfrm>
                <a:off x="2843532" y="4141338"/>
                <a:ext cx="1948543" cy="295038"/>
              </a:xfrm>
              <a:prstGeom prst="rect">
                <a:avLst/>
              </a:prstGeom>
              <a:noFill/>
            </p:spPr>
            <p:txBody>
              <a:bodyPr wrap="square">
                <a:spAutoFit/>
              </a:bodyPr>
              <a:lstStyle/>
              <a:p>
                <a:pPr algn="ctr">
                  <a:lnSpc>
                    <a:spcPct val="115000"/>
                  </a:lnSpc>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أتمتة الأمن السيبراني وحماية البيانات</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35" name="Picture 34">
              <a:extLst>
                <a:ext uri="{FF2B5EF4-FFF2-40B4-BE49-F238E27FC236}">
                  <a16:creationId xmlns:a16="http://schemas.microsoft.com/office/drawing/2014/main" id="{C83D920D-0D13-EA13-8450-73FE2C8F49AE}"/>
                </a:ext>
              </a:extLst>
            </p:cNvPr>
            <p:cNvPicPr>
              <a:picLocks noChangeAspect="1"/>
            </p:cNvPicPr>
            <p:nvPr/>
          </p:nvPicPr>
          <p:blipFill>
            <a:blip r:embed="rId4"/>
            <a:stretch>
              <a:fillRect/>
            </a:stretch>
          </p:blipFill>
          <p:spPr>
            <a:xfrm>
              <a:off x="2993185" y="5069980"/>
              <a:ext cx="1026581" cy="1026581"/>
            </a:xfrm>
            <a:prstGeom prst="rect">
              <a:avLst/>
            </a:prstGeom>
          </p:spPr>
        </p:pic>
      </p:grpSp>
    </p:spTree>
    <p:extLst>
      <p:ext uri="{BB962C8B-B14F-4D97-AF65-F5344CB8AC3E}">
        <p14:creationId xmlns:p14="http://schemas.microsoft.com/office/powerpoint/2010/main" val="455408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1000"/>
                                        <p:tgtEl>
                                          <p:spTgt spid="23"/>
                                        </p:tgtEl>
                                      </p:cBhvr>
                                    </p:animEffect>
                                    <p:anim calcmode="lin" valueType="num">
                                      <p:cBhvr>
                                        <p:cTn id="15" dur="1000" fill="hold"/>
                                        <p:tgtEl>
                                          <p:spTgt spid="23"/>
                                        </p:tgtEl>
                                        <p:attrNameLst>
                                          <p:attrName>ppt_x</p:attrName>
                                        </p:attrNameLst>
                                      </p:cBhvr>
                                      <p:tavLst>
                                        <p:tav tm="0">
                                          <p:val>
                                            <p:strVal val="#ppt_x"/>
                                          </p:val>
                                        </p:tav>
                                        <p:tav tm="100000">
                                          <p:val>
                                            <p:strVal val="#ppt_x"/>
                                          </p:val>
                                        </p:tav>
                                      </p:tavLst>
                                    </p:anim>
                                    <p:anim calcmode="lin" valueType="num">
                                      <p:cBhvr>
                                        <p:cTn id="1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1000"/>
                                        <p:tgtEl>
                                          <p:spTgt spid="33"/>
                                        </p:tgtEl>
                                      </p:cBhvr>
                                    </p:animEffect>
                                    <p:anim calcmode="lin" valueType="num">
                                      <p:cBhvr>
                                        <p:cTn id="22" dur="1000" fill="hold"/>
                                        <p:tgtEl>
                                          <p:spTgt spid="33"/>
                                        </p:tgtEl>
                                        <p:attrNameLst>
                                          <p:attrName>ppt_x</p:attrName>
                                        </p:attrNameLst>
                                      </p:cBhvr>
                                      <p:tavLst>
                                        <p:tav tm="0">
                                          <p:val>
                                            <p:strVal val="#ppt_x"/>
                                          </p:val>
                                        </p:tav>
                                        <p:tav tm="100000">
                                          <p:val>
                                            <p:strVal val="#ppt_x"/>
                                          </p:val>
                                        </p:tav>
                                      </p:tavLst>
                                    </p:anim>
                                    <p:anim calcmode="lin" valueType="num">
                                      <p:cBhvr>
                                        <p:cTn id="23"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1" name="Rectangle 20">
            <a:extLst>
              <a:ext uri="{FF2B5EF4-FFF2-40B4-BE49-F238E27FC236}">
                <a16:creationId xmlns:a16="http://schemas.microsoft.com/office/drawing/2014/main" id="{8F9960CF-F8E3-447F-8B0C-DD7345A4615E}"/>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AFAEF5F-DB96-4188-9FC2-D73BA698B8A8}"/>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Calendar ">
            <a:extLst>
              <a:ext uri="{FF2B5EF4-FFF2-40B4-BE49-F238E27FC236}">
                <a16:creationId xmlns:a16="http://schemas.microsoft.com/office/drawing/2014/main" id="{E45E353B-44E4-4C5E-9876-CA8F686ED79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E87B1837-7CC8-4066-967A-CEC97CCC25BB}"/>
              </a:ext>
            </a:extLst>
          </p:cNvPr>
          <p:cNvSpPr txBox="1"/>
          <p:nvPr/>
        </p:nvSpPr>
        <p:spPr>
          <a:xfrm>
            <a:off x="104775" y="-90428"/>
            <a:ext cx="1162050" cy="1323439"/>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الأول</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BCE88B0F-56DF-4657-A369-E24E94BC7C61}"/>
              </a:ext>
            </a:extLst>
          </p:cNvPr>
          <p:cNvSpPr txBox="1"/>
          <p:nvPr/>
        </p:nvSpPr>
        <p:spPr>
          <a:xfrm>
            <a:off x="9108139" y="1821453"/>
            <a:ext cx="3423347" cy="707886"/>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الأولى</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id="{04A78358-C45B-420F-A4AF-809D71AE58EB}"/>
              </a:ext>
            </a:extLst>
          </p:cNvPr>
          <p:cNvSpPr txBox="1"/>
          <p:nvPr/>
        </p:nvSpPr>
        <p:spPr>
          <a:xfrm>
            <a:off x="2630658" y="1510039"/>
            <a:ext cx="7132440" cy="1446550"/>
          </a:xfrm>
          <a:prstGeom prst="rect">
            <a:avLst/>
          </a:prstGeom>
          <a:noFill/>
        </p:spPr>
        <p:txBody>
          <a:bodyPr wrap="square" rtlCol="0">
            <a:spAutoFit/>
          </a:bodyPr>
          <a:lstStyle/>
          <a:p>
            <a:pPr algn="ctr"/>
            <a:r>
              <a:rPr lang="ar-SA" sz="4400" b="1" dirty="0">
                <a:latin typeface="Adobe Arabic" panose="02040503050201020203" pitchFamily="18" charset="-78"/>
                <a:ea typeface="GE Dinar Two Medium" panose="020A0503020102020204" pitchFamily="18" charset="-78"/>
                <a:cs typeface="Adobe Arabic" panose="02040503050201020203" pitchFamily="18" charset="-78"/>
              </a:rPr>
              <a:t>مقدّمة حول الذكاء الاصطناعي والقطاع الحكومي</a:t>
            </a:r>
            <a:endParaRPr lang="en-US" sz="44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40" name="Rectangle 39">
            <a:extLst>
              <a:ext uri="{FF2B5EF4-FFF2-40B4-BE49-F238E27FC236}">
                <a16:creationId xmlns:a16="http://schemas.microsoft.com/office/drawing/2014/main" id="{9A77D2E6-6536-4AA5-8158-90A0672560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603231CE-8D4D-CC20-9F08-114F260780E4}"/>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12AF0EB3-3C03-039B-D140-8F2550026A97}"/>
              </a:ext>
            </a:extLst>
          </p:cNvPr>
          <p:cNvGrpSpPr/>
          <p:nvPr/>
        </p:nvGrpSpPr>
        <p:grpSpPr>
          <a:xfrm>
            <a:off x="2931724" y="3075601"/>
            <a:ext cx="8368711" cy="609600"/>
            <a:chOff x="2931723" y="3429000"/>
            <a:chExt cx="8368711" cy="609600"/>
          </a:xfrm>
        </p:grpSpPr>
        <p:grpSp>
          <p:nvGrpSpPr>
            <p:cNvPr id="4" name="Group 3">
              <a:extLst>
                <a:ext uri="{FF2B5EF4-FFF2-40B4-BE49-F238E27FC236}">
                  <a16:creationId xmlns:a16="http://schemas.microsoft.com/office/drawing/2014/main" id="{C8994AEA-7EC5-FF07-B56C-F2B6C03F3CE3}"/>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id="{B12A8BC6-1B12-1445-3DF6-F1E11B4CFE98}"/>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A558DEB-C890-AFF3-AE2E-B5C4DF23501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id="{6FD4B45E-8A5D-710E-AF87-DE61AC3D65C8}"/>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تعريف الذكاء الاصطناعي وأنواعه</a:t>
              </a:r>
              <a:r>
                <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a:t>
              </a:r>
            </a:p>
          </p:txBody>
        </p:sp>
      </p:grpSp>
      <p:grpSp>
        <p:nvGrpSpPr>
          <p:cNvPr id="15" name="Group 14">
            <a:extLst>
              <a:ext uri="{FF2B5EF4-FFF2-40B4-BE49-F238E27FC236}">
                <a16:creationId xmlns:a16="http://schemas.microsoft.com/office/drawing/2014/main" id="{5CD065AD-B3CC-E60A-D5B1-44B0AB2C9788}"/>
              </a:ext>
            </a:extLst>
          </p:cNvPr>
          <p:cNvGrpSpPr/>
          <p:nvPr/>
        </p:nvGrpSpPr>
        <p:grpSpPr>
          <a:xfrm>
            <a:off x="2931724" y="3868801"/>
            <a:ext cx="8368711" cy="609600"/>
            <a:chOff x="2931723" y="3429000"/>
            <a:chExt cx="8368711" cy="609600"/>
          </a:xfrm>
        </p:grpSpPr>
        <p:grpSp>
          <p:nvGrpSpPr>
            <p:cNvPr id="16" name="Group 15">
              <a:extLst>
                <a:ext uri="{FF2B5EF4-FFF2-40B4-BE49-F238E27FC236}">
                  <a16:creationId xmlns:a16="http://schemas.microsoft.com/office/drawing/2014/main" id="{BD7B290B-9902-4C39-D961-C9DF174635AB}"/>
                </a:ext>
              </a:extLst>
            </p:cNvPr>
            <p:cNvGrpSpPr/>
            <p:nvPr/>
          </p:nvGrpSpPr>
          <p:grpSpPr>
            <a:xfrm>
              <a:off x="10339189" y="3429000"/>
              <a:ext cx="961245" cy="609600"/>
              <a:chOff x="9411453" y="3343594"/>
              <a:chExt cx="961245" cy="609600"/>
            </a:xfrm>
          </p:grpSpPr>
          <p:pic>
            <p:nvPicPr>
              <p:cNvPr id="18" name="Picture 4" descr="Goal ">
                <a:extLst>
                  <a:ext uri="{FF2B5EF4-FFF2-40B4-BE49-F238E27FC236}">
                    <a16:creationId xmlns:a16="http://schemas.microsoft.com/office/drawing/2014/main" id="{4BD29524-3834-5C4D-704C-7031DAC7947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DF3708C-7AE6-8E70-0EE1-11868E878A3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17" name="TextBox 16">
              <a:extLst>
                <a:ext uri="{FF2B5EF4-FFF2-40B4-BE49-F238E27FC236}">
                  <a16:creationId xmlns:a16="http://schemas.microsoft.com/office/drawing/2014/main" id="{6749C902-57A2-1BE0-4A39-4058EF32C213}"/>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أهمية الذكاء الاصطناعي في العمل الحكومي</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20" name="Group 19">
            <a:extLst>
              <a:ext uri="{FF2B5EF4-FFF2-40B4-BE49-F238E27FC236}">
                <a16:creationId xmlns:a16="http://schemas.microsoft.com/office/drawing/2014/main" id="{81D9660D-F697-B85F-2CDA-1DE691F07277}"/>
              </a:ext>
            </a:extLst>
          </p:cNvPr>
          <p:cNvGrpSpPr/>
          <p:nvPr/>
        </p:nvGrpSpPr>
        <p:grpSpPr>
          <a:xfrm>
            <a:off x="2931724" y="4662001"/>
            <a:ext cx="8368711" cy="609600"/>
            <a:chOff x="2931723" y="3429000"/>
            <a:chExt cx="8368711" cy="609600"/>
          </a:xfrm>
        </p:grpSpPr>
        <p:grpSp>
          <p:nvGrpSpPr>
            <p:cNvPr id="41" name="Group 40">
              <a:extLst>
                <a:ext uri="{FF2B5EF4-FFF2-40B4-BE49-F238E27FC236}">
                  <a16:creationId xmlns:a16="http://schemas.microsoft.com/office/drawing/2014/main" id="{16950D99-1112-D0F5-CFD5-D420E1D5015A}"/>
                </a:ext>
              </a:extLst>
            </p:cNvPr>
            <p:cNvGrpSpPr/>
            <p:nvPr/>
          </p:nvGrpSpPr>
          <p:grpSpPr>
            <a:xfrm>
              <a:off x="10339189" y="3429000"/>
              <a:ext cx="961245" cy="609600"/>
              <a:chOff x="9411453" y="3343594"/>
              <a:chExt cx="961245" cy="609600"/>
            </a:xfrm>
          </p:grpSpPr>
          <p:pic>
            <p:nvPicPr>
              <p:cNvPr id="43" name="Picture 4" descr="Goal ">
                <a:extLst>
                  <a:ext uri="{FF2B5EF4-FFF2-40B4-BE49-F238E27FC236}">
                    <a16:creationId xmlns:a16="http://schemas.microsoft.com/office/drawing/2014/main" id="{B1A0849B-2EA0-F43B-C69C-C08641784D45}"/>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a:extLst>
                  <a:ext uri="{FF2B5EF4-FFF2-40B4-BE49-F238E27FC236}">
                    <a16:creationId xmlns:a16="http://schemas.microsoft.com/office/drawing/2014/main" id="{4F376D82-B028-A093-B0C6-61F4EB451AE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2" name="TextBox 41">
              <a:extLst>
                <a:ext uri="{FF2B5EF4-FFF2-40B4-BE49-F238E27FC236}">
                  <a16:creationId xmlns:a16="http://schemas.microsoft.com/office/drawing/2014/main" id="{42D9EE3B-6AFE-2CF9-2533-2FC3179A70A5}"/>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فرص ومعوّقات تطبيق الذكاء الاصطناعي في العمل الحكومي</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5" name="Group 44">
            <a:extLst>
              <a:ext uri="{FF2B5EF4-FFF2-40B4-BE49-F238E27FC236}">
                <a16:creationId xmlns:a16="http://schemas.microsoft.com/office/drawing/2014/main" id="{84323394-7C95-D94B-A967-6DBD91AF204C}"/>
              </a:ext>
            </a:extLst>
          </p:cNvPr>
          <p:cNvGrpSpPr/>
          <p:nvPr/>
        </p:nvGrpSpPr>
        <p:grpSpPr>
          <a:xfrm>
            <a:off x="2057401" y="5455201"/>
            <a:ext cx="9243034" cy="609600"/>
            <a:chOff x="2931723" y="3429000"/>
            <a:chExt cx="8368711" cy="609600"/>
          </a:xfrm>
        </p:grpSpPr>
        <p:grpSp>
          <p:nvGrpSpPr>
            <p:cNvPr id="46" name="Group 45">
              <a:extLst>
                <a:ext uri="{FF2B5EF4-FFF2-40B4-BE49-F238E27FC236}">
                  <a16:creationId xmlns:a16="http://schemas.microsoft.com/office/drawing/2014/main" id="{511A656D-3319-5D38-C872-E1D4286A10AE}"/>
                </a:ext>
              </a:extLst>
            </p:cNvPr>
            <p:cNvGrpSpPr/>
            <p:nvPr/>
          </p:nvGrpSpPr>
          <p:grpSpPr>
            <a:xfrm>
              <a:off x="10339189" y="3429000"/>
              <a:ext cx="961245" cy="609600"/>
              <a:chOff x="9411453" y="3343594"/>
              <a:chExt cx="961245" cy="609600"/>
            </a:xfrm>
          </p:grpSpPr>
          <p:pic>
            <p:nvPicPr>
              <p:cNvPr id="48" name="Picture 4" descr="Goal ">
                <a:extLst>
                  <a:ext uri="{FF2B5EF4-FFF2-40B4-BE49-F238E27FC236}">
                    <a16:creationId xmlns:a16="http://schemas.microsoft.com/office/drawing/2014/main" id="{B7848422-5ED9-0176-2F1F-5AC14CCBF7C6}"/>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49" name="Rectangle 48">
                <a:extLst>
                  <a:ext uri="{FF2B5EF4-FFF2-40B4-BE49-F238E27FC236}">
                    <a16:creationId xmlns:a16="http://schemas.microsoft.com/office/drawing/2014/main" id="{EE0CE7E0-7C4C-F38D-F763-D2F2D219B27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47" name="TextBox 46">
              <a:extLst>
                <a:ext uri="{FF2B5EF4-FFF2-40B4-BE49-F238E27FC236}">
                  <a16:creationId xmlns:a16="http://schemas.microsoft.com/office/drawing/2014/main" id="{7CA2756F-14A2-28CF-F48D-F406F95D7A04}"/>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التحديات الأخلاقية والتنظيمية في استخدام الذكاء الاصطناعي</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5" name="Group 4">
            <a:extLst>
              <a:ext uri="{FF2B5EF4-FFF2-40B4-BE49-F238E27FC236}">
                <a16:creationId xmlns:a16="http://schemas.microsoft.com/office/drawing/2014/main" id="{9256743C-2420-51A7-5BA2-D28308298C31}"/>
              </a:ext>
            </a:extLst>
          </p:cNvPr>
          <p:cNvGrpSpPr/>
          <p:nvPr/>
        </p:nvGrpSpPr>
        <p:grpSpPr>
          <a:xfrm>
            <a:off x="2057401" y="6227758"/>
            <a:ext cx="9243034" cy="609600"/>
            <a:chOff x="2931723" y="3429000"/>
            <a:chExt cx="8368711" cy="609600"/>
          </a:xfrm>
        </p:grpSpPr>
        <p:grpSp>
          <p:nvGrpSpPr>
            <p:cNvPr id="6" name="Group 5">
              <a:extLst>
                <a:ext uri="{FF2B5EF4-FFF2-40B4-BE49-F238E27FC236}">
                  <a16:creationId xmlns:a16="http://schemas.microsoft.com/office/drawing/2014/main" id="{0AB72E44-FA10-3F4E-D765-2F702FA1B342}"/>
                </a:ext>
              </a:extLst>
            </p:cNvPr>
            <p:cNvGrpSpPr/>
            <p:nvPr/>
          </p:nvGrpSpPr>
          <p:grpSpPr>
            <a:xfrm>
              <a:off x="10339189" y="3429000"/>
              <a:ext cx="961245" cy="609600"/>
              <a:chOff x="9411453" y="3343594"/>
              <a:chExt cx="961245" cy="609600"/>
            </a:xfrm>
          </p:grpSpPr>
          <p:pic>
            <p:nvPicPr>
              <p:cNvPr id="10" name="Picture 4" descr="Goal ">
                <a:extLst>
                  <a:ext uri="{FF2B5EF4-FFF2-40B4-BE49-F238E27FC236}">
                    <a16:creationId xmlns:a16="http://schemas.microsoft.com/office/drawing/2014/main" id="{4C23CA5A-B0A6-E49E-C0BF-651256277D4B}"/>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5F2E9A16-8AB9-0C87-713B-36705565EC8E}"/>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7" name="TextBox 6">
              <a:extLst>
                <a:ext uri="{FF2B5EF4-FFF2-40B4-BE49-F238E27FC236}">
                  <a16:creationId xmlns:a16="http://schemas.microsoft.com/office/drawing/2014/main" id="{B69C8BF3-5C91-1D38-5FF4-CB2D2E679147}"/>
                </a:ext>
              </a:extLst>
            </p:cNvPr>
            <p:cNvSpPr txBox="1"/>
            <p:nvPr/>
          </p:nvSpPr>
          <p:spPr>
            <a:xfrm>
              <a:off x="2931723" y="3439872"/>
              <a:ext cx="7132440" cy="587853"/>
            </a:xfrm>
            <a:prstGeom prst="rect">
              <a:avLst/>
            </a:prstGeom>
            <a:noFill/>
          </p:spPr>
          <p:txBody>
            <a:bodyPr wrap="square" rtlCol="0">
              <a:spAutoFit/>
            </a:bodyPr>
            <a:lstStyle/>
            <a:p>
              <a:pPr algn="r" rtl="1">
                <a:lnSpc>
                  <a:spcPct val="115000"/>
                </a:lnSpc>
                <a:spcAft>
                  <a:spcPts val="800"/>
                </a:spcAft>
                <a:buSzPts val="1800"/>
              </a:pPr>
              <a:r>
                <a:rPr lang="ar-SA"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أمثلة لتطبيقات الذكاء الاصطناعي في الحكومات العالمية</a:t>
              </a:r>
              <a:endPar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Tree>
    <p:extLst>
      <p:ext uri="{BB962C8B-B14F-4D97-AF65-F5344CB8AC3E}">
        <p14:creationId xmlns:p14="http://schemas.microsoft.com/office/powerpoint/2010/main" val="42806687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1452298" y="689347"/>
            <a:ext cx="9287404" cy="954513"/>
            <a:chOff x="1452298" y="533435"/>
            <a:chExt cx="9287404" cy="954513"/>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1452298" y="533435"/>
              <a:ext cx="9287404"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دور الذكاء الاصطناعي في الأمن وإدارة الكوارث</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4" name="TextBox 13">
            <a:extLst>
              <a:ext uri="{FF2B5EF4-FFF2-40B4-BE49-F238E27FC236}">
                <a16:creationId xmlns:a16="http://schemas.microsoft.com/office/drawing/2014/main" id="{62850FAC-1607-4A10-D616-8AA40EBE42FD}"/>
              </a:ext>
            </a:extLst>
          </p:cNvPr>
          <p:cNvSpPr txBox="1"/>
          <p:nvPr/>
        </p:nvSpPr>
        <p:spPr>
          <a:xfrm>
            <a:off x="4333192" y="2289785"/>
            <a:ext cx="7010988" cy="3370153"/>
          </a:xfrm>
          <a:prstGeom prst="rect">
            <a:avLst/>
          </a:prstGeom>
          <a:noFill/>
        </p:spPr>
        <p:txBody>
          <a:bodyPr wrap="square">
            <a:spAutoFit/>
          </a:bodyPr>
          <a:lstStyle/>
          <a:p>
            <a:pPr marL="342900" indent="-432000" algn="r"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أصبح الذكاء الاصطناعي (</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AI</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عنصراً حيوياً في تحسين الأمن وإدارة الكوارث على مستوى العالم. بفضل قدرته على معالجة وتحليل كميات هائلة من البيانات بسرعة، وتقديم تنبؤات دقيقة، والمساعدة في اتخاذ القرارات في الوقت الفعلي، يمكن لهذه التقنية أن تُحدث ثورة في كيفية التعامل مع التهديدات الأمنية والكوارث الطبيعية والإنسانية. وفيما يلي، سنستعرض كيف يمكن للذكاء الاصطناعي المساهمة في تحسين الأمن القومي وإدارة الكوارث</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16" name="Picture 15">
            <a:extLst>
              <a:ext uri="{FF2B5EF4-FFF2-40B4-BE49-F238E27FC236}">
                <a16:creationId xmlns:a16="http://schemas.microsoft.com/office/drawing/2014/main" id="{7D2D264D-B26C-1357-F738-7D5C1CB313E5}"/>
              </a:ext>
            </a:extLst>
          </p:cNvPr>
          <p:cNvPicPr>
            <a:picLocks noChangeAspect="1"/>
          </p:cNvPicPr>
          <p:nvPr/>
        </p:nvPicPr>
        <p:blipFill>
          <a:blip r:embed="rId4"/>
          <a:stretch>
            <a:fillRect/>
          </a:stretch>
        </p:blipFill>
        <p:spPr>
          <a:xfrm>
            <a:off x="617369" y="3034742"/>
            <a:ext cx="3715823" cy="3133911"/>
          </a:xfrm>
          <a:prstGeom prst="rect">
            <a:avLst/>
          </a:prstGeom>
        </p:spPr>
      </p:pic>
    </p:spTree>
    <p:extLst>
      <p:ext uri="{BB962C8B-B14F-4D97-AF65-F5344CB8AC3E}">
        <p14:creationId xmlns:p14="http://schemas.microsoft.com/office/powerpoint/2010/main" val="2075740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1452298" y="689347"/>
            <a:ext cx="9287404" cy="954513"/>
            <a:chOff x="1452298" y="533435"/>
            <a:chExt cx="9287404" cy="954513"/>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1452298" y="533435"/>
              <a:ext cx="9287404"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الذكاء الاصطناعي في الأمن القومي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5" name="Group 14">
            <a:extLst>
              <a:ext uri="{FF2B5EF4-FFF2-40B4-BE49-F238E27FC236}">
                <a16:creationId xmlns:a16="http://schemas.microsoft.com/office/drawing/2014/main" id="{4B91397F-4EE9-EA56-0767-E0D912AF2340}"/>
              </a:ext>
            </a:extLst>
          </p:cNvPr>
          <p:cNvGrpSpPr/>
          <p:nvPr/>
        </p:nvGrpSpPr>
        <p:grpSpPr>
          <a:xfrm>
            <a:off x="4489749" y="1867107"/>
            <a:ext cx="2928724" cy="2862327"/>
            <a:chOff x="4454525" y="1924258"/>
            <a:chExt cx="2928724" cy="2862327"/>
          </a:xfrm>
        </p:grpSpPr>
        <p:sp>
          <p:nvSpPr>
            <p:cNvPr id="16" name="Freeform: Shape 15">
              <a:extLst>
                <a:ext uri="{FF2B5EF4-FFF2-40B4-BE49-F238E27FC236}">
                  <a16:creationId xmlns:a16="http://schemas.microsoft.com/office/drawing/2014/main" id="{EA283833-9404-9A5E-923D-09283CEF92B7}"/>
                </a:ext>
              </a:extLst>
            </p:cNvPr>
            <p:cNvSpPr/>
            <p:nvPr/>
          </p:nvSpPr>
          <p:spPr>
            <a:xfrm>
              <a:off x="4454525" y="1924258"/>
              <a:ext cx="2923940" cy="1686114"/>
            </a:xfrm>
            <a:custGeom>
              <a:avLst/>
              <a:gdLst>
                <a:gd name="connsiteX0" fmla="*/ 951522 w 1903042"/>
                <a:gd name="connsiteY0" fmla="*/ 0 h 1097405"/>
                <a:gd name="connsiteX1" fmla="*/ 980873 w 1903042"/>
                <a:gd name="connsiteY1" fmla="*/ 3892 h 1097405"/>
                <a:gd name="connsiteX2" fmla="*/ 1013134 w 1903042"/>
                <a:gd name="connsiteY2" fmla="*/ 18388 h 1097405"/>
                <a:gd name="connsiteX3" fmla="*/ 1840884 w 1903042"/>
                <a:gd name="connsiteY3" fmla="*/ 493068 h 1097405"/>
                <a:gd name="connsiteX4" fmla="*/ 1887336 w 1903042"/>
                <a:gd name="connsiteY4" fmla="*/ 542866 h 1097405"/>
                <a:gd name="connsiteX5" fmla="*/ 1903025 w 1903042"/>
                <a:gd name="connsiteY5" fmla="*/ 604414 h 1097405"/>
                <a:gd name="connsiteX6" fmla="*/ 1903025 w 1903042"/>
                <a:gd name="connsiteY6" fmla="*/ 979091 h 1097405"/>
                <a:gd name="connsiteX7" fmla="*/ 1882135 w 1903042"/>
                <a:gd name="connsiteY7" fmla="*/ 1016529 h 1097405"/>
                <a:gd name="connsiteX8" fmla="*/ 1840620 w 1903042"/>
                <a:gd name="connsiteY8" fmla="*/ 1016885 h 1097405"/>
                <a:gd name="connsiteX9" fmla="*/ 1543314 w 1903042"/>
                <a:gd name="connsiteY9" fmla="*/ 840940 h 1097405"/>
                <a:gd name="connsiteX10" fmla="*/ 1463015 w 1903042"/>
                <a:gd name="connsiteY10" fmla="*/ 819474 h 1097405"/>
                <a:gd name="connsiteX11" fmla="*/ 1387653 w 1903042"/>
                <a:gd name="connsiteY11" fmla="*/ 840940 h 1097405"/>
                <a:gd name="connsiteX12" fmla="*/ 950464 w 1903042"/>
                <a:gd name="connsiteY12" fmla="*/ 1097405 h 1097405"/>
                <a:gd name="connsiteX13" fmla="*/ 515302 w 1903042"/>
                <a:gd name="connsiteY13" fmla="*/ 840940 h 1097405"/>
                <a:gd name="connsiteX14" fmla="*/ 439940 w 1903042"/>
                <a:gd name="connsiteY14" fmla="*/ 819474 h 1097405"/>
                <a:gd name="connsiteX15" fmla="*/ 359642 w 1903042"/>
                <a:gd name="connsiteY15" fmla="*/ 840940 h 1097405"/>
                <a:gd name="connsiteX16" fmla="*/ 62335 w 1903042"/>
                <a:gd name="connsiteY16" fmla="*/ 1016885 h 1097405"/>
                <a:gd name="connsiteX17" fmla="*/ 20820 w 1903042"/>
                <a:gd name="connsiteY17" fmla="*/ 1016529 h 1097405"/>
                <a:gd name="connsiteX18" fmla="*/ 18 w 1903042"/>
                <a:gd name="connsiteY18" fmla="*/ 979091 h 1097405"/>
                <a:gd name="connsiteX19" fmla="*/ 18 w 1903042"/>
                <a:gd name="connsiteY19" fmla="*/ 604414 h 1097405"/>
                <a:gd name="connsiteX20" fmla="*/ 15620 w 1903042"/>
                <a:gd name="connsiteY20" fmla="*/ 542866 h 1097405"/>
                <a:gd name="connsiteX21" fmla="*/ 62071 w 1903042"/>
                <a:gd name="connsiteY21" fmla="*/ 493068 h 1097405"/>
                <a:gd name="connsiteX22" fmla="*/ 889822 w 1903042"/>
                <a:gd name="connsiteY22" fmla="*/ 18388 h 1097405"/>
                <a:gd name="connsiteX23" fmla="*/ 922170 w 1903042"/>
                <a:gd name="connsiteY23" fmla="*/ 3892 h 1097405"/>
                <a:gd name="connsiteX24" fmla="*/ 951522 w 1903042"/>
                <a:gd name="connsiteY24" fmla="*/ 0 h 1097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03042" h="1097405">
                  <a:moveTo>
                    <a:pt x="951522" y="0"/>
                  </a:moveTo>
                  <a:cubicBezTo>
                    <a:pt x="961394" y="0"/>
                    <a:pt x="971266" y="1298"/>
                    <a:pt x="980873" y="3892"/>
                  </a:cubicBezTo>
                  <a:cubicBezTo>
                    <a:pt x="992332" y="6995"/>
                    <a:pt x="1003173" y="11878"/>
                    <a:pt x="1013134" y="18388"/>
                  </a:cubicBezTo>
                  <a:lnTo>
                    <a:pt x="1840884" y="493068"/>
                  </a:lnTo>
                  <a:cubicBezTo>
                    <a:pt x="1860452" y="505378"/>
                    <a:pt x="1876406" y="522520"/>
                    <a:pt x="1887336" y="542866"/>
                  </a:cubicBezTo>
                  <a:cubicBezTo>
                    <a:pt x="1897472" y="561839"/>
                    <a:pt x="1902937" y="582948"/>
                    <a:pt x="1903025" y="604414"/>
                  </a:cubicBezTo>
                  <a:lnTo>
                    <a:pt x="1903025" y="979091"/>
                  </a:lnTo>
                  <a:cubicBezTo>
                    <a:pt x="1903466" y="994453"/>
                    <a:pt x="1895445" y="1008797"/>
                    <a:pt x="1882135" y="1016529"/>
                  </a:cubicBezTo>
                  <a:cubicBezTo>
                    <a:pt x="1869354" y="1023955"/>
                    <a:pt x="1853577" y="1024108"/>
                    <a:pt x="1840620" y="1016885"/>
                  </a:cubicBezTo>
                  <a:lnTo>
                    <a:pt x="1543314" y="840940"/>
                  </a:lnTo>
                  <a:cubicBezTo>
                    <a:pt x="1519074" y="826443"/>
                    <a:pt x="1491309" y="819017"/>
                    <a:pt x="1463015" y="819474"/>
                  </a:cubicBezTo>
                  <a:cubicBezTo>
                    <a:pt x="1436484" y="819881"/>
                    <a:pt x="1410482" y="827308"/>
                    <a:pt x="1387653" y="840940"/>
                  </a:cubicBezTo>
                  <a:lnTo>
                    <a:pt x="950464" y="1097405"/>
                  </a:lnTo>
                  <a:lnTo>
                    <a:pt x="515302" y="840940"/>
                  </a:lnTo>
                  <a:cubicBezTo>
                    <a:pt x="492473" y="827308"/>
                    <a:pt x="466471" y="819881"/>
                    <a:pt x="439940" y="819474"/>
                  </a:cubicBezTo>
                  <a:cubicBezTo>
                    <a:pt x="411646" y="819017"/>
                    <a:pt x="383881" y="826443"/>
                    <a:pt x="359642" y="840940"/>
                  </a:cubicBezTo>
                  <a:lnTo>
                    <a:pt x="62335" y="1016885"/>
                  </a:lnTo>
                  <a:cubicBezTo>
                    <a:pt x="49378" y="1024108"/>
                    <a:pt x="33601" y="1024006"/>
                    <a:pt x="20820" y="1016529"/>
                  </a:cubicBezTo>
                  <a:cubicBezTo>
                    <a:pt x="7599" y="1008797"/>
                    <a:pt x="-422" y="994453"/>
                    <a:pt x="18" y="979091"/>
                  </a:cubicBezTo>
                  <a:lnTo>
                    <a:pt x="18" y="604414"/>
                  </a:lnTo>
                  <a:cubicBezTo>
                    <a:pt x="195" y="582948"/>
                    <a:pt x="5571" y="561839"/>
                    <a:pt x="15620" y="542866"/>
                  </a:cubicBezTo>
                  <a:cubicBezTo>
                    <a:pt x="26549" y="522520"/>
                    <a:pt x="42591" y="505327"/>
                    <a:pt x="62071" y="493068"/>
                  </a:cubicBezTo>
                  <a:lnTo>
                    <a:pt x="889822" y="18388"/>
                  </a:lnTo>
                  <a:cubicBezTo>
                    <a:pt x="899782" y="11878"/>
                    <a:pt x="910711" y="6995"/>
                    <a:pt x="922170" y="3892"/>
                  </a:cubicBezTo>
                  <a:cubicBezTo>
                    <a:pt x="931778" y="1298"/>
                    <a:pt x="941650" y="0"/>
                    <a:pt x="951522" y="0"/>
                  </a:cubicBezTo>
                  <a:close/>
                </a:path>
              </a:pathLst>
            </a:custGeom>
            <a:solidFill>
              <a:srgbClr val="FFC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DC9FB33-8C51-7AD1-26B6-0FE068D195BD}"/>
                </a:ext>
              </a:extLst>
            </p:cNvPr>
            <p:cNvSpPr/>
            <p:nvPr/>
          </p:nvSpPr>
          <p:spPr>
            <a:xfrm>
              <a:off x="6068674" y="3286261"/>
              <a:ext cx="1314575" cy="1500324"/>
            </a:xfrm>
            <a:custGeom>
              <a:avLst/>
              <a:gdLst>
                <a:gd name="connsiteX0" fmla="*/ 426606 w 855589"/>
                <a:gd name="connsiteY0" fmla="*/ 18 h 976484"/>
                <a:gd name="connsiteX1" fmla="*/ 456559 w 855589"/>
                <a:gd name="connsiteY1" fmla="*/ 7147 h 976484"/>
                <a:gd name="connsiteX2" fmla="*/ 827944 w 855589"/>
                <a:gd name="connsiteY2" fmla="*/ 226292 h 976484"/>
                <a:gd name="connsiteX3" fmla="*/ 840868 w 855589"/>
                <a:gd name="connsiteY3" fmla="*/ 235710 h 976484"/>
                <a:gd name="connsiteX4" fmla="*/ 853995 w 855589"/>
                <a:gd name="connsiteY4" fmla="*/ 258793 h 976484"/>
                <a:gd name="connsiteX5" fmla="*/ 855480 w 855589"/>
                <a:gd name="connsiteY5" fmla="*/ 274715 h 976484"/>
                <a:gd name="connsiteX6" fmla="*/ 853929 w 855589"/>
                <a:gd name="connsiteY6" fmla="*/ 705933 h 976484"/>
                <a:gd name="connsiteX7" fmla="*/ 844742 w 855589"/>
                <a:gd name="connsiteY7" fmla="*/ 735321 h 976484"/>
                <a:gd name="connsiteX8" fmla="*/ 824098 w 855589"/>
                <a:gd name="connsiteY8" fmla="*/ 755237 h 976484"/>
                <a:gd name="connsiteX9" fmla="*/ 435202 w 855589"/>
                <a:gd name="connsiteY9" fmla="*/ 973767 h 976484"/>
                <a:gd name="connsiteX10" fmla="*/ 415809 w 855589"/>
                <a:gd name="connsiteY10" fmla="*/ 973908 h 976484"/>
                <a:gd name="connsiteX11" fmla="*/ 406412 w 855589"/>
                <a:gd name="connsiteY11" fmla="*/ 957661 h 976484"/>
                <a:gd name="connsiteX12" fmla="*/ 402417 w 855589"/>
                <a:gd name="connsiteY12" fmla="*/ 593220 h 976484"/>
                <a:gd name="connsiteX13" fmla="*/ 380394 w 855589"/>
                <a:gd name="connsiteY13" fmla="*/ 514008 h 976484"/>
                <a:gd name="connsiteX14" fmla="*/ 330294 w 855589"/>
                <a:gd name="connsiteY14" fmla="*/ 460913 h 976484"/>
                <a:gd name="connsiteX15" fmla="*/ 9140 w 855589"/>
                <a:gd name="connsiteY15" fmla="*/ 259049 h 976484"/>
                <a:gd name="connsiteX16" fmla="*/ 2 w 855589"/>
                <a:gd name="connsiteY16" fmla="*/ 242701 h 976484"/>
                <a:gd name="connsiteX17" fmla="*/ 10058 w 855589"/>
                <a:gd name="connsiteY17" fmla="*/ 226142 h 976484"/>
                <a:gd name="connsiteX18" fmla="*/ 398974 w 855589"/>
                <a:gd name="connsiteY18" fmla="*/ 7646 h 976484"/>
                <a:gd name="connsiteX19" fmla="*/ 426606 w 855589"/>
                <a:gd name="connsiteY19" fmla="*/ 18 h 97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5589" h="976484">
                  <a:moveTo>
                    <a:pt x="426606" y="18"/>
                  </a:moveTo>
                  <a:cubicBezTo>
                    <a:pt x="437066" y="-235"/>
                    <a:pt x="447371" y="2220"/>
                    <a:pt x="456559" y="7147"/>
                  </a:cubicBezTo>
                  <a:lnTo>
                    <a:pt x="827944" y="226292"/>
                  </a:lnTo>
                  <a:cubicBezTo>
                    <a:pt x="832717" y="228723"/>
                    <a:pt x="837101" y="231926"/>
                    <a:pt x="840868" y="235710"/>
                  </a:cubicBezTo>
                  <a:cubicBezTo>
                    <a:pt x="847197" y="242125"/>
                    <a:pt x="851717" y="250074"/>
                    <a:pt x="853995" y="258793"/>
                  </a:cubicBezTo>
                  <a:cubicBezTo>
                    <a:pt x="855340" y="264000"/>
                    <a:pt x="855831" y="269371"/>
                    <a:pt x="855480" y="274715"/>
                  </a:cubicBezTo>
                  <a:lnTo>
                    <a:pt x="853929" y="705933"/>
                  </a:lnTo>
                  <a:cubicBezTo>
                    <a:pt x="853466" y="716349"/>
                    <a:pt x="850307" y="726460"/>
                    <a:pt x="844742" y="735321"/>
                  </a:cubicBezTo>
                  <a:cubicBezTo>
                    <a:pt x="839565" y="743547"/>
                    <a:pt x="832488" y="750373"/>
                    <a:pt x="824098" y="755237"/>
                  </a:cubicBezTo>
                  <a:lnTo>
                    <a:pt x="435202" y="973767"/>
                  </a:lnTo>
                  <a:cubicBezTo>
                    <a:pt x="429234" y="977345"/>
                    <a:pt x="421808" y="977387"/>
                    <a:pt x="415809" y="973908"/>
                  </a:cubicBezTo>
                  <a:cubicBezTo>
                    <a:pt x="410027" y="970535"/>
                    <a:pt x="406434" y="964355"/>
                    <a:pt x="406412" y="957661"/>
                  </a:cubicBezTo>
                  <a:lnTo>
                    <a:pt x="402417" y="593220"/>
                  </a:lnTo>
                  <a:cubicBezTo>
                    <a:pt x="402033" y="565371"/>
                    <a:pt x="394440" y="538084"/>
                    <a:pt x="380394" y="514008"/>
                  </a:cubicBezTo>
                  <a:cubicBezTo>
                    <a:pt x="367956" y="492691"/>
                    <a:pt x="350821" y="474551"/>
                    <a:pt x="330294" y="460913"/>
                  </a:cubicBezTo>
                  <a:lnTo>
                    <a:pt x="9140" y="259049"/>
                  </a:lnTo>
                  <a:cubicBezTo>
                    <a:pt x="3399" y="255607"/>
                    <a:pt x="-75" y="249360"/>
                    <a:pt x="2" y="242701"/>
                  </a:cubicBezTo>
                  <a:cubicBezTo>
                    <a:pt x="59" y="235732"/>
                    <a:pt x="3943" y="229390"/>
                    <a:pt x="10058" y="226142"/>
                  </a:cubicBezTo>
                  <a:lnTo>
                    <a:pt x="398974" y="7646"/>
                  </a:lnTo>
                  <a:cubicBezTo>
                    <a:pt x="407424" y="2887"/>
                    <a:pt x="416909" y="295"/>
                    <a:pt x="426606" y="18"/>
                  </a:cubicBezTo>
                  <a:close/>
                </a:path>
              </a:pathLst>
            </a:custGeom>
            <a:solidFill>
              <a:srgbClr val="9CA5B2"/>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91440" rtlCol="0" anchor="ctr"/>
            <a:lstStyle/>
            <a:p>
              <a:pPr algn="r"/>
              <a:r>
                <a:rPr lang="en-US" sz="4000" b="1" dirty="0"/>
                <a:t>01</a:t>
              </a:r>
            </a:p>
          </p:txBody>
        </p:sp>
        <p:sp>
          <p:nvSpPr>
            <p:cNvPr id="18" name="TextBox 17">
              <a:extLst>
                <a:ext uri="{FF2B5EF4-FFF2-40B4-BE49-F238E27FC236}">
                  <a16:creationId xmlns:a16="http://schemas.microsoft.com/office/drawing/2014/main" id="{62C902E2-583E-26FA-9A73-C1F23BCDE73C}"/>
                </a:ext>
              </a:extLst>
            </p:cNvPr>
            <p:cNvSpPr txBox="1"/>
            <p:nvPr/>
          </p:nvSpPr>
          <p:spPr>
            <a:xfrm>
              <a:off x="5126218" y="2572366"/>
              <a:ext cx="1614834" cy="1022459"/>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تحليل البيانات واكتشاف التهديدات</a:t>
              </a:r>
              <a:endParaRPr lang="en-US" b="1" dirty="0">
                <a:latin typeface="Times New Roman" panose="02020603050405020304" pitchFamily="18" charset="0"/>
                <a:ea typeface="Calibri" panose="020F0502020204030204" pitchFamily="34" charset="0"/>
                <a:cs typeface="Adobe Arabic" panose="02040503050201020203" pitchFamily="18" charset="-78"/>
              </a:endParaRPr>
            </a:p>
            <a:p>
              <a:pPr algn="ctr" rtl="1">
                <a:lnSpc>
                  <a:spcPct val="115000"/>
                </a:lnSpc>
              </a:pP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9" name="Group 18">
            <a:extLst>
              <a:ext uri="{FF2B5EF4-FFF2-40B4-BE49-F238E27FC236}">
                <a16:creationId xmlns:a16="http://schemas.microsoft.com/office/drawing/2014/main" id="{39DF5085-E92B-CFAE-D904-655FE5344D7B}"/>
              </a:ext>
            </a:extLst>
          </p:cNvPr>
          <p:cNvGrpSpPr/>
          <p:nvPr/>
        </p:nvGrpSpPr>
        <p:grpSpPr>
          <a:xfrm>
            <a:off x="5280864" y="3744789"/>
            <a:ext cx="2939775" cy="2858241"/>
            <a:chOff x="5245640" y="3756010"/>
            <a:chExt cx="2939775" cy="2858241"/>
          </a:xfrm>
        </p:grpSpPr>
        <p:sp>
          <p:nvSpPr>
            <p:cNvPr id="20" name="Freeform: Shape 19">
              <a:extLst>
                <a:ext uri="{FF2B5EF4-FFF2-40B4-BE49-F238E27FC236}">
                  <a16:creationId xmlns:a16="http://schemas.microsoft.com/office/drawing/2014/main" id="{EC49F3DF-8131-A09F-9C86-34F9A8EB9556}"/>
                </a:ext>
              </a:extLst>
            </p:cNvPr>
            <p:cNvSpPr/>
            <p:nvPr/>
          </p:nvSpPr>
          <p:spPr>
            <a:xfrm>
              <a:off x="6096000" y="3756010"/>
              <a:ext cx="2089415" cy="2858241"/>
            </a:xfrm>
            <a:custGeom>
              <a:avLst/>
              <a:gdLst>
                <a:gd name="connsiteX0" fmla="*/ 947886 w 1359893"/>
                <a:gd name="connsiteY0" fmla="*/ 4 h 1860282"/>
                <a:gd name="connsiteX1" fmla="*/ 969230 w 1359893"/>
                <a:gd name="connsiteY1" fmla="*/ 6167 h 1860282"/>
                <a:gd name="connsiteX2" fmla="*/ 1294203 w 1359893"/>
                <a:gd name="connsiteY2" fmla="*/ 192650 h 1860282"/>
                <a:gd name="connsiteX3" fmla="*/ 1339821 w 1359893"/>
                <a:gd name="connsiteY3" fmla="*/ 236815 h 1860282"/>
                <a:gd name="connsiteX4" fmla="*/ 1359893 w 1359893"/>
                <a:gd name="connsiteY4" fmla="*/ 301889 h 1860282"/>
                <a:gd name="connsiteX5" fmla="*/ 1359618 w 1359893"/>
                <a:gd name="connsiteY5" fmla="*/ 1256086 h 1860282"/>
                <a:gd name="connsiteX6" fmla="*/ 1356091 w 1359893"/>
                <a:gd name="connsiteY6" fmla="*/ 1291358 h 1860282"/>
                <a:gd name="connsiteX7" fmla="*/ 1326874 w 1359893"/>
                <a:gd name="connsiteY7" fmla="*/ 1342274 h 1860282"/>
                <a:gd name="connsiteX8" fmla="*/ 1298244 w 1359893"/>
                <a:gd name="connsiteY8" fmla="*/ 1363040 h 1860282"/>
                <a:gd name="connsiteX9" fmla="*/ 474551 w 1359893"/>
                <a:gd name="connsiteY9" fmla="*/ 1844726 h 1860282"/>
                <a:gd name="connsiteX10" fmla="*/ 408240 w 1359893"/>
                <a:gd name="connsiteY10" fmla="*/ 1860230 h 1860282"/>
                <a:gd name="connsiteX11" fmla="*/ 347048 w 1359893"/>
                <a:gd name="connsiteY11" fmla="*/ 1843205 h 1860282"/>
                <a:gd name="connsiteX12" fmla="*/ 22075 w 1359893"/>
                <a:gd name="connsiteY12" fmla="*/ 1656723 h 1860282"/>
                <a:gd name="connsiteX13" fmla="*/ 1 w 1359893"/>
                <a:gd name="connsiteY13" fmla="*/ 1619971 h 1860282"/>
                <a:gd name="connsiteX14" fmla="*/ 20355 w 1359893"/>
                <a:gd name="connsiteY14" fmla="*/ 1583786 h 1860282"/>
                <a:gd name="connsiteX15" fmla="*/ 320933 w 1359893"/>
                <a:gd name="connsiteY15" fmla="*/ 1413490 h 1860282"/>
                <a:gd name="connsiteX16" fmla="*/ 379517 w 1359893"/>
                <a:gd name="connsiteY16" fmla="*/ 1354528 h 1860282"/>
                <a:gd name="connsiteX17" fmla="*/ 398408 w 1359893"/>
                <a:gd name="connsiteY17" fmla="*/ 1278480 h 1860282"/>
                <a:gd name="connsiteX18" fmla="*/ 393560 w 1359893"/>
                <a:gd name="connsiteY18" fmla="*/ 771641 h 1860282"/>
                <a:gd name="connsiteX19" fmla="*/ 832590 w 1359893"/>
                <a:gd name="connsiteY19" fmla="*/ 521854 h 1860282"/>
                <a:gd name="connsiteX20" fmla="*/ 888716 w 1359893"/>
                <a:gd name="connsiteY20" fmla="*/ 467173 h 1860282"/>
                <a:gd name="connsiteX21" fmla="*/ 910064 w 1359893"/>
                <a:gd name="connsiteY21" fmla="*/ 386843 h 1860282"/>
                <a:gd name="connsiteX22" fmla="*/ 905434 w 1359893"/>
                <a:gd name="connsiteY22" fmla="*/ 41407 h 1860282"/>
                <a:gd name="connsiteX23" fmla="*/ 926406 w 1359893"/>
                <a:gd name="connsiteY23" fmla="*/ 5576 h 1860282"/>
                <a:gd name="connsiteX24" fmla="*/ 947886 w 1359893"/>
                <a:gd name="connsiteY24" fmla="*/ 4 h 1860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59893" h="1860282">
                  <a:moveTo>
                    <a:pt x="947886" y="4"/>
                  </a:moveTo>
                  <a:cubicBezTo>
                    <a:pt x="955293" y="101"/>
                    <a:pt x="962678" y="2153"/>
                    <a:pt x="969230" y="6167"/>
                  </a:cubicBezTo>
                  <a:lnTo>
                    <a:pt x="1294203" y="192650"/>
                  </a:lnTo>
                  <a:cubicBezTo>
                    <a:pt x="1312733" y="203486"/>
                    <a:pt x="1328366" y="218656"/>
                    <a:pt x="1339821" y="236815"/>
                  </a:cubicBezTo>
                  <a:cubicBezTo>
                    <a:pt x="1352028" y="256421"/>
                    <a:pt x="1358955" y="278892"/>
                    <a:pt x="1359893" y="301889"/>
                  </a:cubicBezTo>
                  <a:lnTo>
                    <a:pt x="1359618" y="1256086"/>
                  </a:lnTo>
                  <a:cubicBezTo>
                    <a:pt x="1360308" y="1267965"/>
                    <a:pt x="1359103" y="1279876"/>
                    <a:pt x="1356091" y="1291358"/>
                  </a:cubicBezTo>
                  <a:cubicBezTo>
                    <a:pt x="1351028" y="1310607"/>
                    <a:pt x="1340937" y="1328190"/>
                    <a:pt x="1326874" y="1342274"/>
                  </a:cubicBezTo>
                  <a:cubicBezTo>
                    <a:pt x="1318479" y="1350668"/>
                    <a:pt x="1308848" y="1357641"/>
                    <a:pt x="1298244" y="1363040"/>
                  </a:cubicBezTo>
                  <a:lnTo>
                    <a:pt x="474551" y="1844726"/>
                  </a:lnTo>
                  <a:cubicBezTo>
                    <a:pt x="454135" y="1855571"/>
                    <a:pt x="431327" y="1860877"/>
                    <a:pt x="408240" y="1860230"/>
                  </a:cubicBezTo>
                  <a:cubicBezTo>
                    <a:pt x="386739" y="1859579"/>
                    <a:pt x="365710" y="1853812"/>
                    <a:pt x="347048" y="1843205"/>
                  </a:cubicBezTo>
                  <a:lnTo>
                    <a:pt x="22075" y="1656723"/>
                  </a:lnTo>
                  <a:cubicBezTo>
                    <a:pt x="8532" y="1649459"/>
                    <a:pt x="83" y="1635363"/>
                    <a:pt x="1" y="1619971"/>
                  </a:cubicBezTo>
                  <a:cubicBezTo>
                    <a:pt x="-79" y="1605189"/>
                    <a:pt x="7642" y="1591429"/>
                    <a:pt x="20355" y="1583786"/>
                  </a:cubicBezTo>
                  <a:lnTo>
                    <a:pt x="320933" y="1413490"/>
                  </a:lnTo>
                  <a:cubicBezTo>
                    <a:pt x="345571" y="1399682"/>
                    <a:pt x="365831" y="1379296"/>
                    <a:pt x="379517" y="1354528"/>
                  </a:cubicBezTo>
                  <a:cubicBezTo>
                    <a:pt x="392368" y="1331314"/>
                    <a:pt x="398869" y="1305065"/>
                    <a:pt x="398408" y="1278480"/>
                  </a:cubicBezTo>
                  <a:lnTo>
                    <a:pt x="393560" y="771641"/>
                  </a:lnTo>
                  <a:lnTo>
                    <a:pt x="832590" y="521854"/>
                  </a:lnTo>
                  <a:cubicBezTo>
                    <a:pt x="855776" y="508838"/>
                    <a:pt x="875159" y="489982"/>
                    <a:pt x="888716" y="467173"/>
                  </a:cubicBezTo>
                  <a:cubicBezTo>
                    <a:pt x="903196" y="442860"/>
                    <a:pt x="910574" y="415082"/>
                    <a:pt x="910064" y="386843"/>
                  </a:cubicBezTo>
                  <a:lnTo>
                    <a:pt x="905434" y="41407"/>
                  </a:lnTo>
                  <a:cubicBezTo>
                    <a:pt x="905618" y="26574"/>
                    <a:pt x="913559" y="12940"/>
                    <a:pt x="926406" y="5576"/>
                  </a:cubicBezTo>
                  <a:cubicBezTo>
                    <a:pt x="933049" y="1767"/>
                    <a:pt x="940479" y="-93"/>
                    <a:pt x="947886" y="4"/>
                  </a:cubicBezTo>
                  <a:close/>
                </a:path>
              </a:pathLst>
            </a:custGeom>
            <a:solidFill>
              <a:srgbClr val="50A3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Freeform: Shape 20">
              <a:extLst>
                <a:ext uri="{FF2B5EF4-FFF2-40B4-BE49-F238E27FC236}">
                  <a16:creationId xmlns:a16="http://schemas.microsoft.com/office/drawing/2014/main" id="{629C8B86-7419-941F-8D57-46E140771CE7}"/>
                </a:ext>
              </a:extLst>
            </p:cNvPr>
            <p:cNvSpPr/>
            <p:nvPr/>
          </p:nvSpPr>
          <p:spPr>
            <a:xfrm>
              <a:off x="5245640" y="5048424"/>
              <a:ext cx="1324941" cy="1135001"/>
            </a:xfrm>
            <a:custGeom>
              <a:avLst/>
              <a:gdLst>
                <a:gd name="connsiteX0" fmla="*/ 30508 w 862336"/>
                <a:gd name="connsiteY0" fmla="*/ 2426 h 738714"/>
                <a:gd name="connsiteX1" fmla="*/ 349284 w 862336"/>
                <a:gd name="connsiteY1" fmla="*/ 179105 h 738714"/>
                <a:gd name="connsiteX2" fmla="*/ 429028 w 862336"/>
                <a:gd name="connsiteY2" fmla="*/ 199117 h 738714"/>
                <a:gd name="connsiteX3" fmla="*/ 499947 w 862336"/>
                <a:gd name="connsiteY3" fmla="*/ 181812 h 738714"/>
                <a:gd name="connsiteX4" fmla="*/ 834177 w 862336"/>
                <a:gd name="connsiteY4" fmla="*/ 2426 h 738714"/>
                <a:gd name="connsiteX5" fmla="*/ 852905 w 862336"/>
                <a:gd name="connsiteY5" fmla="*/ 2563 h 738714"/>
                <a:gd name="connsiteX6" fmla="*/ 862329 w 862336"/>
                <a:gd name="connsiteY6" fmla="*/ 19491 h 738714"/>
                <a:gd name="connsiteX7" fmla="*/ 860013 w 862336"/>
                <a:gd name="connsiteY7" fmla="*/ 465575 h 738714"/>
                <a:gd name="connsiteX8" fmla="*/ 852985 w 862336"/>
                <a:gd name="connsiteY8" fmla="*/ 493365 h 738714"/>
                <a:gd name="connsiteX9" fmla="*/ 831981 w 862336"/>
                <a:gd name="connsiteY9" fmla="*/ 515878 h 738714"/>
                <a:gd name="connsiteX10" fmla="*/ 457899 w 862336"/>
                <a:gd name="connsiteY10" fmla="*/ 730387 h 738714"/>
                <a:gd name="connsiteX11" fmla="*/ 443324 w 862336"/>
                <a:gd name="connsiteY11" fmla="*/ 736967 h 738714"/>
                <a:gd name="connsiteX12" fmla="*/ 416769 w 862336"/>
                <a:gd name="connsiteY12" fmla="*/ 736967 h 738714"/>
                <a:gd name="connsiteX13" fmla="*/ 402194 w 862336"/>
                <a:gd name="connsiteY13" fmla="*/ 730387 h 738714"/>
                <a:gd name="connsiteX14" fmla="*/ 28112 w 862336"/>
                <a:gd name="connsiteY14" fmla="*/ 515878 h 738714"/>
                <a:gd name="connsiteX15" fmla="*/ 7108 w 862336"/>
                <a:gd name="connsiteY15" fmla="*/ 493365 h 738714"/>
                <a:gd name="connsiteX16" fmla="*/ 0 w 862336"/>
                <a:gd name="connsiteY16" fmla="*/ 465575 h 738714"/>
                <a:gd name="connsiteX17" fmla="*/ 2276 w 862336"/>
                <a:gd name="connsiteY17" fmla="*/ 19491 h 738714"/>
                <a:gd name="connsiteX18" fmla="*/ 11740 w 862336"/>
                <a:gd name="connsiteY18" fmla="*/ 2563 h 738714"/>
                <a:gd name="connsiteX19" fmla="*/ 30508 w 862336"/>
                <a:gd name="connsiteY19" fmla="*/ 2426 h 738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62336" h="738714">
                  <a:moveTo>
                    <a:pt x="30508" y="2426"/>
                  </a:moveTo>
                  <a:lnTo>
                    <a:pt x="349284" y="179105"/>
                  </a:lnTo>
                  <a:cubicBezTo>
                    <a:pt x="373683" y="192538"/>
                    <a:pt x="401156" y="199425"/>
                    <a:pt x="429028" y="199117"/>
                  </a:cubicBezTo>
                  <a:cubicBezTo>
                    <a:pt x="453706" y="198843"/>
                    <a:pt x="477945" y="192915"/>
                    <a:pt x="499947" y="181812"/>
                  </a:cubicBezTo>
                  <a:lnTo>
                    <a:pt x="834177" y="2426"/>
                  </a:lnTo>
                  <a:cubicBezTo>
                    <a:pt x="840007" y="-864"/>
                    <a:pt x="847155" y="-795"/>
                    <a:pt x="852905" y="2563"/>
                  </a:cubicBezTo>
                  <a:cubicBezTo>
                    <a:pt x="858935" y="6058"/>
                    <a:pt x="862529" y="12569"/>
                    <a:pt x="862329" y="19491"/>
                  </a:cubicBezTo>
                  <a:lnTo>
                    <a:pt x="860013" y="465575"/>
                  </a:lnTo>
                  <a:cubicBezTo>
                    <a:pt x="859973" y="475272"/>
                    <a:pt x="857537" y="484798"/>
                    <a:pt x="852985" y="493365"/>
                  </a:cubicBezTo>
                  <a:cubicBezTo>
                    <a:pt x="848034" y="502583"/>
                    <a:pt x="840806" y="510327"/>
                    <a:pt x="831981" y="515878"/>
                  </a:cubicBezTo>
                  <a:lnTo>
                    <a:pt x="457899" y="730387"/>
                  </a:lnTo>
                  <a:cubicBezTo>
                    <a:pt x="453427" y="733334"/>
                    <a:pt x="448475" y="735562"/>
                    <a:pt x="443324" y="736967"/>
                  </a:cubicBezTo>
                  <a:cubicBezTo>
                    <a:pt x="434619" y="739297"/>
                    <a:pt x="425474" y="739297"/>
                    <a:pt x="416769" y="736967"/>
                  </a:cubicBezTo>
                  <a:cubicBezTo>
                    <a:pt x="411578" y="735562"/>
                    <a:pt x="406667" y="733334"/>
                    <a:pt x="402194" y="730387"/>
                  </a:cubicBezTo>
                  <a:lnTo>
                    <a:pt x="28112" y="515878"/>
                  </a:lnTo>
                  <a:cubicBezTo>
                    <a:pt x="19287" y="510327"/>
                    <a:pt x="12060" y="502583"/>
                    <a:pt x="7108" y="493365"/>
                  </a:cubicBezTo>
                  <a:cubicBezTo>
                    <a:pt x="2516" y="484798"/>
                    <a:pt x="80" y="475272"/>
                    <a:pt x="0" y="465575"/>
                  </a:cubicBezTo>
                  <a:lnTo>
                    <a:pt x="2276" y="19491"/>
                  </a:lnTo>
                  <a:cubicBezTo>
                    <a:pt x="2117" y="12535"/>
                    <a:pt x="5750" y="6058"/>
                    <a:pt x="11740" y="2563"/>
                  </a:cubicBezTo>
                  <a:cubicBezTo>
                    <a:pt x="17530" y="-795"/>
                    <a:pt x="24678" y="-864"/>
                    <a:pt x="30508" y="2426"/>
                  </a:cubicBezTo>
                  <a:close/>
                </a:path>
              </a:pathLst>
            </a:custGeom>
            <a:solidFill>
              <a:srgbClr val="9CA5B2"/>
            </a:solidFill>
            <a:ln>
              <a:noFill/>
            </a:ln>
          </p:spPr>
          <p:style>
            <a:lnRef idx="2">
              <a:schemeClr val="accent1">
                <a:shade val="50000"/>
              </a:schemeClr>
            </a:lnRef>
            <a:fillRef idx="1">
              <a:schemeClr val="accent1"/>
            </a:fillRef>
            <a:effectRef idx="0">
              <a:schemeClr val="accent1"/>
            </a:effectRef>
            <a:fontRef idx="minor">
              <a:schemeClr val="lt1"/>
            </a:fontRef>
          </p:style>
          <p:txBody>
            <a:bodyPr bIns="182880" rtlCol="0" anchor="b"/>
            <a:lstStyle/>
            <a:p>
              <a:pPr algn="ctr"/>
              <a:r>
                <a:rPr lang="en-US" sz="4000" b="1" dirty="0"/>
                <a:t>02</a:t>
              </a:r>
            </a:p>
          </p:txBody>
        </p:sp>
        <p:sp>
          <p:nvSpPr>
            <p:cNvPr id="22" name="TextBox 21">
              <a:extLst>
                <a:ext uri="{FF2B5EF4-FFF2-40B4-BE49-F238E27FC236}">
                  <a16:creationId xmlns:a16="http://schemas.microsoft.com/office/drawing/2014/main" id="{A6ED3092-10A2-BEFD-7D11-B9535DE82FF4}"/>
                </a:ext>
              </a:extLst>
            </p:cNvPr>
            <p:cNvSpPr txBox="1"/>
            <p:nvPr/>
          </p:nvSpPr>
          <p:spPr>
            <a:xfrm>
              <a:off x="6741052" y="5154584"/>
              <a:ext cx="1123790" cy="719043"/>
            </a:xfrm>
            <a:prstGeom prst="rect">
              <a:avLst/>
            </a:prstGeom>
            <a:noFill/>
          </p:spPr>
          <p:txBody>
            <a:bodyPr wrap="square">
              <a:spAutoFit/>
            </a:bodyPr>
            <a:lstStyle/>
            <a:p>
              <a:pPr algn="ctr" rtl="1">
                <a:lnSpc>
                  <a:spcPct val="115000"/>
                </a:lnSpc>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التعرف على الوجه والمراقبة</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3" name="Group 22">
            <a:extLst>
              <a:ext uri="{FF2B5EF4-FFF2-40B4-BE49-F238E27FC236}">
                <a16:creationId xmlns:a16="http://schemas.microsoft.com/office/drawing/2014/main" id="{7D1C1174-135F-4772-FE27-4F852B440AF4}"/>
              </a:ext>
            </a:extLst>
          </p:cNvPr>
          <p:cNvGrpSpPr/>
          <p:nvPr/>
        </p:nvGrpSpPr>
        <p:grpSpPr>
          <a:xfrm>
            <a:off x="3716747" y="3272012"/>
            <a:ext cx="2089746" cy="3331018"/>
            <a:chOff x="3681523" y="3283233"/>
            <a:chExt cx="2089746" cy="3331018"/>
          </a:xfrm>
        </p:grpSpPr>
        <p:sp>
          <p:nvSpPr>
            <p:cNvPr id="24" name="Freeform: Shape 23">
              <a:extLst>
                <a:ext uri="{FF2B5EF4-FFF2-40B4-BE49-F238E27FC236}">
                  <a16:creationId xmlns:a16="http://schemas.microsoft.com/office/drawing/2014/main" id="{3AD4D0AA-6FA3-787D-5570-5D009B971053}"/>
                </a:ext>
              </a:extLst>
            </p:cNvPr>
            <p:cNvSpPr/>
            <p:nvPr/>
          </p:nvSpPr>
          <p:spPr>
            <a:xfrm>
              <a:off x="4460044" y="3283233"/>
              <a:ext cx="1311225" cy="1506404"/>
            </a:xfrm>
            <a:custGeom>
              <a:avLst/>
              <a:gdLst>
                <a:gd name="connsiteX0" fmla="*/ 429818 w 853409"/>
                <a:gd name="connsiteY0" fmla="*/ 23 h 980441"/>
                <a:gd name="connsiteX1" fmla="*/ 457465 w 853409"/>
                <a:gd name="connsiteY1" fmla="*/ 7667 h 980441"/>
                <a:gd name="connsiteX2" fmla="*/ 843423 w 853409"/>
                <a:gd name="connsiteY2" fmla="*/ 231346 h 980441"/>
                <a:gd name="connsiteX3" fmla="*/ 853409 w 853409"/>
                <a:gd name="connsiteY3" fmla="*/ 247971 h 980441"/>
                <a:gd name="connsiteX4" fmla="*/ 844200 w 853409"/>
                <a:gd name="connsiteY4" fmla="*/ 264325 h 980441"/>
                <a:gd name="connsiteX5" fmla="*/ 532455 w 853409"/>
                <a:gd name="connsiteY5" fmla="*/ 453134 h 980441"/>
                <a:gd name="connsiteX6" fmla="*/ 475457 w 853409"/>
                <a:gd name="connsiteY6" fmla="*/ 512386 h 980441"/>
                <a:gd name="connsiteX7" fmla="*/ 455226 w 853409"/>
                <a:gd name="connsiteY7" fmla="*/ 582526 h 980441"/>
                <a:gd name="connsiteX8" fmla="*/ 444776 w 853409"/>
                <a:gd name="connsiteY8" fmla="*/ 961709 h 980441"/>
                <a:gd name="connsiteX9" fmla="*/ 435349 w 853409"/>
                <a:gd name="connsiteY9" fmla="*/ 977892 h 980441"/>
                <a:gd name="connsiteX10" fmla="*/ 415976 w 853409"/>
                <a:gd name="connsiteY10" fmla="*/ 977657 h 980441"/>
                <a:gd name="connsiteX11" fmla="*/ 30038 w 853409"/>
                <a:gd name="connsiteY11" fmla="*/ 753943 h 980441"/>
                <a:gd name="connsiteX12" fmla="*/ 9416 w 853409"/>
                <a:gd name="connsiteY12" fmla="*/ 734033 h 980441"/>
                <a:gd name="connsiteX13" fmla="*/ 319 w 853409"/>
                <a:gd name="connsiteY13" fmla="*/ 704617 h 980441"/>
                <a:gd name="connsiteX14" fmla="*/ 98 w 853409"/>
                <a:gd name="connsiteY14" fmla="*/ 273396 h 980441"/>
                <a:gd name="connsiteX15" fmla="*/ 1633 w 853409"/>
                <a:gd name="connsiteY15" fmla="*/ 257479 h 980441"/>
                <a:gd name="connsiteX16" fmla="*/ 14830 w 853409"/>
                <a:gd name="connsiteY16" fmla="*/ 234436 h 980441"/>
                <a:gd name="connsiteX17" fmla="*/ 27783 w 853409"/>
                <a:gd name="connsiteY17" fmla="*/ 225058 h 980441"/>
                <a:gd name="connsiteX18" fmla="*/ 399843 w 853409"/>
                <a:gd name="connsiteY18" fmla="*/ 7060 h 980441"/>
                <a:gd name="connsiteX19" fmla="*/ 429818 w 853409"/>
                <a:gd name="connsiteY19" fmla="*/ 23 h 980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3409" h="980441">
                  <a:moveTo>
                    <a:pt x="429818" y="23"/>
                  </a:moveTo>
                  <a:cubicBezTo>
                    <a:pt x="439534" y="296"/>
                    <a:pt x="449011" y="2916"/>
                    <a:pt x="457465" y="7667"/>
                  </a:cubicBezTo>
                  <a:lnTo>
                    <a:pt x="843423" y="231346"/>
                  </a:lnTo>
                  <a:cubicBezTo>
                    <a:pt x="849539" y="234664"/>
                    <a:pt x="853353" y="241036"/>
                    <a:pt x="853409" y="247971"/>
                  </a:cubicBezTo>
                  <a:cubicBezTo>
                    <a:pt x="853445" y="254665"/>
                    <a:pt x="849952" y="260901"/>
                    <a:pt x="844200" y="264325"/>
                  </a:cubicBezTo>
                  <a:lnTo>
                    <a:pt x="532455" y="453134"/>
                  </a:lnTo>
                  <a:cubicBezTo>
                    <a:pt x="508672" y="467629"/>
                    <a:pt x="489042" y="488046"/>
                    <a:pt x="475457" y="512386"/>
                  </a:cubicBezTo>
                  <a:cubicBezTo>
                    <a:pt x="463429" y="533936"/>
                    <a:pt x="456527" y="557916"/>
                    <a:pt x="455226" y="582526"/>
                  </a:cubicBezTo>
                  <a:lnTo>
                    <a:pt x="444776" y="961709"/>
                  </a:lnTo>
                  <a:cubicBezTo>
                    <a:pt x="444733" y="968403"/>
                    <a:pt x="441121" y="974572"/>
                    <a:pt x="435349" y="977892"/>
                  </a:cubicBezTo>
                  <a:cubicBezTo>
                    <a:pt x="429319" y="981387"/>
                    <a:pt x="421883" y="981270"/>
                    <a:pt x="415976" y="977657"/>
                  </a:cubicBezTo>
                  <a:lnTo>
                    <a:pt x="30038" y="753943"/>
                  </a:lnTo>
                  <a:cubicBezTo>
                    <a:pt x="21643" y="749089"/>
                    <a:pt x="14587" y="742241"/>
                    <a:pt x="9416" y="734033"/>
                  </a:cubicBezTo>
                  <a:cubicBezTo>
                    <a:pt x="3878" y="725155"/>
                    <a:pt x="750" y="715034"/>
                    <a:pt x="319" y="704617"/>
                  </a:cubicBezTo>
                  <a:lnTo>
                    <a:pt x="98" y="273396"/>
                  </a:lnTo>
                  <a:cubicBezTo>
                    <a:pt x="-237" y="268051"/>
                    <a:pt x="291" y="262647"/>
                    <a:pt x="1633" y="257479"/>
                  </a:cubicBezTo>
                  <a:cubicBezTo>
                    <a:pt x="3937" y="248767"/>
                    <a:pt x="8482" y="240832"/>
                    <a:pt x="14830" y="234436"/>
                  </a:cubicBezTo>
                  <a:cubicBezTo>
                    <a:pt x="18629" y="230630"/>
                    <a:pt x="23003" y="227475"/>
                    <a:pt x="27783" y="225058"/>
                  </a:cubicBezTo>
                  <a:lnTo>
                    <a:pt x="399843" y="7060"/>
                  </a:lnTo>
                  <a:cubicBezTo>
                    <a:pt x="409046" y="2161"/>
                    <a:pt x="419358" y="-262"/>
                    <a:pt x="429818" y="23"/>
                  </a:cubicBezTo>
                  <a:close/>
                </a:path>
              </a:pathLst>
            </a:custGeom>
            <a:solidFill>
              <a:srgbClr val="9CA5B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lstStyle/>
            <a:p>
              <a:r>
                <a:rPr lang="en-US" sz="4000" b="1" dirty="0"/>
                <a:t>03</a:t>
              </a:r>
            </a:p>
          </p:txBody>
        </p:sp>
        <p:sp>
          <p:nvSpPr>
            <p:cNvPr id="25" name="Freeform: Shape 24">
              <a:extLst>
                <a:ext uri="{FF2B5EF4-FFF2-40B4-BE49-F238E27FC236}">
                  <a16:creationId xmlns:a16="http://schemas.microsoft.com/office/drawing/2014/main" id="{9C664AEA-035E-821E-54D1-B8D734A06C6F}"/>
                </a:ext>
              </a:extLst>
            </p:cNvPr>
            <p:cNvSpPr/>
            <p:nvPr/>
          </p:nvSpPr>
          <p:spPr>
            <a:xfrm>
              <a:off x="3681523" y="3756042"/>
              <a:ext cx="2089746" cy="2858209"/>
            </a:xfrm>
            <a:custGeom>
              <a:avLst/>
              <a:gdLst>
                <a:gd name="connsiteX0" fmla="*/ 411919 w 1360108"/>
                <a:gd name="connsiteY0" fmla="*/ 3 h 1860261"/>
                <a:gd name="connsiteX1" fmla="*/ 433439 w 1360108"/>
                <a:gd name="connsiteY1" fmla="*/ 5639 h 1860261"/>
                <a:gd name="connsiteX2" fmla="*/ 454416 w 1360108"/>
                <a:gd name="connsiteY2" fmla="*/ 41466 h 1860261"/>
                <a:gd name="connsiteX3" fmla="*/ 449842 w 1360108"/>
                <a:gd name="connsiteY3" fmla="*/ 386903 h 1860261"/>
                <a:gd name="connsiteX4" fmla="*/ 471203 w 1360108"/>
                <a:gd name="connsiteY4" fmla="*/ 467229 h 1860261"/>
                <a:gd name="connsiteX5" fmla="*/ 527339 w 1360108"/>
                <a:gd name="connsiteY5" fmla="*/ 521901 h 1860261"/>
                <a:gd name="connsiteX6" fmla="*/ 967418 w 1360108"/>
                <a:gd name="connsiteY6" fmla="*/ 773374 h 1860261"/>
                <a:gd name="connsiteX7" fmla="*/ 961645 w 1360108"/>
                <a:gd name="connsiteY7" fmla="*/ 1278456 h 1860261"/>
                <a:gd name="connsiteX8" fmla="*/ 980548 w 1360108"/>
                <a:gd name="connsiteY8" fmla="*/ 1354501 h 1860261"/>
                <a:gd name="connsiteX9" fmla="*/ 1039141 w 1360108"/>
                <a:gd name="connsiteY9" fmla="*/ 1413454 h 1860261"/>
                <a:gd name="connsiteX10" fmla="*/ 1339747 w 1360108"/>
                <a:gd name="connsiteY10" fmla="*/ 1583700 h 1860261"/>
                <a:gd name="connsiteX11" fmla="*/ 1360107 w 1360108"/>
                <a:gd name="connsiteY11" fmla="*/ 1619882 h 1860261"/>
                <a:gd name="connsiteX12" fmla="*/ 1337995 w 1360108"/>
                <a:gd name="connsiteY12" fmla="*/ 1656561 h 1860261"/>
                <a:gd name="connsiteX13" fmla="*/ 1013053 w 1360108"/>
                <a:gd name="connsiteY13" fmla="*/ 1843096 h 1860261"/>
                <a:gd name="connsiteX14" fmla="*/ 951908 w 1360108"/>
                <a:gd name="connsiteY14" fmla="*/ 1860208 h 1860261"/>
                <a:gd name="connsiteX15" fmla="*/ 885594 w 1360108"/>
                <a:gd name="connsiteY15" fmla="*/ 1844715 h 1860261"/>
                <a:gd name="connsiteX16" fmla="*/ 61822 w 1360108"/>
                <a:gd name="connsiteY16" fmla="*/ 1363163 h 1860261"/>
                <a:gd name="connsiteX17" fmla="*/ 33145 w 1360108"/>
                <a:gd name="connsiteY17" fmla="*/ 1342325 h 1860261"/>
                <a:gd name="connsiteX18" fmla="*/ 3919 w 1360108"/>
                <a:gd name="connsiteY18" fmla="*/ 1291414 h 1860261"/>
                <a:gd name="connsiteX19" fmla="*/ 431 w 1360108"/>
                <a:gd name="connsiteY19" fmla="*/ 1256219 h 1860261"/>
                <a:gd name="connsiteX20" fmla="*/ 0 w 1360108"/>
                <a:gd name="connsiteY20" fmla="*/ 302022 h 1860261"/>
                <a:gd name="connsiteX21" fmla="*/ 20061 w 1360108"/>
                <a:gd name="connsiteY21" fmla="*/ 236945 h 1860261"/>
                <a:gd name="connsiteX22" fmla="*/ 65628 w 1360108"/>
                <a:gd name="connsiteY22" fmla="*/ 192696 h 1860261"/>
                <a:gd name="connsiteX23" fmla="*/ 390571 w 1360108"/>
                <a:gd name="connsiteY23" fmla="*/ 6160 h 1860261"/>
                <a:gd name="connsiteX24" fmla="*/ 411919 w 1360108"/>
                <a:gd name="connsiteY24" fmla="*/ 3 h 1860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60108" h="1860261">
                  <a:moveTo>
                    <a:pt x="411919" y="3"/>
                  </a:moveTo>
                  <a:cubicBezTo>
                    <a:pt x="419332" y="-85"/>
                    <a:pt x="426773" y="1792"/>
                    <a:pt x="433439" y="5639"/>
                  </a:cubicBezTo>
                  <a:cubicBezTo>
                    <a:pt x="446242" y="13026"/>
                    <a:pt x="454230" y="26633"/>
                    <a:pt x="454416" y="41466"/>
                  </a:cubicBezTo>
                  <a:lnTo>
                    <a:pt x="449842" y="386903"/>
                  </a:lnTo>
                  <a:cubicBezTo>
                    <a:pt x="449338" y="415142"/>
                    <a:pt x="456720" y="442919"/>
                    <a:pt x="471203" y="467229"/>
                  </a:cubicBezTo>
                  <a:cubicBezTo>
                    <a:pt x="484765" y="490036"/>
                    <a:pt x="504151" y="508889"/>
                    <a:pt x="527339" y="521901"/>
                  </a:cubicBezTo>
                  <a:lnTo>
                    <a:pt x="967418" y="773374"/>
                  </a:lnTo>
                  <a:lnTo>
                    <a:pt x="961645" y="1278456"/>
                  </a:lnTo>
                  <a:cubicBezTo>
                    <a:pt x="961188" y="1305041"/>
                    <a:pt x="967693" y="1331289"/>
                    <a:pt x="980548" y="1354501"/>
                  </a:cubicBezTo>
                  <a:cubicBezTo>
                    <a:pt x="994238" y="1379267"/>
                    <a:pt x="1014501" y="1399649"/>
                    <a:pt x="1039141" y="1413454"/>
                  </a:cubicBezTo>
                  <a:lnTo>
                    <a:pt x="1339747" y="1583700"/>
                  </a:lnTo>
                  <a:cubicBezTo>
                    <a:pt x="1352462" y="1591341"/>
                    <a:pt x="1360229" y="1605075"/>
                    <a:pt x="1360107" y="1619882"/>
                  </a:cubicBezTo>
                  <a:cubicBezTo>
                    <a:pt x="1359984" y="1635197"/>
                    <a:pt x="1351537" y="1649295"/>
                    <a:pt x="1337995" y="1656561"/>
                  </a:cubicBezTo>
                  <a:lnTo>
                    <a:pt x="1013053" y="1843096"/>
                  </a:lnTo>
                  <a:cubicBezTo>
                    <a:pt x="994349" y="1853630"/>
                    <a:pt x="973365" y="1859477"/>
                    <a:pt x="951908" y="1860208"/>
                  </a:cubicBezTo>
                  <a:cubicBezTo>
                    <a:pt x="928821" y="1860859"/>
                    <a:pt x="905924" y="1855505"/>
                    <a:pt x="885594" y="1844715"/>
                  </a:cubicBezTo>
                  <a:lnTo>
                    <a:pt x="61822" y="1363163"/>
                  </a:lnTo>
                  <a:cubicBezTo>
                    <a:pt x="51217" y="1357766"/>
                    <a:pt x="41541" y="1350718"/>
                    <a:pt x="33145" y="1342325"/>
                  </a:cubicBezTo>
                  <a:cubicBezTo>
                    <a:pt x="19079" y="1328244"/>
                    <a:pt x="8986" y="1310662"/>
                    <a:pt x="3919" y="1291414"/>
                  </a:cubicBezTo>
                  <a:cubicBezTo>
                    <a:pt x="906" y="1279932"/>
                    <a:pt x="-257" y="1268099"/>
                    <a:pt x="431" y="1256219"/>
                  </a:cubicBezTo>
                  <a:lnTo>
                    <a:pt x="0" y="302022"/>
                  </a:lnTo>
                  <a:cubicBezTo>
                    <a:pt x="934" y="278923"/>
                    <a:pt x="7857" y="256553"/>
                    <a:pt x="20061" y="236945"/>
                  </a:cubicBezTo>
                  <a:cubicBezTo>
                    <a:pt x="31469" y="218708"/>
                    <a:pt x="47056" y="203459"/>
                    <a:pt x="65628" y="192696"/>
                  </a:cubicBezTo>
                  <a:lnTo>
                    <a:pt x="390571" y="6160"/>
                  </a:lnTo>
                  <a:cubicBezTo>
                    <a:pt x="397123" y="2145"/>
                    <a:pt x="404507" y="91"/>
                    <a:pt x="411919" y="3"/>
                  </a:cubicBezTo>
                  <a:close/>
                </a:path>
              </a:pathLst>
            </a:cu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a:extLst>
                <a:ext uri="{FF2B5EF4-FFF2-40B4-BE49-F238E27FC236}">
                  <a16:creationId xmlns:a16="http://schemas.microsoft.com/office/drawing/2014/main" id="{AD105DED-A3F8-DDAD-459E-01F761BDE9F7}"/>
                </a:ext>
              </a:extLst>
            </p:cNvPr>
            <p:cNvSpPr txBox="1"/>
            <p:nvPr/>
          </p:nvSpPr>
          <p:spPr>
            <a:xfrm>
              <a:off x="3758333" y="5154584"/>
              <a:ext cx="1324941" cy="400494"/>
            </a:xfrm>
            <a:prstGeom prst="rect">
              <a:avLst/>
            </a:prstGeom>
            <a:noFill/>
          </p:spPr>
          <p:txBody>
            <a:bodyPr wrap="square">
              <a:spAutoFit/>
            </a:bodyPr>
            <a:lstStyle/>
            <a:p>
              <a:pPr algn="ctr" rtl="1">
                <a:lnSpc>
                  <a:spcPct val="115000"/>
                </a:lnSpc>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الأمن السيبراني</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3708027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right)">
                                      <p:cBhvr>
                                        <p:cTn id="1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1452298" y="689347"/>
            <a:ext cx="9287404" cy="954513"/>
            <a:chOff x="1452298" y="533435"/>
            <a:chExt cx="9287404" cy="954513"/>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1452298" y="533435"/>
              <a:ext cx="9287404"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الذكاء الاصطناعي في إدارة الكوارث</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CF5C724C-EAEC-3D66-60CE-D1BEF4585C6E}"/>
              </a:ext>
            </a:extLst>
          </p:cNvPr>
          <p:cNvGrpSpPr/>
          <p:nvPr/>
        </p:nvGrpSpPr>
        <p:grpSpPr>
          <a:xfrm>
            <a:off x="2795489" y="2853560"/>
            <a:ext cx="7239568" cy="2948364"/>
            <a:chOff x="2660856" y="2132957"/>
            <a:chExt cx="6841129" cy="2786097"/>
          </a:xfrm>
        </p:grpSpPr>
        <p:sp>
          <p:nvSpPr>
            <p:cNvPr id="27" name="Freeform 4">
              <a:extLst>
                <a:ext uri="{FF2B5EF4-FFF2-40B4-BE49-F238E27FC236}">
                  <a16:creationId xmlns:a16="http://schemas.microsoft.com/office/drawing/2014/main" id="{C36D1413-856E-C0F6-2C7C-46CFBCD4C0A8}"/>
                </a:ext>
              </a:extLst>
            </p:cNvPr>
            <p:cNvSpPr/>
            <p:nvPr/>
          </p:nvSpPr>
          <p:spPr>
            <a:xfrm>
              <a:off x="5970167" y="2132957"/>
              <a:ext cx="3531818" cy="2786097"/>
            </a:xfrm>
            <a:custGeom>
              <a:avLst/>
              <a:gdLst>
                <a:gd name="connsiteX0" fmla="*/ 124301 w 487203"/>
                <a:gd name="connsiteY0" fmla="*/ 21431 h 384333"/>
                <a:gd name="connsiteX1" fmla="*/ 21431 w 487203"/>
                <a:gd name="connsiteY1" fmla="*/ 21431 h 384333"/>
                <a:gd name="connsiteX2" fmla="*/ 21431 w 487203"/>
                <a:gd name="connsiteY2" fmla="*/ 124301 h 384333"/>
                <a:gd name="connsiteX3" fmla="*/ 281464 w 487203"/>
                <a:gd name="connsiteY3" fmla="*/ 384334 h 384333"/>
                <a:gd name="connsiteX4" fmla="*/ 487204 w 487203"/>
                <a:gd name="connsiteY4" fmla="*/ 384334 h 384333"/>
                <a:gd name="connsiteX5" fmla="*/ 124301 w 487203"/>
                <a:gd name="connsiteY5" fmla="*/ 21431 h 384333"/>
                <a:gd name="connsiteX6" fmla="*/ 71914 w 487203"/>
                <a:gd name="connsiteY6" fmla="*/ 127159 h 384333"/>
                <a:gd name="connsiteX7" fmla="*/ 16669 w 487203"/>
                <a:gd name="connsiteY7" fmla="*/ 71914 h 384333"/>
                <a:gd name="connsiteX8" fmla="*/ 71914 w 487203"/>
                <a:gd name="connsiteY8" fmla="*/ 16669 h 384333"/>
                <a:gd name="connsiteX9" fmla="*/ 127159 w 487203"/>
                <a:gd name="connsiteY9" fmla="*/ 71914 h 384333"/>
                <a:gd name="connsiteX10" fmla="*/ 71914 w 487203"/>
                <a:gd name="connsiteY10" fmla="*/ 127159 h 384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7203" h="384333">
                  <a:moveTo>
                    <a:pt x="124301" y="21431"/>
                  </a:moveTo>
                  <a:cubicBezTo>
                    <a:pt x="95726" y="-7144"/>
                    <a:pt x="50006" y="-7144"/>
                    <a:pt x="21431" y="21431"/>
                  </a:cubicBezTo>
                  <a:cubicBezTo>
                    <a:pt x="-7144" y="50006"/>
                    <a:pt x="-7144" y="95726"/>
                    <a:pt x="21431" y="124301"/>
                  </a:cubicBezTo>
                  <a:lnTo>
                    <a:pt x="281464" y="384334"/>
                  </a:lnTo>
                  <a:lnTo>
                    <a:pt x="487204" y="384334"/>
                  </a:lnTo>
                  <a:lnTo>
                    <a:pt x="124301" y="21431"/>
                  </a:lnTo>
                  <a:close/>
                  <a:moveTo>
                    <a:pt x="71914" y="127159"/>
                  </a:moveTo>
                  <a:cubicBezTo>
                    <a:pt x="41434" y="127159"/>
                    <a:pt x="16669" y="102394"/>
                    <a:pt x="16669" y="71914"/>
                  </a:cubicBezTo>
                  <a:cubicBezTo>
                    <a:pt x="16669" y="41434"/>
                    <a:pt x="41434" y="16669"/>
                    <a:pt x="71914" y="16669"/>
                  </a:cubicBezTo>
                  <a:cubicBezTo>
                    <a:pt x="102394" y="16669"/>
                    <a:pt x="127159" y="41434"/>
                    <a:pt x="127159" y="71914"/>
                  </a:cubicBezTo>
                  <a:cubicBezTo>
                    <a:pt x="127159" y="102394"/>
                    <a:pt x="102394" y="127159"/>
                    <a:pt x="71914" y="127159"/>
                  </a:cubicBezTo>
                  <a:close/>
                </a:path>
              </a:pathLst>
            </a:custGeom>
            <a:solidFill>
              <a:srgbClr val="3D8E92"/>
            </a:solidFill>
            <a:ln w="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srgbClr val="000000"/>
                </a:solidFill>
                <a:effectLst/>
                <a:uLnTx/>
                <a:uFillTx/>
              </a:endParaRPr>
            </a:p>
          </p:txBody>
        </p:sp>
        <p:sp>
          <p:nvSpPr>
            <p:cNvPr id="28" name="TextBox 27">
              <a:extLst>
                <a:ext uri="{FF2B5EF4-FFF2-40B4-BE49-F238E27FC236}">
                  <a16:creationId xmlns:a16="http://schemas.microsoft.com/office/drawing/2014/main" id="{EC8B90CF-62B2-FCFD-267E-BD185B462058}"/>
                </a:ext>
              </a:extLst>
            </p:cNvPr>
            <p:cNvSpPr txBox="1"/>
            <p:nvPr/>
          </p:nvSpPr>
          <p:spPr>
            <a:xfrm>
              <a:off x="6287508" y="2410784"/>
              <a:ext cx="365760" cy="507831"/>
            </a:xfrm>
            <a:prstGeom prst="rect">
              <a:avLst/>
            </a:prstGeom>
            <a:noFill/>
          </p:spPr>
          <p:txBody>
            <a:bodyPr wrap="square" lIns="0" rIns="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700" b="1" i="0" u="none" strike="noStrike" kern="0" cap="none" spc="0" normalizeH="0" baseline="0" noProof="1">
                  <a:ln>
                    <a:noFill/>
                  </a:ln>
                  <a:solidFill>
                    <a:srgbClr val="001F33"/>
                  </a:solidFill>
                  <a:effectLst/>
                  <a:uLnTx/>
                  <a:uFillTx/>
                </a:rPr>
                <a:t>03</a:t>
              </a:r>
            </a:p>
          </p:txBody>
        </p:sp>
        <p:cxnSp>
          <p:nvCxnSpPr>
            <p:cNvPr id="29" name="Straight Connector 28">
              <a:extLst>
                <a:ext uri="{FF2B5EF4-FFF2-40B4-BE49-F238E27FC236}">
                  <a16:creationId xmlns:a16="http://schemas.microsoft.com/office/drawing/2014/main" id="{2FB9C022-86AF-CED9-117B-6D9BDFA759C0}"/>
                </a:ext>
              </a:extLst>
            </p:cNvPr>
            <p:cNvCxnSpPr>
              <a:cxnSpLocks/>
            </p:cNvCxnSpPr>
            <p:nvPr/>
          </p:nvCxnSpPr>
          <p:spPr>
            <a:xfrm>
              <a:off x="2660856" y="2655475"/>
              <a:ext cx="3206931" cy="0"/>
            </a:xfrm>
            <a:prstGeom prst="line">
              <a:avLst/>
            </a:prstGeom>
            <a:noFill/>
            <a:ln w="25400" cap="flat" cmpd="sng" algn="ctr">
              <a:solidFill>
                <a:srgbClr val="001F33"/>
              </a:solidFill>
              <a:prstDash val="solid"/>
              <a:miter lim="800000"/>
            </a:ln>
            <a:effectLst/>
          </p:spPr>
        </p:cxnSp>
        <p:sp>
          <p:nvSpPr>
            <p:cNvPr id="30" name="TextBox 29">
              <a:extLst>
                <a:ext uri="{FF2B5EF4-FFF2-40B4-BE49-F238E27FC236}">
                  <a16:creationId xmlns:a16="http://schemas.microsoft.com/office/drawing/2014/main" id="{E7A85F5D-3611-98EE-9D21-4086EA5649F9}"/>
                </a:ext>
              </a:extLst>
            </p:cNvPr>
            <p:cNvSpPr txBox="1"/>
            <p:nvPr/>
          </p:nvSpPr>
          <p:spPr>
            <a:xfrm>
              <a:off x="3184839" y="2179054"/>
              <a:ext cx="2151198"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التنبؤ بالنتائج وتخفيف الأضرار</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1" name="Group 30">
            <a:extLst>
              <a:ext uri="{FF2B5EF4-FFF2-40B4-BE49-F238E27FC236}">
                <a16:creationId xmlns:a16="http://schemas.microsoft.com/office/drawing/2014/main" id="{FFDF9AE4-146F-DF38-0974-CD8716CFC045}"/>
              </a:ext>
            </a:extLst>
          </p:cNvPr>
          <p:cNvGrpSpPr/>
          <p:nvPr/>
        </p:nvGrpSpPr>
        <p:grpSpPr>
          <a:xfrm>
            <a:off x="2795489" y="3778362"/>
            <a:ext cx="5383600" cy="2023561"/>
            <a:chOff x="2660856" y="3006862"/>
            <a:chExt cx="5087307" cy="1912192"/>
          </a:xfrm>
        </p:grpSpPr>
        <p:sp>
          <p:nvSpPr>
            <p:cNvPr id="32" name="Freeform 2">
              <a:extLst>
                <a:ext uri="{FF2B5EF4-FFF2-40B4-BE49-F238E27FC236}">
                  <a16:creationId xmlns:a16="http://schemas.microsoft.com/office/drawing/2014/main" id="{88B2813A-643F-2E12-E8A3-B23CCB04F507}"/>
                </a:ext>
              </a:extLst>
            </p:cNvPr>
            <p:cNvSpPr/>
            <p:nvPr/>
          </p:nvSpPr>
          <p:spPr>
            <a:xfrm>
              <a:off x="5093256" y="3009868"/>
              <a:ext cx="2654907" cy="1909186"/>
            </a:xfrm>
            <a:custGeom>
              <a:avLst/>
              <a:gdLst>
                <a:gd name="connsiteX0" fmla="*/ 124301 w 366236"/>
                <a:gd name="connsiteY0" fmla="*/ 21431 h 263366"/>
                <a:gd name="connsiteX1" fmla="*/ 21431 w 366236"/>
                <a:gd name="connsiteY1" fmla="*/ 21431 h 263366"/>
                <a:gd name="connsiteX2" fmla="*/ 21431 w 366236"/>
                <a:gd name="connsiteY2" fmla="*/ 21431 h 263366"/>
                <a:gd name="connsiteX3" fmla="*/ 21431 w 366236"/>
                <a:gd name="connsiteY3" fmla="*/ 124301 h 263366"/>
                <a:gd name="connsiteX4" fmla="*/ 160496 w 366236"/>
                <a:gd name="connsiteY4" fmla="*/ 263366 h 263366"/>
                <a:gd name="connsiteX5" fmla="*/ 366236 w 366236"/>
                <a:gd name="connsiteY5" fmla="*/ 263366 h 263366"/>
                <a:gd name="connsiteX6" fmla="*/ 124301 w 366236"/>
                <a:gd name="connsiteY6" fmla="*/ 21431 h 263366"/>
                <a:gd name="connsiteX7" fmla="*/ 71914 w 366236"/>
                <a:gd name="connsiteY7" fmla="*/ 127159 h 263366"/>
                <a:gd name="connsiteX8" fmla="*/ 16669 w 366236"/>
                <a:gd name="connsiteY8" fmla="*/ 71914 h 263366"/>
                <a:gd name="connsiteX9" fmla="*/ 71914 w 366236"/>
                <a:gd name="connsiteY9" fmla="*/ 16669 h 263366"/>
                <a:gd name="connsiteX10" fmla="*/ 127159 w 366236"/>
                <a:gd name="connsiteY10" fmla="*/ 71914 h 263366"/>
                <a:gd name="connsiteX11" fmla="*/ 71914 w 366236"/>
                <a:gd name="connsiteY11" fmla="*/ 127159 h 263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6236" h="263366">
                  <a:moveTo>
                    <a:pt x="124301" y="21431"/>
                  </a:moveTo>
                  <a:cubicBezTo>
                    <a:pt x="95726" y="-7144"/>
                    <a:pt x="50006" y="-7144"/>
                    <a:pt x="21431" y="21431"/>
                  </a:cubicBezTo>
                  <a:lnTo>
                    <a:pt x="21431" y="21431"/>
                  </a:lnTo>
                  <a:cubicBezTo>
                    <a:pt x="-7144" y="50006"/>
                    <a:pt x="-7144" y="95726"/>
                    <a:pt x="21431" y="124301"/>
                  </a:cubicBezTo>
                  <a:lnTo>
                    <a:pt x="160496" y="263366"/>
                  </a:lnTo>
                  <a:lnTo>
                    <a:pt x="366236" y="263366"/>
                  </a:lnTo>
                  <a:lnTo>
                    <a:pt x="124301" y="21431"/>
                  </a:lnTo>
                  <a:close/>
                  <a:moveTo>
                    <a:pt x="71914" y="127159"/>
                  </a:moveTo>
                  <a:cubicBezTo>
                    <a:pt x="41434" y="127159"/>
                    <a:pt x="16669" y="102394"/>
                    <a:pt x="16669" y="71914"/>
                  </a:cubicBezTo>
                  <a:cubicBezTo>
                    <a:pt x="16669" y="41434"/>
                    <a:pt x="41434" y="16669"/>
                    <a:pt x="71914" y="16669"/>
                  </a:cubicBezTo>
                  <a:cubicBezTo>
                    <a:pt x="102394" y="16669"/>
                    <a:pt x="127159" y="41434"/>
                    <a:pt x="127159" y="71914"/>
                  </a:cubicBezTo>
                  <a:cubicBezTo>
                    <a:pt x="127159" y="102394"/>
                    <a:pt x="102394" y="127159"/>
                    <a:pt x="71914" y="127159"/>
                  </a:cubicBezTo>
                  <a:close/>
                </a:path>
              </a:pathLst>
            </a:custGeom>
            <a:solidFill>
              <a:srgbClr val="FFCC5E"/>
            </a:solidFill>
            <a:ln w="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srgbClr val="000000"/>
                </a:solidFill>
                <a:effectLst/>
                <a:uLnTx/>
                <a:uFillTx/>
              </a:endParaRPr>
            </a:p>
          </p:txBody>
        </p:sp>
        <p:sp>
          <p:nvSpPr>
            <p:cNvPr id="33" name="TextBox 32">
              <a:extLst>
                <a:ext uri="{FF2B5EF4-FFF2-40B4-BE49-F238E27FC236}">
                  <a16:creationId xmlns:a16="http://schemas.microsoft.com/office/drawing/2014/main" id="{844A3199-541E-9AF6-94C9-E5991D4A559B}"/>
                </a:ext>
              </a:extLst>
            </p:cNvPr>
            <p:cNvSpPr txBox="1"/>
            <p:nvPr/>
          </p:nvSpPr>
          <p:spPr>
            <a:xfrm>
              <a:off x="5405766" y="3264675"/>
              <a:ext cx="365760" cy="507831"/>
            </a:xfrm>
            <a:prstGeom prst="rect">
              <a:avLst/>
            </a:prstGeom>
            <a:noFill/>
          </p:spPr>
          <p:txBody>
            <a:bodyPr wrap="square" lIns="0" rIns="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700" b="1" i="0" u="none" strike="noStrike" kern="0" cap="none" spc="0" normalizeH="0" baseline="0" noProof="1">
                  <a:ln>
                    <a:noFill/>
                  </a:ln>
                  <a:solidFill>
                    <a:srgbClr val="001F33"/>
                  </a:solidFill>
                  <a:effectLst/>
                  <a:uLnTx/>
                  <a:uFillTx/>
                </a:rPr>
                <a:t>02</a:t>
              </a:r>
            </a:p>
          </p:txBody>
        </p:sp>
        <p:sp>
          <p:nvSpPr>
            <p:cNvPr id="34" name="TextBox 33">
              <a:extLst>
                <a:ext uri="{FF2B5EF4-FFF2-40B4-BE49-F238E27FC236}">
                  <a16:creationId xmlns:a16="http://schemas.microsoft.com/office/drawing/2014/main" id="{FB7458E6-DB52-7178-3914-800D779BB0EE}"/>
                </a:ext>
              </a:extLst>
            </p:cNvPr>
            <p:cNvSpPr txBox="1"/>
            <p:nvPr/>
          </p:nvSpPr>
          <p:spPr>
            <a:xfrm>
              <a:off x="2867503" y="3006862"/>
              <a:ext cx="2151199"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إدارة الموارد والاستجابة السريعة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cxnSp>
          <p:nvCxnSpPr>
            <p:cNvPr id="35" name="Straight Connector 34">
              <a:extLst>
                <a:ext uri="{FF2B5EF4-FFF2-40B4-BE49-F238E27FC236}">
                  <a16:creationId xmlns:a16="http://schemas.microsoft.com/office/drawing/2014/main" id="{2D90A227-B13E-09A6-FCF6-4FF276FCE01D}"/>
                </a:ext>
              </a:extLst>
            </p:cNvPr>
            <p:cNvCxnSpPr>
              <a:cxnSpLocks/>
            </p:cNvCxnSpPr>
            <p:nvPr/>
          </p:nvCxnSpPr>
          <p:spPr>
            <a:xfrm>
              <a:off x="2660856" y="3483283"/>
              <a:ext cx="2357846" cy="0"/>
            </a:xfrm>
            <a:prstGeom prst="line">
              <a:avLst/>
            </a:prstGeom>
            <a:noFill/>
            <a:ln w="25400" cap="flat" cmpd="sng" algn="ctr">
              <a:solidFill>
                <a:srgbClr val="001F33"/>
              </a:solidFill>
              <a:prstDash val="solid"/>
              <a:miter lim="800000"/>
            </a:ln>
            <a:effectLst/>
          </p:spPr>
        </p:cxnSp>
      </p:grpSp>
      <p:grpSp>
        <p:nvGrpSpPr>
          <p:cNvPr id="36" name="Group 35">
            <a:extLst>
              <a:ext uri="{FF2B5EF4-FFF2-40B4-BE49-F238E27FC236}">
                <a16:creationId xmlns:a16="http://schemas.microsoft.com/office/drawing/2014/main" id="{DD8549F0-5961-D3AF-3F16-A470FB05918C}"/>
              </a:ext>
            </a:extLst>
          </p:cNvPr>
          <p:cNvGrpSpPr/>
          <p:nvPr/>
        </p:nvGrpSpPr>
        <p:grpSpPr>
          <a:xfrm>
            <a:off x="2714604" y="4709534"/>
            <a:ext cx="3637953" cy="1092389"/>
            <a:chOff x="2563503" y="3886786"/>
            <a:chExt cx="3437734" cy="1032268"/>
          </a:xfrm>
        </p:grpSpPr>
        <p:sp>
          <p:nvSpPr>
            <p:cNvPr id="37" name="Freeform 3">
              <a:extLst>
                <a:ext uri="{FF2B5EF4-FFF2-40B4-BE49-F238E27FC236}">
                  <a16:creationId xmlns:a16="http://schemas.microsoft.com/office/drawing/2014/main" id="{595ED0C6-A8C9-F2B7-2551-3FF4876BFCDC}"/>
                </a:ext>
              </a:extLst>
            </p:cNvPr>
            <p:cNvSpPr/>
            <p:nvPr/>
          </p:nvSpPr>
          <p:spPr>
            <a:xfrm>
              <a:off x="4223246" y="3886786"/>
              <a:ext cx="1777991" cy="1032268"/>
            </a:xfrm>
            <a:custGeom>
              <a:avLst/>
              <a:gdLst>
                <a:gd name="connsiteX0" fmla="*/ 124301 w 245268"/>
                <a:gd name="connsiteY0" fmla="*/ 21431 h 142398"/>
                <a:gd name="connsiteX1" fmla="*/ 21431 w 245268"/>
                <a:gd name="connsiteY1" fmla="*/ 21431 h 142398"/>
                <a:gd name="connsiteX2" fmla="*/ 21431 w 245268"/>
                <a:gd name="connsiteY2" fmla="*/ 124301 h 142398"/>
                <a:gd name="connsiteX3" fmla="*/ 39529 w 245268"/>
                <a:gd name="connsiteY3" fmla="*/ 142399 h 142398"/>
                <a:gd name="connsiteX4" fmla="*/ 245269 w 245268"/>
                <a:gd name="connsiteY4" fmla="*/ 142399 h 142398"/>
                <a:gd name="connsiteX5" fmla="*/ 124301 w 245268"/>
                <a:gd name="connsiteY5" fmla="*/ 21431 h 142398"/>
                <a:gd name="connsiteX6" fmla="*/ 71914 w 245268"/>
                <a:gd name="connsiteY6" fmla="*/ 126206 h 142398"/>
                <a:gd name="connsiteX7" fmla="*/ 16669 w 245268"/>
                <a:gd name="connsiteY7" fmla="*/ 70961 h 142398"/>
                <a:gd name="connsiteX8" fmla="*/ 71914 w 245268"/>
                <a:gd name="connsiteY8" fmla="*/ 15716 h 142398"/>
                <a:gd name="connsiteX9" fmla="*/ 127159 w 245268"/>
                <a:gd name="connsiteY9" fmla="*/ 70961 h 142398"/>
                <a:gd name="connsiteX10" fmla="*/ 71914 w 245268"/>
                <a:gd name="connsiteY10" fmla="*/ 126206 h 142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5268" h="142398">
                  <a:moveTo>
                    <a:pt x="124301" y="21431"/>
                  </a:moveTo>
                  <a:cubicBezTo>
                    <a:pt x="95726" y="-7144"/>
                    <a:pt x="50006" y="-7144"/>
                    <a:pt x="21431" y="21431"/>
                  </a:cubicBezTo>
                  <a:cubicBezTo>
                    <a:pt x="-7144" y="50006"/>
                    <a:pt x="-7144" y="95726"/>
                    <a:pt x="21431" y="124301"/>
                  </a:cubicBezTo>
                  <a:lnTo>
                    <a:pt x="39529" y="142399"/>
                  </a:lnTo>
                  <a:lnTo>
                    <a:pt x="245269" y="142399"/>
                  </a:lnTo>
                  <a:lnTo>
                    <a:pt x="124301" y="21431"/>
                  </a:lnTo>
                  <a:close/>
                  <a:moveTo>
                    <a:pt x="71914" y="126206"/>
                  </a:moveTo>
                  <a:cubicBezTo>
                    <a:pt x="41434" y="126206"/>
                    <a:pt x="16669" y="101441"/>
                    <a:pt x="16669" y="70961"/>
                  </a:cubicBezTo>
                  <a:cubicBezTo>
                    <a:pt x="16669" y="40481"/>
                    <a:pt x="41434" y="15716"/>
                    <a:pt x="71914" y="15716"/>
                  </a:cubicBezTo>
                  <a:cubicBezTo>
                    <a:pt x="102394" y="15716"/>
                    <a:pt x="127159" y="40481"/>
                    <a:pt x="127159" y="70961"/>
                  </a:cubicBezTo>
                  <a:cubicBezTo>
                    <a:pt x="127159" y="101441"/>
                    <a:pt x="102394" y="126206"/>
                    <a:pt x="71914" y="126206"/>
                  </a:cubicBezTo>
                  <a:close/>
                </a:path>
              </a:pathLst>
            </a:custGeom>
            <a:solidFill>
              <a:srgbClr val="9FCFD1"/>
            </a:solidFill>
            <a:ln w="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srgbClr val="000000"/>
                </a:solidFill>
                <a:effectLst/>
                <a:uLnTx/>
                <a:uFillTx/>
              </a:endParaRPr>
            </a:p>
          </p:txBody>
        </p:sp>
        <p:sp>
          <p:nvSpPr>
            <p:cNvPr id="38" name="TextBox 37">
              <a:extLst>
                <a:ext uri="{FF2B5EF4-FFF2-40B4-BE49-F238E27FC236}">
                  <a16:creationId xmlns:a16="http://schemas.microsoft.com/office/drawing/2014/main" id="{D47FC33B-F25D-353F-88F3-3ECBD22ADCED}"/>
                </a:ext>
              </a:extLst>
            </p:cNvPr>
            <p:cNvSpPr txBox="1"/>
            <p:nvPr/>
          </p:nvSpPr>
          <p:spPr>
            <a:xfrm>
              <a:off x="4550148" y="4135049"/>
              <a:ext cx="365760" cy="507831"/>
            </a:xfrm>
            <a:prstGeom prst="rect">
              <a:avLst/>
            </a:prstGeom>
            <a:noFill/>
          </p:spPr>
          <p:txBody>
            <a:bodyPr wrap="square" lIns="0" rIns="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700" b="1" i="0" u="none" strike="noStrike" kern="0" cap="none" spc="0" normalizeH="0" baseline="0" noProof="1">
                  <a:ln>
                    <a:noFill/>
                  </a:ln>
                  <a:solidFill>
                    <a:srgbClr val="001F33"/>
                  </a:solidFill>
                  <a:effectLst/>
                  <a:uLnTx/>
                  <a:uFillTx/>
                </a:rPr>
                <a:t>01</a:t>
              </a:r>
            </a:p>
          </p:txBody>
        </p:sp>
        <p:cxnSp>
          <p:nvCxnSpPr>
            <p:cNvPr id="39" name="Straight Connector 38">
              <a:extLst>
                <a:ext uri="{FF2B5EF4-FFF2-40B4-BE49-F238E27FC236}">
                  <a16:creationId xmlns:a16="http://schemas.microsoft.com/office/drawing/2014/main" id="{8224C388-B284-CC3C-1E13-9D0F68DDF1E5}"/>
                </a:ext>
              </a:extLst>
            </p:cNvPr>
            <p:cNvCxnSpPr>
              <a:cxnSpLocks/>
            </p:cNvCxnSpPr>
            <p:nvPr/>
          </p:nvCxnSpPr>
          <p:spPr>
            <a:xfrm>
              <a:off x="2660857" y="4384620"/>
              <a:ext cx="1502228" cy="0"/>
            </a:xfrm>
            <a:prstGeom prst="line">
              <a:avLst/>
            </a:prstGeom>
            <a:noFill/>
            <a:ln w="25400" cap="flat" cmpd="sng" algn="ctr">
              <a:solidFill>
                <a:srgbClr val="001F33"/>
              </a:solidFill>
              <a:prstDash val="solid"/>
              <a:miter lim="800000"/>
            </a:ln>
            <a:effectLst/>
          </p:spPr>
        </p:cxnSp>
        <p:sp>
          <p:nvSpPr>
            <p:cNvPr id="40" name="TextBox 39">
              <a:extLst>
                <a:ext uri="{FF2B5EF4-FFF2-40B4-BE49-F238E27FC236}">
                  <a16:creationId xmlns:a16="http://schemas.microsoft.com/office/drawing/2014/main" id="{B0A31FD7-EF66-4371-F1EF-159D8E35E716}"/>
                </a:ext>
              </a:extLst>
            </p:cNvPr>
            <p:cNvSpPr txBox="1"/>
            <p:nvPr/>
          </p:nvSpPr>
          <p:spPr>
            <a:xfrm>
              <a:off x="2563503" y="3934802"/>
              <a:ext cx="1696935"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التنبؤ بالكوارث الطبيعية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3946405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anim calcmode="lin" valueType="num">
                                      <p:cBhvr>
                                        <p:cTn id="15" dur="1000" fill="hold"/>
                                        <p:tgtEl>
                                          <p:spTgt spid="31"/>
                                        </p:tgtEl>
                                        <p:attrNameLst>
                                          <p:attrName>ppt_x</p:attrName>
                                        </p:attrNameLst>
                                      </p:cBhvr>
                                      <p:tavLst>
                                        <p:tav tm="0">
                                          <p:val>
                                            <p:strVal val="#ppt_x"/>
                                          </p:val>
                                        </p:tav>
                                        <p:tav tm="100000">
                                          <p:val>
                                            <p:strVal val="#ppt_x"/>
                                          </p:val>
                                        </p:tav>
                                      </p:tavLst>
                                    </p:anim>
                                    <p:anim calcmode="lin" valueType="num">
                                      <p:cBhvr>
                                        <p:cTn id="16"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1452298" y="689347"/>
            <a:ext cx="9287404" cy="954513"/>
            <a:chOff x="1452298" y="533435"/>
            <a:chExt cx="9287404" cy="954513"/>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1452298" y="533435"/>
              <a:ext cx="9287404"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تحسين الاستجابة الإنسانية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5" name="Group 14">
            <a:extLst>
              <a:ext uri="{FF2B5EF4-FFF2-40B4-BE49-F238E27FC236}">
                <a16:creationId xmlns:a16="http://schemas.microsoft.com/office/drawing/2014/main" id="{B2B69FFF-C4AF-89FD-4550-BD9490A9D80B}"/>
              </a:ext>
            </a:extLst>
          </p:cNvPr>
          <p:cNvGrpSpPr/>
          <p:nvPr/>
        </p:nvGrpSpPr>
        <p:grpSpPr>
          <a:xfrm>
            <a:off x="6327106" y="2556528"/>
            <a:ext cx="1486053" cy="3100000"/>
            <a:chOff x="7109140" y="2329337"/>
            <a:chExt cx="1486053" cy="3100000"/>
          </a:xfrm>
        </p:grpSpPr>
        <p:grpSp>
          <p:nvGrpSpPr>
            <p:cNvPr id="16" name="Group 15">
              <a:extLst>
                <a:ext uri="{FF2B5EF4-FFF2-40B4-BE49-F238E27FC236}">
                  <a16:creationId xmlns:a16="http://schemas.microsoft.com/office/drawing/2014/main" id="{3031CCF3-11BD-2387-83A0-2F8EDE617288}"/>
                </a:ext>
              </a:extLst>
            </p:cNvPr>
            <p:cNvGrpSpPr/>
            <p:nvPr/>
          </p:nvGrpSpPr>
          <p:grpSpPr>
            <a:xfrm>
              <a:off x="7109140" y="2329337"/>
              <a:ext cx="1486053" cy="3100000"/>
              <a:chOff x="6250431" y="1245497"/>
              <a:chExt cx="2093421" cy="4367007"/>
            </a:xfrm>
          </p:grpSpPr>
          <p:sp>
            <p:nvSpPr>
              <p:cNvPr id="18" name="Shape">
                <a:extLst>
                  <a:ext uri="{FF2B5EF4-FFF2-40B4-BE49-F238E27FC236}">
                    <a16:creationId xmlns:a16="http://schemas.microsoft.com/office/drawing/2014/main" id="{0AA57106-8E06-FC96-EA1A-4011C5DBB1DD}"/>
                  </a:ext>
                </a:extLst>
              </p:cNvPr>
              <p:cNvSpPr/>
              <p:nvPr/>
            </p:nvSpPr>
            <p:spPr>
              <a:xfrm>
                <a:off x="6250431" y="1417089"/>
                <a:ext cx="2093421" cy="4195415"/>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FFCC5E"/>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dirty="0"/>
              </a:p>
            </p:txBody>
          </p:sp>
          <p:sp>
            <p:nvSpPr>
              <p:cNvPr id="19" name="Shape">
                <a:extLst>
                  <a:ext uri="{FF2B5EF4-FFF2-40B4-BE49-F238E27FC236}">
                    <a16:creationId xmlns:a16="http://schemas.microsoft.com/office/drawing/2014/main" id="{753267F5-249D-64CC-B084-3772BCB5BB9E}"/>
                  </a:ext>
                </a:extLst>
              </p:cNvPr>
              <p:cNvSpPr/>
              <p:nvPr/>
            </p:nvSpPr>
            <p:spPr>
              <a:xfrm>
                <a:off x="6490659" y="1245497"/>
                <a:ext cx="1612965" cy="196043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a:p>
            </p:txBody>
          </p:sp>
          <p:sp>
            <p:nvSpPr>
              <p:cNvPr id="20" name="Circle">
                <a:extLst>
                  <a:ext uri="{FF2B5EF4-FFF2-40B4-BE49-F238E27FC236}">
                    <a16:creationId xmlns:a16="http://schemas.microsoft.com/office/drawing/2014/main" id="{5B34813D-2437-7D49-C0C3-D627ABDEF775}"/>
                  </a:ext>
                </a:extLst>
              </p:cNvPr>
              <p:cNvSpPr/>
              <p:nvPr/>
            </p:nvSpPr>
            <p:spPr>
              <a:xfrm>
                <a:off x="6490661" y="1245497"/>
                <a:ext cx="1612961" cy="1612961"/>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a:p>
            </p:txBody>
          </p:sp>
          <p:sp>
            <p:nvSpPr>
              <p:cNvPr id="21" name="TextBox 48">
                <a:extLst>
                  <a:ext uri="{FF2B5EF4-FFF2-40B4-BE49-F238E27FC236}">
                    <a16:creationId xmlns:a16="http://schemas.microsoft.com/office/drawing/2014/main" id="{3CDC4CCA-7D25-74E3-FBEE-9A1C2915E345}"/>
                  </a:ext>
                </a:extLst>
              </p:cNvPr>
              <p:cNvSpPr txBox="1"/>
              <p:nvPr/>
            </p:nvSpPr>
            <p:spPr>
              <a:xfrm>
                <a:off x="6909639" y="1751265"/>
                <a:ext cx="775006" cy="737066"/>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t>01</a:t>
                </a:r>
              </a:p>
            </p:txBody>
          </p:sp>
        </p:grpSp>
        <p:sp>
          <p:nvSpPr>
            <p:cNvPr id="17" name="TextBox 16">
              <a:extLst>
                <a:ext uri="{FF2B5EF4-FFF2-40B4-BE49-F238E27FC236}">
                  <a16:creationId xmlns:a16="http://schemas.microsoft.com/office/drawing/2014/main" id="{29520BB4-8DB6-8FFC-C100-58EEAE038ECB}"/>
                </a:ext>
              </a:extLst>
            </p:cNvPr>
            <p:cNvSpPr txBox="1"/>
            <p:nvPr/>
          </p:nvSpPr>
          <p:spPr>
            <a:xfrm>
              <a:off x="7149779" y="4073162"/>
              <a:ext cx="1413207" cy="1142620"/>
            </a:xfrm>
            <a:prstGeom prst="rect">
              <a:avLst/>
            </a:prstGeom>
            <a:noFill/>
          </p:spPr>
          <p:txBody>
            <a:bodyPr wrap="square">
              <a:spAutoFit/>
            </a:bodyPr>
            <a:lstStyle/>
            <a:p>
              <a:pPr algn="ctr" rtl="1">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تحليل البيانات الديموغرافية وتقديم المساعدات</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2" name="Group 21">
            <a:extLst>
              <a:ext uri="{FF2B5EF4-FFF2-40B4-BE49-F238E27FC236}">
                <a16:creationId xmlns:a16="http://schemas.microsoft.com/office/drawing/2014/main" id="{EB61D668-DA63-EF74-5553-7DFDC89FBA11}"/>
              </a:ext>
            </a:extLst>
          </p:cNvPr>
          <p:cNvGrpSpPr/>
          <p:nvPr/>
        </p:nvGrpSpPr>
        <p:grpSpPr>
          <a:xfrm>
            <a:off x="4670523" y="2495624"/>
            <a:ext cx="1486053" cy="3100000"/>
            <a:chOff x="5452557" y="2268433"/>
            <a:chExt cx="1486053" cy="3100000"/>
          </a:xfrm>
        </p:grpSpPr>
        <p:grpSp>
          <p:nvGrpSpPr>
            <p:cNvPr id="23" name="Group 22">
              <a:extLst>
                <a:ext uri="{FF2B5EF4-FFF2-40B4-BE49-F238E27FC236}">
                  <a16:creationId xmlns:a16="http://schemas.microsoft.com/office/drawing/2014/main" id="{E70A605D-88BE-8101-2171-CDEE4D7CCBC9}"/>
                </a:ext>
              </a:extLst>
            </p:cNvPr>
            <p:cNvGrpSpPr/>
            <p:nvPr/>
          </p:nvGrpSpPr>
          <p:grpSpPr>
            <a:xfrm>
              <a:off x="5452557" y="2268433"/>
              <a:ext cx="1486053" cy="3100000"/>
              <a:chOff x="3805250" y="1245497"/>
              <a:chExt cx="2093421" cy="4367008"/>
            </a:xfrm>
          </p:grpSpPr>
          <p:sp>
            <p:nvSpPr>
              <p:cNvPr id="25" name="Shape">
                <a:extLst>
                  <a:ext uri="{FF2B5EF4-FFF2-40B4-BE49-F238E27FC236}">
                    <a16:creationId xmlns:a16="http://schemas.microsoft.com/office/drawing/2014/main" id="{9463E975-7225-A0D6-E940-1CCEA5866BC7}"/>
                  </a:ext>
                </a:extLst>
              </p:cNvPr>
              <p:cNvSpPr/>
              <p:nvPr/>
            </p:nvSpPr>
            <p:spPr>
              <a:xfrm>
                <a:off x="3805250" y="1417090"/>
                <a:ext cx="2093421" cy="4195415"/>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3D8E9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dirty="0"/>
              </a:p>
            </p:txBody>
          </p:sp>
          <p:sp>
            <p:nvSpPr>
              <p:cNvPr id="26" name="Shape">
                <a:extLst>
                  <a:ext uri="{FF2B5EF4-FFF2-40B4-BE49-F238E27FC236}">
                    <a16:creationId xmlns:a16="http://schemas.microsoft.com/office/drawing/2014/main" id="{9EE5C8E5-D424-CD19-7F8B-4B4871F31F1B}"/>
                  </a:ext>
                </a:extLst>
              </p:cNvPr>
              <p:cNvSpPr/>
              <p:nvPr/>
            </p:nvSpPr>
            <p:spPr>
              <a:xfrm>
                <a:off x="4045478" y="1245497"/>
                <a:ext cx="1612965" cy="196043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a:p>
            </p:txBody>
          </p:sp>
          <p:sp>
            <p:nvSpPr>
              <p:cNvPr id="41" name="Circle">
                <a:extLst>
                  <a:ext uri="{FF2B5EF4-FFF2-40B4-BE49-F238E27FC236}">
                    <a16:creationId xmlns:a16="http://schemas.microsoft.com/office/drawing/2014/main" id="{1960D13D-D3B9-686A-1423-F55D6C76D82F}"/>
                  </a:ext>
                </a:extLst>
              </p:cNvPr>
              <p:cNvSpPr/>
              <p:nvPr/>
            </p:nvSpPr>
            <p:spPr>
              <a:xfrm>
                <a:off x="4045480" y="1245497"/>
                <a:ext cx="1612961" cy="1612961"/>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a:p>
            </p:txBody>
          </p:sp>
          <p:sp>
            <p:nvSpPr>
              <p:cNvPr id="42" name="TextBox 47">
                <a:extLst>
                  <a:ext uri="{FF2B5EF4-FFF2-40B4-BE49-F238E27FC236}">
                    <a16:creationId xmlns:a16="http://schemas.microsoft.com/office/drawing/2014/main" id="{31828411-C66C-CCA7-8456-CD5A20B8C1D7}"/>
                  </a:ext>
                </a:extLst>
              </p:cNvPr>
              <p:cNvSpPr txBox="1"/>
              <p:nvPr/>
            </p:nvSpPr>
            <p:spPr>
              <a:xfrm>
                <a:off x="4502846" y="1876966"/>
                <a:ext cx="698228" cy="650353"/>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1" dirty="0"/>
                  <a:t>02</a:t>
                </a:r>
              </a:p>
            </p:txBody>
          </p:sp>
        </p:grpSp>
        <p:sp>
          <p:nvSpPr>
            <p:cNvPr id="24" name="TextBox 23">
              <a:extLst>
                <a:ext uri="{FF2B5EF4-FFF2-40B4-BE49-F238E27FC236}">
                  <a16:creationId xmlns:a16="http://schemas.microsoft.com/office/drawing/2014/main" id="{F20C423D-779D-CB5F-FE52-D61549F502C4}"/>
                </a:ext>
              </a:extLst>
            </p:cNvPr>
            <p:cNvSpPr txBox="1"/>
            <p:nvPr/>
          </p:nvSpPr>
          <p:spPr>
            <a:xfrm>
              <a:off x="5553925" y="4073162"/>
              <a:ext cx="1283316" cy="1142620"/>
            </a:xfrm>
            <a:prstGeom prst="rect">
              <a:avLst/>
            </a:prstGeom>
            <a:noFill/>
          </p:spPr>
          <p:txBody>
            <a:bodyPr wrap="square">
              <a:spAutoFit/>
            </a:bodyPr>
            <a:lstStyle/>
            <a:p>
              <a:pPr algn="ctr">
                <a:lnSpc>
                  <a:spcPct val="115000"/>
                </a:lnSpc>
              </a:pPr>
              <a:r>
                <a:rPr lang="ar-EG"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تحسين التنسيق بين الجهات الفاعلة</a:t>
              </a: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363646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1000"/>
                                        <p:tgtEl>
                                          <p:spTgt spid="22"/>
                                        </p:tgtEl>
                                      </p:cBhvr>
                                    </p:animEffect>
                                    <p:anim calcmode="lin" valueType="num">
                                      <p:cBhvr>
                                        <p:cTn id="15" dur="1000" fill="hold"/>
                                        <p:tgtEl>
                                          <p:spTgt spid="22"/>
                                        </p:tgtEl>
                                        <p:attrNameLst>
                                          <p:attrName>ppt_x</p:attrName>
                                        </p:attrNameLst>
                                      </p:cBhvr>
                                      <p:tavLst>
                                        <p:tav tm="0">
                                          <p:val>
                                            <p:strVal val="#ppt_x"/>
                                          </p:val>
                                        </p:tav>
                                        <p:tav tm="100000">
                                          <p:val>
                                            <p:strVal val="#ppt_x"/>
                                          </p:val>
                                        </p:tav>
                                      </p:tavLst>
                                    </p:anim>
                                    <p:anim calcmode="lin" valueType="num">
                                      <p:cBhvr>
                                        <p:cTn id="1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1452298" y="689347"/>
            <a:ext cx="9287404" cy="954513"/>
            <a:chOff x="1452298" y="533435"/>
            <a:chExt cx="9287404" cy="954513"/>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1452298" y="533435"/>
              <a:ext cx="9287404"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التأثير المستقبلي للذكاء الاصطناعي على الوظائف الحكومية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4" name="TextBox 13">
            <a:extLst>
              <a:ext uri="{FF2B5EF4-FFF2-40B4-BE49-F238E27FC236}">
                <a16:creationId xmlns:a16="http://schemas.microsoft.com/office/drawing/2014/main" id="{62850FAC-1607-4A10-D616-8AA40EBE42FD}"/>
              </a:ext>
            </a:extLst>
          </p:cNvPr>
          <p:cNvSpPr txBox="1"/>
          <p:nvPr/>
        </p:nvSpPr>
        <p:spPr>
          <a:xfrm>
            <a:off x="4073193" y="2612921"/>
            <a:ext cx="7373389" cy="2816156"/>
          </a:xfrm>
          <a:prstGeom prst="rect">
            <a:avLst/>
          </a:prstGeom>
          <a:noFill/>
        </p:spPr>
        <p:txBody>
          <a:bodyPr wrap="square">
            <a:spAutoFit/>
          </a:bodyPr>
          <a:lstStyle/>
          <a:p>
            <a:pPr marL="342900" indent="-432000" algn="r"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يُعتبر الذكاء الاصطناعي (</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AI</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من أكثر التقنيات التي ستُحدث تغييرات جذرية في سوق العمل بشكل عام، بما في ذلك في القطاع الحكومي. من المتوقع أن تؤدي هذه التقنية إلى تحسين الكفاءة والإنتاجية، وتقليل التكاليف، وتقديم خدمات أكثر دقة وسرعة. ومع ذلك، فإن تأثير الذكاء الاصطناعي على الوظائف الحكومية سيكون معقداً ومتعدد الأوجه، حيث سيتراوح بين أتمتة المهام الروتينية وخلق فرص عمل جديدة تتطلب مهارات فنية متقدمة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57" name="Picture 56">
            <a:extLst>
              <a:ext uri="{FF2B5EF4-FFF2-40B4-BE49-F238E27FC236}">
                <a16:creationId xmlns:a16="http://schemas.microsoft.com/office/drawing/2014/main" id="{51842AD3-3C3E-29FB-24D0-777E8C8F1CA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1409" y="2289785"/>
            <a:ext cx="3462428" cy="3462428"/>
          </a:xfrm>
          <a:prstGeom prst="rect">
            <a:avLst/>
          </a:prstGeom>
        </p:spPr>
      </p:pic>
    </p:spTree>
    <p:extLst>
      <p:ext uri="{BB962C8B-B14F-4D97-AF65-F5344CB8AC3E}">
        <p14:creationId xmlns:p14="http://schemas.microsoft.com/office/powerpoint/2010/main" val="2808584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1000"/>
                                        <p:tgtEl>
                                          <p:spTgt spid="14">
                                            <p:txEl>
                                              <p:pRg st="0" end="0"/>
                                            </p:txEl>
                                          </p:spTgt>
                                        </p:tgtEl>
                                      </p:cBhvr>
                                    </p:animEffect>
                                    <p:anim calcmode="lin" valueType="num">
                                      <p:cBhvr>
                                        <p:cTn id="8"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1452298" y="689347"/>
            <a:ext cx="9287404" cy="954513"/>
            <a:chOff x="1452298" y="533435"/>
            <a:chExt cx="9287404" cy="954513"/>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1452298" y="533435"/>
              <a:ext cx="9287404"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التأثير المستقبلي للذكاء الاصطناعي على الوظائف الحكومية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5" name="Group 14">
            <a:extLst>
              <a:ext uri="{FF2B5EF4-FFF2-40B4-BE49-F238E27FC236}">
                <a16:creationId xmlns:a16="http://schemas.microsoft.com/office/drawing/2014/main" id="{2F92E91F-D5C4-3F23-C295-F104B6352507}"/>
              </a:ext>
            </a:extLst>
          </p:cNvPr>
          <p:cNvGrpSpPr/>
          <p:nvPr/>
        </p:nvGrpSpPr>
        <p:grpSpPr>
          <a:xfrm>
            <a:off x="4969107" y="3633953"/>
            <a:ext cx="2338170" cy="3293331"/>
            <a:chOff x="4969107" y="3633953"/>
            <a:chExt cx="2338170" cy="3293331"/>
          </a:xfrm>
        </p:grpSpPr>
        <p:sp>
          <p:nvSpPr>
            <p:cNvPr id="16" name="TextBox 15">
              <a:extLst>
                <a:ext uri="{FF2B5EF4-FFF2-40B4-BE49-F238E27FC236}">
                  <a16:creationId xmlns:a16="http://schemas.microsoft.com/office/drawing/2014/main" id="{4F216E8E-7CAA-7DB3-7A38-A755C214C63D}"/>
                </a:ext>
              </a:extLst>
            </p:cNvPr>
            <p:cNvSpPr txBox="1"/>
            <p:nvPr/>
          </p:nvSpPr>
          <p:spPr>
            <a:xfrm>
              <a:off x="4969107" y="6138607"/>
              <a:ext cx="2338170" cy="788677"/>
            </a:xfrm>
            <a:prstGeom prst="rect">
              <a:avLst/>
            </a:prstGeom>
            <a:noFill/>
          </p:spPr>
          <p:txBody>
            <a:bodyPr wrap="square">
              <a:spAutoFit/>
            </a:bodyPr>
            <a:lstStyle/>
            <a:p>
              <a:pPr algn="ctr">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خلق وظائف جديدة تتطلب مهارات تقنية</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nvGrpSpPr>
            <p:cNvPr id="17" name="Group 16">
              <a:extLst>
                <a:ext uri="{FF2B5EF4-FFF2-40B4-BE49-F238E27FC236}">
                  <a16:creationId xmlns:a16="http://schemas.microsoft.com/office/drawing/2014/main" id="{72B1840C-0D07-30B3-2206-3324ACBEA006}"/>
                </a:ext>
              </a:extLst>
            </p:cNvPr>
            <p:cNvGrpSpPr/>
            <p:nvPr/>
          </p:nvGrpSpPr>
          <p:grpSpPr>
            <a:xfrm>
              <a:off x="5324398" y="3633953"/>
              <a:ext cx="1734639" cy="2453843"/>
              <a:chOff x="5324398" y="3633953"/>
              <a:chExt cx="1734639" cy="2453843"/>
            </a:xfrm>
          </p:grpSpPr>
          <p:sp>
            <p:nvSpPr>
              <p:cNvPr id="18" name="Shape">
                <a:extLst>
                  <a:ext uri="{FF2B5EF4-FFF2-40B4-BE49-F238E27FC236}">
                    <a16:creationId xmlns:a16="http://schemas.microsoft.com/office/drawing/2014/main" id="{030C08ED-E9A0-9EEE-BB58-703E6D577082}"/>
                  </a:ext>
                </a:extLst>
              </p:cNvPr>
              <p:cNvSpPr/>
              <p:nvPr/>
            </p:nvSpPr>
            <p:spPr>
              <a:xfrm>
                <a:off x="5324398" y="3633953"/>
                <a:ext cx="1734639" cy="2453843"/>
              </a:xfrm>
              <a:custGeom>
                <a:avLst/>
                <a:gdLst/>
                <a:ahLst/>
                <a:cxnLst>
                  <a:cxn ang="0">
                    <a:pos x="wd2" y="hd2"/>
                  </a:cxn>
                  <a:cxn ang="5400000">
                    <a:pos x="wd2" y="hd2"/>
                  </a:cxn>
                  <a:cxn ang="10800000">
                    <a:pos x="wd2" y="hd2"/>
                  </a:cxn>
                  <a:cxn ang="16200000">
                    <a:pos x="wd2" y="hd2"/>
                  </a:cxn>
                </a:cxnLst>
                <a:rect l="0" t="0" r="r" b="b"/>
                <a:pathLst>
                  <a:path w="21600" h="21553" extrusionOk="0">
                    <a:moveTo>
                      <a:pt x="17938" y="1048"/>
                    </a:moveTo>
                    <a:cubicBezTo>
                      <a:pt x="16346" y="2171"/>
                      <a:pt x="13851" y="2171"/>
                      <a:pt x="12259" y="1048"/>
                    </a:cubicBezTo>
                    <a:lnTo>
                      <a:pt x="11304" y="374"/>
                    </a:lnTo>
                    <a:cubicBezTo>
                      <a:pt x="10986" y="150"/>
                      <a:pt x="10455" y="150"/>
                      <a:pt x="10136" y="374"/>
                    </a:cubicBezTo>
                    <a:lnTo>
                      <a:pt x="9394" y="898"/>
                    </a:lnTo>
                    <a:cubicBezTo>
                      <a:pt x="7801" y="2021"/>
                      <a:pt x="5307" y="2021"/>
                      <a:pt x="3715" y="898"/>
                    </a:cubicBezTo>
                    <a:lnTo>
                      <a:pt x="2441" y="0"/>
                    </a:lnTo>
                    <a:lnTo>
                      <a:pt x="0" y="1722"/>
                    </a:lnTo>
                    <a:lnTo>
                      <a:pt x="1274" y="2620"/>
                    </a:lnTo>
                    <a:cubicBezTo>
                      <a:pt x="2866" y="3743"/>
                      <a:pt x="2866" y="5503"/>
                      <a:pt x="1274" y="6626"/>
                    </a:cubicBezTo>
                    <a:lnTo>
                      <a:pt x="1008" y="6813"/>
                    </a:lnTo>
                    <a:cubicBezTo>
                      <a:pt x="690" y="7038"/>
                      <a:pt x="690" y="7412"/>
                      <a:pt x="1008" y="7637"/>
                    </a:cubicBezTo>
                    <a:lnTo>
                      <a:pt x="10083" y="14038"/>
                    </a:lnTo>
                    <a:cubicBezTo>
                      <a:pt x="10190" y="14113"/>
                      <a:pt x="10296" y="14150"/>
                      <a:pt x="10402" y="14188"/>
                    </a:cubicBezTo>
                    <a:lnTo>
                      <a:pt x="10402" y="19691"/>
                    </a:lnTo>
                    <a:cubicBezTo>
                      <a:pt x="10349" y="19728"/>
                      <a:pt x="10296" y="19728"/>
                      <a:pt x="10243" y="19766"/>
                    </a:cubicBezTo>
                    <a:lnTo>
                      <a:pt x="9500" y="20290"/>
                    </a:lnTo>
                    <a:cubicBezTo>
                      <a:pt x="9234" y="20477"/>
                      <a:pt x="9234" y="20739"/>
                      <a:pt x="9500" y="20889"/>
                    </a:cubicBezTo>
                    <a:lnTo>
                      <a:pt x="10243" y="21413"/>
                    </a:lnTo>
                    <a:cubicBezTo>
                      <a:pt x="10508" y="21600"/>
                      <a:pt x="10880" y="21600"/>
                      <a:pt x="11092" y="21413"/>
                    </a:cubicBezTo>
                    <a:lnTo>
                      <a:pt x="11835" y="20889"/>
                    </a:lnTo>
                    <a:cubicBezTo>
                      <a:pt x="12100" y="20702"/>
                      <a:pt x="12100" y="20440"/>
                      <a:pt x="11835" y="20290"/>
                    </a:cubicBezTo>
                    <a:lnTo>
                      <a:pt x="11092" y="19766"/>
                    </a:lnTo>
                    <a:cubicBezTo>
                      <a:pt x="11039" y="19728"/>
                      <a:pt x="10986" y="19691"/>
                      <a:pt x="10933" y="19691"/>
                    </a:cubicBezTo>
                    <a:lnTo>
                      <a:pt x="10933" y="14188"/>
                    </a:lnTo>
                    <a:cubicBezTo>
                      <a:pt x="11039" y="14150"/>
                      <a:pt x="11145" y="14113"/>
                      <a:pt x="11251" y="14038"/>
                    </a:cubicBezTo>
                    <a:lnTo>
                      <a:pt x="20326" y="7637"/>
                    </a:lnTo>
                    <a:cubicBezTo>
                      <a:pt x="20645" y="7412"/>
                      <a:pt x="20645" y="7038"/>
                      <a:pt x="20326" y="6813"/>
                    </a:cubicBezTo>
                    <a:lnTo>
                      <a:pt x="20326" y="6813"/>
                    </a:lnTo>
                    <a:cubicBezTo>
                      <a:pt x="18734" y="5690"/>
                      <a:pt x="18734" y="3931"/>
                      <a:pt x="20326" y="2808"/>
                    </a:cubicBezTo>
                    <a:lnTo>
                      <a:pt x="21600" y="1909"/>
                    </a:lnTo>
                    <a:lnTo>
                      <a:pt x="19159" y="187"/>
                    </a:lnTo>
                    <a:lnTo>
                      <a:pt x="17938" y="1048"/>
                    </a:lnTo>
                    <a:close/>
                  </a:path>
                </a:pathLst>
              </a:custGeom>
              <a:solidFill>
                <a:srgbClr val="FFC000"/>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19" name="Shape">
                <a:extLst>
                  <a:ext uri="{FF2B5EF4-FFF2-40B4-BE49-F238E27FC236}">
                    <a16:creationId xmlns:a16="http://schemas.microsoft.com/office/drawing/2014/main" id="{7FF00D25-E523-8D36-3093-5724D25A8925}"/>
                  </a:ext>
                </a:extLst>
              </p:cNvPr>
              <p:cNvSpPr/>
              <p:nvPr/>
            </p:nvSpPr>
            <p:spPr>
              <a:xfrm>
                <a:off x="5622736" y="3889676"/>
                <a:ext cx="1110259" cy="1110245"/>
              </a:xfrm>
              <a:custGeom>
                <a:avLst/>
                <a:gdLst/>
                <a:ahLst/>
                <a:cxnLst>
                  <a:cxn ang="0">
                    <a:pos x="wd2" y="hd2"/>
                  </a:cxn>
                  <a:cxn ang="5400000">
                    <a:pos x="wd2" y="hd2"/>
                  </a:cxn>
                  <a:cxn ang="10800000">
                    <a:pos x="wd2" y="hd2"/>
                  </a:cxn>
                  <a:cxn ang="16200000">
                    <a:pos x="wd2" y="hd2"/>
                  </a:cxn>
                </a:cxnLst>
                <a:rect l="0" t="0" r="r" b="b"/>
                <a:pathLst>
                  <a:path w="20687" h="20687" extrusionOk="0">
                    <a:moveTo>
                      <a:pt x="7008" y="19317"/>
                    </a:moveTo>
                    <a:lnTo>
                      <a:pt x="1369" y="13678"/>
                    </a:lnTo>
                    <a:cubicBezTo>
                      <a:pt x="-457" y="11852"/>
                      <a:pt x="-457" y="8834"/>
                      <a:pt x="1369" y="7008"/>
                    </a:cubicBezTo>
                    <a:lnTo>
                      <a:pt x="7008" y="1369"/>
                    </a:lnTo>
                    <a:cubicBezTo>
                      <a:pt x="8834" y="-457"/>
                      <a:pt x="11852" y="-457"/>
                      <a:pt x="13678" y="1369"/>
                    </a:cubicBezTo>
                    <a:lnTo>
                      <a:pt x="19317" y="7008"/>
                    </a:lnTo>
                    <a:cubicBezTo>
                      <a:pt x="21143" y="8834"/>
                      <a:pt x="21143" y="11852"/>
                      <a:pt x="19317" y="13678"/>
                    </a:cubicBezTo>
                    <a:lnTo>
                      <a:pt x="13678" y="19317"/>
                    </a:lnTo>
                    <a:cubicBezTo>
                      <a:pt x="11852" y="21143"/>
                      <a:pt x="8834" y="21143"/>
                      <a:pt x="7008" y="19317"/>
                    </a:cubicBezTo>
                    <a:close/>
                  </a:path>
                </a:pathLst>
              </a:custGeom>
              <a:solidFill>
                <a:schemeClr val="bg1"/>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pic>
            <p:nvPicPr>
              <p:cNvPr id="20" name="Picture 19">
                <a:extLst>
                  <a:ext uri="{FF2B5EF4-FFF2-40B4-BE49-F238E27FC236}">
                    <a16:creationId xmlns:a16="http://schemas.microsoft.com/office/drawing/2014/main" id="{AAEA2B73-785C-E3D4-D805-290CEF96D402}"/>
                  </a:ext>
                </a:extLst>
              </p:cNvPr>
              <p:cNvPicPr>
                <a:picLocks noChangeAspect="1"/>
              </p:cNvPicPr>
              <p:nvPr/>
            </p:nvPicPr>
            <p:blipFill>
              <a:blip r:embed="rId2"/>
              <a:stretch>
                <a:fillRect/>
              </a:stretch>
            </p:blipFill>
            <p:spPr>
              <a:xfrm flipH="1">
                <a:off x="5921326" y="4187007"/>
                <a:ext cx="529156" cy="529156"/>
              </a:xfrm>
              <a:prstGeom prst="rect">
                <a:avLst/>
              </a:prstGeom>
            </p:spPr>
          </p:pic>
        </p:grpSp>
      </p:grpSp>
      <p:grpSp>
        <p:nvGrpSpPr>
          <p:cNvPr id="21" name="Group 20">
            <a:extLst>
              <a:ext uri="{FF2B5EF4-FFF2-40B4-BE49-F238E27FC236}">
                <a16:creationId xmlns:a16="http://schemas.microsoft.com/office/drawing/2014/main" id="{8222D782-CE4E-CFC3-17A4-EE78D91EDFB9}"/>
              </a:ext>
            </a:extLst>
          </p:cNvPr>
          <p:cNvGrpSpPr/>
          <p:nvPr/>
        </p:nvGrpSpPr>
        <p:grpSpPr>
          <a:xfrm>
            <a:off x="9813343" y="2227504"/>
            <a:ext cx="2012065" cy="3211479"/>
            <a:chOff x="9813343" y="2227504"/>
            <a:chExt cx="2012065" cy="3211479"/>
          </a:xfrm>
        </p:grpSpPr>
        <p:sp>
          <p:nvSpPr>
            <p:cNvPr id="22" name="TextBox 21">
              <a:extLst>
                <a:ext uri="{FF2B5EF4-FFF2-40B4-BE49-F238E27FC236}">
                  <a16:creationId xmlns:a16="http://schemas.microsoft.com/office/drawing/2014/main" id="{F3B1C63D-1EC7-766B-2299-55F1A33645A9}"/>
                </a:ext>
              </a:extLst>
            </p:cNvPr>
            <p:cNvSpPr txBox="1"/>
            <p:nvPr/>
          </p:nvSpPr>
          <p:spPr>
            <a:xfrm>
              <a:off x="9813343" y="5004249"/>
              <a:ext cx="2012065" cy="434734"/>
            </a:xfrm>
            <a:prstGeom prst="rect">
              <a:avLst/>
            </a:prstGeom>
            <a:noFill/>
          </p:spPr>
          <p:txBody>
            <a:bodyPr wrap="square">
              <a:spAutoFit/>
            </a:bodyPr>
            <a:lstStyle/>
            <a:p>
              <a:pPr algn="ctr">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أتمتة المهام الروتينية</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3" name="Shape">
              <a:extLst>
                <a:ext uri="{FF2B5EF4-FFF2-40B4-BE49-F238E27FC236}">
                  <a16:creationId xmlns:a16="http://schemas.microsoft.com/office/drawing/2014/main" id="{A4D2F7A5-22B0-940F-9CF6-8ABE5259B27C}"/>
                </a:ext>
              </a:extLst>
            </p:cNvPr>
            <p:cNvSpPr/>
            <p:nvPr/>
          </p:nvSpPr>
          <p:spPr>
            <a:xfrm>
              <a:off x="9969959" y="2227504"/>
              <a:ext cx="1647268" cy="2434660"/>
            </a:xfrm>
            <a:custGeom>
              <a:avLst/>
              <a:gdLst/>
              <a:ahLst/>
              <a:cxnLst>
                <a:cxn ang="0">
                  <a:pos x="wd2" y="hd2"/>
                </a:cxn>
                <a:cxn ang="5400000">
                  <a:pos x="wd2" y="hd2"/>
                </a:cxn>
                <a:cxn ang="10800000">
                  <a:pos x="wd2" y="hd2"/>
                </a:cxn>
                <a:cxn ang="16200000">
                  <a:pos x="wd2" y="hd2"/>
                </a:cxn>
              </a:cxnLst>
              <a:rect l="0" t="0" r="r" b="b"/>
              <a:pathLst>
                <a:path w="21516" h="21497" extrusionOk="0">
                  <a:moveTo>
                    <a:pt x="11746" y="13867"/>
                  </a:moveTo>
                  <a:lnTo>
                    <a:pt x="21266" y="7432"/>
                  </a:lnTo>
                  <a:cubicBezTo>
                    <a:pt x="21600" y="7207"/>
                    <a:pt x="21600" y="6830"/>
                    <a:pt x="21266" y="6605"/>
                  </a:cubicBezTo>
                  <a:lnTo>
                    <a:pt x="11746" y="170"/>
                  </a:lnTo>
                  <a:cubicBezTo>
                    <a:pt x="11412" y="-56"/>
                    <a:pt x="10856" y="-56"/>
                    <a:pt x="10522" y="170"/>
                  </a:cubicBezTo>
                  <a:lnTo>
                    <a:pt x="1002" y="6605"/>
                  </a:lnTo>
                  <a:cubicBezTo>
                    <a:pt x="668" y="6830"/>
                    <a:pt x="668" y="7207"/>
                    <a:pt x="1002" y="7432"/>
                  </a:cubicBezTo>
                  <a:cubicBezTo>
                    <a:pt x="2672" y="8561"/>
                    <a:pt x="2672" y="10330"/>
                    <a:pt x="1002" y="11459"/>
                  </a:cubicBezTo>
                  <a:lnTo>
                    <a:pt x="0" y="12136"/>
                  </a:lnTo>
                  <a:lnTo>
                    <a:pt x="2561" y="13867"/>
                  </a:lnTo>
                  <a:lnTo>
                    <a:pt x="3563" y="13190"/>
                  </a:lnTo>
                  <a:cubicBezTo>
                    <a:pt x="5233" y="12061"/>
                    <a:pt x="7849" y="12061"/>
                    <a:pt x="9520" y="13190"/>
                  </a:cubicBezTo>
                  <a:lnTo>
                    <a:pt x="10522" y="13867"/>
                  </a:lnTo>
                  <a:cubicBezTo>
                    <a:pt x="10633" y="13943"/>
                    <a:pt x="10744" y="13980"/>
                    <a:pt x="10856" y="14018"/>
                  </a:cubicBezTo>
                  <a:lnTo>
                    <a:pt x="10856" y="19625"/>
                  </a:lnTo>
                  <a:cubicBezTo>
                    <a:pt x="10800" y="19662"/>
                    <a:pt x="10744" y="19662"/>
                    <a:pt x="10689" y="19700"/>
                  </a:cubicBezTo>
                  <a:lnTo>
                    <a:pt x="9909" y="20227"/>
                  </a:lnTo>
                  <a:cubicBezTo>
                    <a:pt x="9631" y="20415"/>
                    <a:pt x="9631" y="20678"/>
                    <a:pt x="9909" y="20829"/>
                  </a:cubicBezTo>
                  <a:lnTo>
                    <a:pt x="10689" y="21356"/>
                  </a:lnTo>
                  <a:cubicBezTo>
                    <a:pt x="10967" y="21544"/>
                    <a:pt x="11357" y="21544"/>
                    <a:pt x="11579" y="21356"/>
                  </a:cubicBezTo>
                  <a:lnTo>
                    <a:pt x="12359" y="20829"/>
                  </a:lnTo>
                  <a:cubicBezTo>
                    <a:pt x="12637" y="20641"/>
                    <a:pt x="12637" y="20377"/>
                    <a:pt x="12359" y="20227"/>
                  </a:cubicBezTo>
                  <a:lnTo>
                    <a:pt x="11579" y="19700"/>
                  </a:lnTo>
                  <a:cubicBezTo>
                    <a:pt x="11524" y="19662"/>
                    <a:pt x="11468" y="19625"/>
                    <a:pt x="11412" y="19625"/>
                  </a:cubicBezTo>
                  <a:lnTo>
                    <a:pt x="11412" y="14018"/>
                  </a:lnTo>
                  <a:cubicBezTo>
                    <a:pt x="11524" y="13980"/>
                    <a:pt x="11635" y="13943"/>
                    <a:pt x="11746" y="13867"/>
                  </a:cubicBezTo>
                  <a:close/>
                </a:path>
              </a:pathLst>
            </a:custGeom>
            <a:solidFill>
              <a:srgbClr val="3D8E92"/>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4" name="Shape">
              <a:extLst>
                <a:ext uri="{FF2B5EF4-FFF2-40B4-BE49-F238E27FC236}">
                  <a16:creationId xmlns:a16="http://schemas.microsoft.com/office/drawing/2014/main" id="{E3221912-39A5-579E-2D3B-2F2707DC65EF}"/>
                </a:ext>
              </a:extLst>
            </p:cNvPr>
            <p:cNvSpPr/>
            <p:nvPr/>
          </p:nvSpPr>
          <p:spPr>
            <a:xfrm>
              <a:off x="10265626" y="2458711"/>
              <a:ext cx="1110259" cy="1113444"/>
            </a:xfrm>
            <a:custGeom>
              <a:avLst/>
              <a:gdLst/>
              <a:ahLst/>
              <a:cxnLst>
                <a:cxn ang="0">
                  <a:pos x="wd2" y="hd2"/>
                </a:cxn>
                <a:cxn ang="5400000">
                  <a:pos x="wd2" y="hd2"/>
                </a:cxn>
                <a:cxn ang="10800000">
                  <a:pos x="wd2" y="hd2"/>
                </a:cxn>
                <a:cxn ang="16200000">
                  <a:pos x="wd2" y="hd2"/>
                </a:cxn>
              </a:cxnLst>
              <a:rect l="0" t="0" r="r" b="b"/>
              <a:pathLst>
                <a:path w="20687" h="20670" extrusionOk="0">
                  <a:moveTo>
                    <a:pt x="7008" y="19246"/>
                  </a:moveTo>
                  <a:lnTo>
                    <a:pt x="1369" y="13629"/>
                  </a:lnTo>
                  <a:cubicBezTo>
                    <a:pt x="-457" y="11809"/>
                    <a:pt x="-457" y="8802"/>
                    <a:pt x="1369" y="6982"/>
                  </a:cubicBezTo>
                  <a:lnTo>
                    <a:pt x="7008" y="1365"/>
                  </a:lnTo>
                  <a:cubicBezTo>
                    <a:pt x="8834" y="-455"/>
                    <a:pt x="11852" y="-455"/>
                    <a:pt x="13678" y="1365"/>
                  </a:cubicBezTo>
                  <a:lnTo>
                    <a:pt x="19317" y="6982"/>
                  </a:lnTo>
                  <a:cubicBezTo>
                    <a:pt x="21143" y="8802"/>
                    <a:pt x="21143" y="11809"/>
                    <a:pt x="19317" y="13629"/>
                  </a:cubicBezTo>
                  <a:lnTo>
                    <a:pt x="13678" y="19246"/>
                  </a:lnTo>
                  <a:cubicBezTo>
                    <a:pt x="11852" y="21145"/>
                    <a:pt x="8834" y="21145"/>
                    <a:pt x="7008" y="19246"/>
                  </a:cubicBezTo>
                  <a:close/>
                </a:path>
              </a:pathLst>
            </a:custGeom>
            <a:solidFill>
              <a:schemeClr val="bg1"/>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pic>
          <p:nvPicPr>
            <p:cNvPr id="25" name="Graphic 16" descr="Document with solid fill">
              <a:extLst>
                <a:ext uri="{FF2B5EF4-FFF2-40B4-BE49-F238E27FC236}">
                  <a16:creationId xmlns:a16="http://schemas.microsoft.com/office/drawing/2014/main" id="{770CA3D3-D5C3-77AA-DD5A-F3DED30AC047}"/>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93489" y="2756077"/>
              <a:ext cx="520065" cy="520065"/>
            </a:xfrm>
            <a:prstGeom prst="rect">
              <a:avLst/>
            </a:prstGeom>
          </p:spPr>
        </p:pic>
      </p:grpSp>
      <p:grpSp>
        <p:nvGrpSpPr>
          <p:cNvPr id="26" name="Group 25">
            <a:extLst>
              <a:ext uri="{FF2B5EF4-FFF2-40B4-BE49-F238E27FC236}">
                <a16:creationId xmlns:a16="http://schemas.microsoft.com/office/drawing/2014/main" id="{EDAA03A2-6F12-23CE-EDD6-B5495B584CAF}"/>
              </a:ext>
            </a:extLst>
          </p:cNvPr>
          <p:cNvGrpSpPr/>
          <p:nvPr/>
        </p:nvGrpSpPr>
        <p:grpSpPr>
          <a:xfrm>
            <a:off x="171440" y="2184884"/>
            <a:ext cx="2570272" cy="2975579"/>
            <a:chOff x="169519" y="2224533"/>
            <a:chExt cx="2570272" cy="2975579"/>
          </a:xfrm>
        </p:grpSpPr>
        <p:sp>
          <p:nvSpPr>
            <p:cNvPr id="27" name="Shape">
              <a:extLst>
                <a:ext uri="{FF2B5EF4-FFF2-40B4-BE49-F238E27FC236}">
                  <a16:creationId xmlns:a16="http://schemas.microsoft.com/office/drawing/2014/main" id="{62925AF3-F38C-2035-D928-18EC0DCA5366}"/>
                </a:ext>
              </a:extLst>
            </p:cNvPr>
            <p:cNvSpPr/>
            <p:nvPr/>
          </p:nvSpPr>
          <p:spPr>
            <a:xfrm flipH="1">
              <a:off x="735107" y="2224533"/>
              <a:ext cx="1647268" cy="2434660"/>
            </a:xfrm>
            <a:custGeom>
              <a:avLst/>
              <a:gdLst/>
              <a:ahLst/>
              <a:cxnLst>
                <a:cxn ang="0">
                  <a:pos x="wd2" y="hd2"/>
                </a:cxn>
                <a:cxn ang="5400000">
                  <a:pos x="wd2" y="hd2"/>
                </a:cxn>
                <a:cxn ang="10800000">
                  <a:pos x="wd2" y="hd2"/>
                </a:cxn>
                <a:cxn ang="16200000">
                  <a:pos x="wd2" y="hd2"/>
                </a:cxn>
              </a:cxnLst>
              <a:rect l="0" t="0" r="r" b="b"/>
              <a:pathLst>
                <a:path w="21516" h="21497" extrusionOk="0">
                  <a:moveTo>
                    <a:pt x="11746" y="13867"/>
                  </a:moveTo>
                  <a:lnTo>
                    <a:pt x="21266" y="7432"/>
                  </a:lnTo>
                  <a:cubicBezTo>
                    <a:pt x="21600" y="7207"/>
                    <a:pt x="21600" y="6830"/>
                    <a:pt x="21266" y="6605"/>
                  </a:cubicBezTo>
                  <a:lnTo>
                    <a:pt x="11746" y="170"/>
                  </a:lnTo>
                  <a:cubicBezTo>
                    <a:pt x="11412" y="-56"/>
                    <a:pt x="10856" y="-56"/>
                    <a:pt x="10522" y="170"/>
                  </a:cubicBezTo>
                  <a:lnTo>
                    <a:pt x="1002" y="6605"/>
                  </a:lnTo>
                  <a:cubicBezTo>
                    <a:pt x="668" y="6830"/>
                    <a:pt x="668" y="7207"/>
                    <a:pt x="1002" y="7432"/>
                  </a:cubicBezTo>
                  <a:cubicBezTo>
                    <a:pt x="2672" y="8561"/>
                    <a:pt x="2672" y="10330"/>
                    <a:pt x="1002" y="11459"/>
                  </a:cubicBezTo>
                  <a:lnTo>
                    <a:pt x="0" y="12136"/>
                  </a:lnTo>
                  <a:lnTo>
                    <a:pt x="2561" y="13867"/>
                  </a:lnTo>
                  <a:lnTo>
                    <a:pt x="3563" y="13190"/>
                  </a:lnTo>
                  <a:cubicBezTo>
                    <a:pt x="5233" y="12061"/>
                    <a:pt x="7849" y="12061"/>
                    <a:pt x="9520" y="13190"/>
                  </a:cubicBezTo>
                  <a:lnTo>
                    <a:pt x="10522" y="13867"/>
                  </a:lnTo>
                  <a:cubicBezTo>
                    <a:pt x="10633" y="13943"/>
                    <a:pt x="10744" y="13980"/>
                    <a:pt x="10856" y="14018"/>
                  </a:cubicBezTo>
                  <a:lnTo>
                    <a:pt x="10856" y="19625"/>
                  </a:lnTo>
                  <a:cubicBezTo>
                    <a:pt x="10800" y="19662"/>
                    <a:pt x="10744" y="19662"/>
                    <a:pt x="10689" y="19700"/>
                  </a:cubicBezTo>
                  <a:lnTo>
                    <a:pt x="9909" y="20227"/>
                  </a:lnTo>
                  <a:cubicBezTo>
                    <a:pt x="9631" y="20415"/>
                    <a:pt x="9631" y="20678"/>
                    <a:pt x="9909" y="20829"/>
                  </a:cubicBezTo>
                  <a:lnTo>
                    <a:pt x="10689" y="21356"/>
                  </a:lnTo>
                  <a:cubicBezTo>
                    <a:pt x="10967" y="21544"/>
                    <a:pt x="11357" y="21544"/>
                    <a:pt x="11579" y="21356"/>
                  </a:cubicBezTo>
                  <a:lnTo>
                    <a:pt x="12359" y="20829"/>
                  </a:lnTo>
                  <a:cubicBezTo>
                    <a:pt x="12637" y="20641"/>
                    <a:pt x="12637" y="20377"/>
                    <a:pt x="12359" y="20227"/>
                  </a:cubicBezTo>
                  <a:lnTo>
                    <a:pt x="11579" y="19700"/>
                  </a:lnTo>
                  <a:cubicBezTo>
                    <a:pt x="11524" y="19662"/>
                    <a:pt x="11468" y="19625"/>
                    <a:pt x="11412" y="19625"/>
                  </a:cubicBezTo>
                  <a:lnTo>
                    <a:pt x="11412" y="14018"/>
                  </a:lnTo>
                  <a:cubicBezTo>
                    <a:pt x="11524" y="13980"/>
                    <a:pt x="11635" y="13943"/>
                    <a:pt x="11746" y="13867"/>
                  </a:cubicBezTo>
                  <a:close/>
                </a:path>
              </a:pathLst>
            </a:custGeom>
            <a:solidFill>
              <a:srgbClr val="99A8BD"/>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8" name="Shape">
              <a:extLst>
                <a:ext uri="{FF2B5EF4-FFF2-40B4-BE49-F238E27FC236}">
                  <a16:creationId xmlns:a16="http://schemas.microsoft.com/office/drawing/2014/main" id="{765F05B6-464C-2EA1-4620-A3B1F96F3666}"/>
                </a:ext>
              </a:extLst>
            </p:cNvPr>
            <p:cNvSpPr/>
            <p:nvPr/>
          </p:nvSpPr>
          <p:spPr>
            <a:xfrm flipH="1">
              <a:off x="1003611" y="2440603"/>
              <a:ext cx="1110259" cy="1113444"/>
            </a:xfrm>
            <a:custGeom>
              <a:avLst/>
              <a:gdLst/>
              <a:ahLst/>
              <a:cxnLst>
                <a:cxn ang="0">
                  <a:pos x="wd2" y="hd2"/>
                </a:cxn>
                <a:cxn ang="5400000">
                  <a:pos x="wd2" y="hd2"/>
                </a:cxn>
                <a:cxn ang="10800000">
                  <a:pos x="wd2" y="hd2"/>
                </a:cxn>
                <a:cxn ang="16200000">
                  <a:pos x="wd2" y="hd2"/>
                </a:cxn>
              </a:cxnLst>
              <a:rect l="0" t="0" r="r" b="b"/>
              <a:pathLst>
                <a:path w="20687" h="20670" extrusionOk="0">
                  <a:moveTo>
                    <a:pt x="7008" y="19246"/>
                  </a:moveTo>
                  <a:lnTo>
                    <a:pt x="1369" y="13629"/>
                  </a:lnTo>
                  <a:cubicBezTo>
                    <a:pt x="-457" y="11809"/>
                    <a:pt x="-457" y="8802"/>
                    <a:pt x="1369" y="6982"/>
                  </a:cubicBezTo>
                  <a:lnTo>
                    <a:pt x="7008" y="1365"/>
                  </a:lnTo>
                  <a:cubicBezTo>
                    <a:pt x="8834" y="-455"/>
                    <a:pt x="11852" y="-455"/>
                    <a:pt x="13678" y="1365"/>
                  </a:cubicBezTo>
                  <a:lnTo>
                    <a:pt x="19317" y="6982"/>
                  </a:lnTo>
                  <a:cubicBezTo>
                    <a:pt x="21143" y="8802"/>
                    <a:pt x="21143" y="11809"/>
                    <a:pt x="19317" y="13629"/>
                  </a:cubicBezTo>
                  <a:lnTo>
                    <a:pt x="13678" y="19246"/>
                  </a:lnTo>
                  <a:cubicBezTo>
                    <a:pt x="11852" y="21145"/>
                    <a:pt x="8834" y="21145"/>
                    <a:pt x="7008" y="19246"/>
                  </a:cubicBezTo>
                  <a:close/>
                </a:path>
              </a:pathLst>
            </a:custGeom>
            <a:solidFill>
              <a:schemeClr val="bg1"/>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9" name="TextBox 28">
              <a:extLst>
                <a:ext uri="{FF2B5EF4-FFF2-40B4-BE49-F238E27FC236}">
                  <a16:creationId xmlns:a16="http://schemas.microsoft.com/office/drawing/2014/main" id="{AAA51782-5E1C-EECB-D694-EABF3C4744D1}"/>
                </a:ext>
              </a:extLst>
            </p:cNvPr>
            <p:cNvSpPr txBox="1"/>
            <p:nvPr/>
          </p:nvSpPr>
          <p:spPr>
            <a:xfrm>
              <a:off x="169519" y="4765378"/>
              <a:ext cx="2570272" cy="434734"/>
            </a:xfrm>
            <a:prstGeom prst="rect">
              <a:avLst/>
            </a:prstGeom>
            <a:noFill/>
          </p:spPr>
          <p:txBody>
            <a:bodyPr wrap="square">
              <a:spAutoFit/>
            </a:bodyPr>
            <a:lstStyle/>
            <a:p>
              <a:pPr algn="ctr">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التحديات الاجتماعية والأخلاقية</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pic>
          <p:nvPicPr>
            <p:cNvPr id="30" name="Graphic 29" descr="Boardroom outline">
              <a:extLst>
                <a:ext uri="{FF2B5EF4-FFF2-40B4-BE49-F238E27FC236}">
                  <a16:creationId xmlns:a16="http://schemas.microsoft.com/office/drawing/2014/main" id="{B69745B3-A7EB-CE33-22A0-1608996DE2D8}"/>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203890" y="2642475"/>
              <a:ext cx="709699" cy="709699"/>
            </a:xfrm>
            <a:prstGeom prst="rect">
              <a:avLst/>
            </a:prstGeom>
          </p:spPr>
        </p:pic>
      </p:grpSp>
      <p:grpSp>
        <p:nvGrpSpPr>
          <p:cNvPr id="31" name="Group 30">
            <a:extLst>
              <a:ext uri="{FF2B5EF4-FFF2-40B4-BE49-F238E27FC236}">
                <a16:creationId xmlns:a16="http://schemas.microsoft.com/office/drawing/2014/main" id="{0A4F7317-AB33-F8F7-4614-31C9FAE1DAA9}"/>
              </a:ext>
            </a:extLst>
          </p:cNvPr>
          <p:cNvGrpSpPr/>
          <p:nvPr/>
        </p:nvGrpSpPr>
        <p:grpSpPr>
          <a:xfrm>
            <a:off x="7958165" y="3633957"/>
            <a:ext cx="2570272" cy="3296781"/>
            <a:chOff x="7958165" y="3633957"/>
            <a:chExt cx="2570272" cy="3296781"/>
          </a:xfrm>
        </p:grpSpPr>
        <p:grpSp>
          <p:nvGrpSpPr>
            <p:cNvPr id="32" name="Group 31">
              <a:extLst>
                <a:ext uri="{FF2B5EF4-FFF2-40B4-BE49-F238E27FC236}">
                  <a16:creationId xmlns:a16="http://schemas.microsoft.com/office/drawing/2014/main" id="{2219C886-90FA-F2F0-1DF3-D0A2F7B84287}"/>
                </a:ext>
              </a:extLst>
            </p:cNvPr>
            <p:cNvGrpSpPr/>
            <p:nvPr/>
          </p:nvGrpSpPr>
          <p:grpSpPr>
            <a:xfrm>
              <a:off x="7958165" y="3633957"/>
              <a:ext cx="2570272" cy="3296781"/>
              <a:chOff x="7958165" y="3633957"/>
              <a:chExt cx="2570272" cy="3296781"/>
            </a:xfrm>
          </p:grpSpPr>
          <p:sp>
            <p:nvSpPr>
              <p:cNvPr id="34" name="TextBox 33">
                <a:extLst>
                  <a:ext uri="{FF2B5EF4-FFF2-40B4-BE49-F238E27FC236}">
                    <a16:creationId xmlns:a16="http://schemas.microsoft.com/office/drawing/2014/main" id="{1EC0004C-5594-358B-056C-F0B71C628CCE}"/>
                  </a:ext>
                </a:extLst>
              </p:cNvPr>
              <p:cNvSpPr txBox="1"/>
              <p:nvPr/>
            </p:nvSpPr>
            <p:spPr>
              <a:xfrm>
                <a:off x="7958165" y="6142061"/>
                <a:ext cx="2570272" cy="788677"/>
              </a:xfrm>
              <a:prstGeom prst="rect">
                <a:avLst/>
              </a:prstGeom>
              <a:noFill/>
            </p:spPr>
            <p:txBody>
              <a:bodyPr wrap="square">
                <a:spAutoFit/>
              </a:bodyPr>
              <a:lstStyle/>
              <a:p>
                <a:pPr algn="ctr">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تحسين اتخاذ القرارات باستخدام التحليلات التنبؤية</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grpSp>
            <p:nvGrpSpPr>
              <p:cNvPr id="35" name="Group 34">
                <a:extLst>
                  <a:ext uri="{FF2B5EF4-FFF2-40B4-BE49-F238E27FC236}">
                    <a16:creationId xmlns:a16="http://schemas.microsoft.com/office/drawing/2014/main" id="{924197C3-C838-6D7F-79C6-52EA2B153626}"/>
                  </a:ext>
                </a:extLst>
              </p:cNvPr>
              <p:cNvGrpSpPr/>
              <p:nvPr/>
            </p:nvGrpSpPr>
            <p:grpSpPr>
              <a:xfrm>
                <a:off x="8393026" y="3633957"/>
                <a:ext cx="1700550" cy="2470887"/>
                <a:chOff x="8393026" y="3633957"/>
                <a:chExt cx="1700550" cy="2470887"/>
              </a:xfrm>
            </p:grpSpPr>
            <p:sp>
              <p:nvSpPr>
                <p:cNvPr id="36" name="Shape">
                  <a:extLst>
                    <a:ext uri="{FF2B5EF4-FFF2-40B4-BE49-F238E27FC236}">
                      <a16:creationId xmlns:a16="http://schemas.microsoft.com/office/drawing/2014/main" id="{DFA7E63F-DA36-AA3B-B081-0BDA90B4F141}"/>
                    </a:ext>
                  </a:extLst>
                </p:cNvPr>
                <p:cNvSpPr/>
                <p:nvPr/>
              </p:nvSpPr>
              <p:spPr>
                <a:xfrm>
                  <a:off x="8393026" y="3633957"/>
                  <a:ext cx="1700550" cy="2470887"/>
                </a:xfrm>
                <a:custGeom>
                  <a:avLst/>
                  <a:gdLst/>
                  <a:ahLst/>
                  <a:cxnLst>
                    <a:cxn ang="0">
                      <a:pos x="wd2" y="hd2"/>
                    </a:cxn>
                    <a:cxn ang="5400000">
                      <a:pos x="wd2" y="hd2"/>
                    </a:cxn>
                    <a:cxn ang="10800000">
                      <a:pos x="wd2" y="hd2"/>
                    </a:cxn>
                    <a:cxn ang="16200000">
                      <a:pos x="wd2" y="hd2"/>
                    </a:cxn>
                  </a:cxnLst>
                  <a:rect l="0" t="0" r="r" b="b"/>
                  <a:pathLst>
                    <a:path w="21600" h="21554" extrusionOk="0">
                      <a:moveTo>
                        <a:pt x="17864" y="855"/>
                      </a:moveTo>
                      <a:cubicBezTo>
                        <a:pt x="16240" y="1970"/>
                        <a:pt x="13696" y="1970"/>
                        <a:pt x="12072" y="855"/>
                      </a:cubicBezTo>
                      <a:lnTo>
                        <a:pt x="11585" y="520"/>
                      </a:lnTo>
                      <a:cubicBezTo>
                        <a:pt x="11260" y="297"/>
                        <a:pt x="10719" y="297"/>
                        <a:pt x="10394" y="520"/>
                      </a:cubicBezTo>
                      <a:lnTo>
                        <a:pt x="9636" y="1041"/>
                      </a:lnTo>
                      <a:cubicBezTo>
                        <a:pt x="8012" y="2156"/>
                        <a:pt x="5468" y="2156"/>
                        <a:pt x="3844" y="1041"/>
                      </a:cubicBezTo>
                      <a:lnTo>
                        <a:pt x="2490" y="112"/>
                      </a:lnTo>
                      <a:lnTo>
                        <a:pt x="0" y="1822"/>
                      </a:lnTo>
                      <a:lnTo>
                        <a:pt x="1353" y="2751"/>
                      </a:lnTo>
                      <a:cubicBezTo>
                        <a:pt x="2977" y="3866"/>
                        <a:pt x="2977" y="5614"/>
                        <a:pt x="1353" y="6729"/>
                      </a:cubicBezTo>
                      <a:lnTo>
                        <a:pt x="1083" y="6915"/>
                      </a:lnTo>
                      <a:cubicBezTo>
                        <a:pt x="758" y="7138"/>
                        <a:pt x="758" y="7510"/>
                        <a:pt x="1083" y="7733"/>
                      </a:cubicBezTo>
                      <a:lnTo>
                        <a:pt x="10340" y="14090"/>
                      </a:lnTo>
                      <a:cubicBezTo>
                        <a:pt x="10448" y="14165"/>
                        <a:pt x="10556" y="14202"/>
                        <a:pt x="10665" y="14239"/>
                      </a:cubicBezTo>
                      <a:lnTo>
                        <a:pt x="10665" y="19704"/>
                      </a:lnTo>
                      <a:cubicBezTo>
                        <a:pt x="10610" y="19741"/>
                        <a:pt x="10556" y="19741"/>
                        <a:pt x="10502" y="19778"/>
                      </a:cubicBezTo>
                      <a:lnTo>
                        <a:pt x="9744" y="20299"/>
                      </a:lnTo>
                      <a:cubicBezTo>
                        <a:pt x="9474" y="20485"/>
                        <a:pt x="9474" y="20745"/>
                        <a:pt x="9744" y="20894"/>
                      </a:cubicBezTo>
                      <a:lnTo>
                        <a:pt x="10502" y="21414"/>
                      </a:lnTo>
                      <a:cubicBezTo>
                        <a:pt x="10773" y="21600"/>
                        <a:pt x="11152" y="21600"/>
                        <a:pt x="11368" y="21414"/>
                      </a:cubicBezTo>
                      <a:lnTo>
                        <a:pt x="12126" y="20894"/>
                      </a:lnTo>
                      <a:cubicBezTo>
                        <a:pt x="12397" y="20708"/>
                        <a:pt x="12397" y="20447"/>
                        <a:pt x="12126" y="20299"/>
                      </a:cubicBezTo>
                      <a:lnTo>
                        <a:pt x="11368" y="19778"/>
                      </a:lnTo>
                      <a:cubicBezTo>
                        <a:pt x="11314" y="19741"/>
                        <a:pt x="11260" y="19704"/>
                        <a:pt x="11206" y="19704"/>
                      </a:cubicBezTo>
                      <a:lnTo>
                        <a:pt x="11206" y="14239"/>
                      </a:lnTo>
                      <a:cubicBezTo>
                        <a:pt x="11314" y="14202"/>
                        <a:pt x="11422" y="14165"/>
                        <a:pt x="11531" y="14090"/>
                      </a:cubicBezTo>
                      <a:lnTo>
                        <a:pt x="20788" y="7733"/>
                      </a:lnTo>
                      <a:cubicBezTo>
                        <a:pt x="21113" y="7510"/>
                        <a:pt x="21113" y="7138"/>
                        <a:pt x="20788" y="6915"/>
                      </a:cubicBezTo>
                      <a:lnTo>
                        <a:pt x="20301" y="6580"/>
                      </a:lnTo>
                      <a:cubicBezTo>
                        <a:pt x="18677" y="5465"/>
                        <a:pt x="18677" y="3718"/>
                        <a:pt x="20301" y="2602"/>
                      </a:cubicBezTo>
                      <a:lnTo>
                        <a:pt x="21600" y="1710"/>
                      </a:lnTo>
                      <a:lnTo>
                        <a:pt x="19110" y="0"/>
                      </a:lnTo>
                      <a:lnTo>
                        <a:pt x="17864" y="855"/>
                      </a:lnTo>
                      <a:close/>
                    </a:path>
                  </a:pathLst>
                </a:custGeom>
                <a:solidFill>
                  <a:srgbClr val="9FCFD1"/>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37" name="Shape">
                  <a:extLst>
                    <a:ext uri="{FF2B5EF4-FFF2-40B4-BE49-F238E27FC236}">
                      <a16:creationId xmlns:a16="http://schemas.microsoft.com/office/drawing/2014/main" id="{F1745FC2-ACE5-ABDC-E503-59C4D7628A7A}"/>
                    </a:ext>
                  </a:extLst>
                </p:cNvPr>
                <p:cNvSpPr/>
                <p:nvPr/>
              </p:nvSpPr>
              <p:spPr>
                <a:xfrm>
                  <a:off x="8703084" y="3896464"/>
                  <a:ext cx="1110259" cy="1110245"/>
                </a:xfrm>
                <a:custGeom>
                  <a:avLst/>
                  <a:gdLst/>
                  <a:ahLst/>
                  <a:cxnLst>
                    <a:cxn ang="0">
                      <a:pos x="wd2" y="hd2"/>
                    </a:cxn>
                    <a:cxn ang="5400000">
                      <a:pos x="wd2" y="hd2"/>
                    </a:cxn>
                    <a:cxn ang="10800000">
                      <a:pos x="wd2" y="hd2"/>
                    </a:cxn>
                    <a:cxn ang="16200000">
                      <a:pos x="wd2" y="hd2"/>
                    </a:cxn>
                  </a:cxnLst>
                  <a:rect l="0" t="0" r="r" b="b"/>
                  <a:pathLst>
                    <a:path w="20687" h="20687" extrusionOk="0">
                      <a:moveTo>
                        <a:pt x="7008" y="19317"/>
                      </a:moveTo>
                      <a:lnTo>
                        <a:pt x="1369" y="13678"/>
                      </a:lnTo>
                      <a:cubicBezTo>
                        <a:pt x="-457" y="11852"/>
                        <a:pt x="-457" y="8834"/>
                        <a:pt x="1369" y="7008"/>
                      </a:cubicBezTo>
                      <a:lnTo>
                        <a:pt x="7008" y="1369"/>
                      </a:lnTo>
                      <a:cubicBezTo>
                        <a:pt x="8834" y="-457"/>
                        <a:pt x="11852" y="-457"/>
                        <a:pt x="13678" y="1369"/>
                      </a:cubicBezTo>
                      <a:lnTo>
                        <a:pt x="19317" y="7008"/>
                      </a:lnTo>
                      <a:cubicBezTo>
                        <a:pt x="21143" y="8834"/>
                        <a:pt x="21143" y="11852"/>
                        <a:pt x="19317" y="13678"/>
                      </a:cubicBezTo>
                      <a:lnTo>
                        <a:pt x="13678" y="19317"/>
                      </a:lnTo>
                      <a:cubicBezTo>
                        <a:pt x="11852" y="21143"/>
                        <a:pt x="8914" y="21143"/>
                        <a:pt x="7008" y="19317"/>
                      </a:cubicBezTo>
                      <a:close/>
                    </a:path>
                  </a:pathLst>
                </a:custGeom>
                <a:solidFill>
                  <a:schemeClr val="bg1"/>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grpSp>
        <p:pic>
          <p:nvPicPr>
            <p:cNvPr id="33" name="Picture 32">
              <a:extLst>
                <a:ext uri="{FF2B5EF4-FFF2-40B4-BE49-F238E27FC236}">
                  <a16:creationId xmlns:a16="http://schemas.microsoft.com/office/drawing/2014/main" id="{C8CA399B-7AE8-8834-1061-8F911D29372F}"/>
                </a:ext>
              </a:extLst>
            </p:cNvPr>
            <p:cNvPicPr>
              <a:picLocks noChangeAspect="1"/>
            </p:cNvPicPr>
            <p:nvPr/>
          </p:nvPicPr>
          <p:blipFill>
            <a:blip r:embed="rId7"/>
            <a:stretch>
              <a:fillRect/>
            </a:stretch>
          </p:blipFill>
          <p:spPr>
            <a:xfrm>
              <a:off x="9018705" y="4150659"/>
              <a:ext cx="623170" cy="623170"/>
            </a:xfrm>
            <a:prstGeom prst="rect">
              <a:avLst/>
            </a:prstGeom>
          </p:spPr>
        </p:pic>
      </p:grpSp>
      <p:grpSp>
        <p:nvGrpSpPr>
          <p:cNvPr id="38" name="Group 37">
            <a:extLst>
              <a:ext uri="{FF2B5EF4-FFF2-40B4-BE49-F238E27FC236}">
                <a16:creationId xmlns:a16="http://schemas.microsoft.com/office/drawing/2014/main" id="{1B11192D-F168-9019-2368-1757F38FDF8F}"/>
              </a:ext>
            </a:extLst>
          </p:cNvPr>
          <p:cNvGrpSpPr/>
          <p:nvPr/>
        </p:nvGrpSpPr>
        <p:grpSpPr>
          <a:xfrm>
            <a:off x="6583409" y="2184884"/>
            <a:ext cx="2338170" cy="3301701"/>
            <a:chOff x="6583409" y="2184884"/>
            <a:chExt cx="2338170" cy="3301701"/>
          </a:xfrm>
        </p:grpSpPr>
        <p:grpSp>
          <p:nvGrpSpPr>
            <p:cNvPr id="39" name="Group 38">
              <a:extLst>
                <a:ext uri="{FF2B5EF4-FFF2-40B4-BE49-F238E27FC236}">
                  <a16:creationId xmlns:a16="http://schemas.microsoft.com/office/drawing/2014/main" id="{BC89C805-F555-7090-1173-86584D9910D9}"/>
                </a:ext>
              </a:extLst>
            </p:cNvPr>
            <p:cNvGrpSpPr/>
            <p:nvPr/>
          </p:nvGrpSpPr>
          <p:grpSpPr>
            <a:xfrm>
              <a:off x="6583409" y="2184884"/>
              <a:ext cx="2338170" cy="3301701"/>
              <a:chOff x="6583409" y="2184884"/>
              <a:chExt cx="2338170" cy="3301701"/>
            </a:xfrm>
          </p:grpSpPr>
          <p:sp>
            <p:nvSpPr>
              <p:cNvPr id="41" name="TextBox 40">
                <a:extLst>
                  <a:ext uri="{FF2B5EF4-FFF2-40B4-BE49-F238E27FC236}">
                    <a16:creationId xmlns:a16="http://schemas.microsoft.com/office/drawing/2014/main" id="{575AA5F2-5F67-2406-0062-55CBEB81F58D}"/>
                  </a:ext>
                </a:extLst>
              </p:cNvPr>
              <p:cNvSpPr txBox="1"/>
              <p:nvPr/>
            </p:nvSpPr>
            <p:spPr>
              <a:xfrm>
                <a:off x="6583409" y="4697908"/>
                <a:ext cx="2338170" cy="788677"/>
              </a:xfrm>
              <a:prstGeom prst="rect">
                <a:avLst/>
              </a:prstGeom>
              <a:noFill/>
            </p:spPr>
            <p:txBody>
              <a:bodyPr wrap="square">
                <a:spAutoFit/>
              </a:bodyPr>
              <a:lstStyle/>
              <a:p>
                <a:pPr algn="ctr">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تحسين الكفاءة في تقديم الخدمات الحكومية</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42" name="Shape">
                <a:extLst>
                  <a:ext uri="{FF2B5EF4-FFF2-40B4-BE49-F238E27FC236}">
                    <a16:creationId xmlns:a16="http://schemas.microsoft.com/office/drawing/2014/main" id="{9CF726D1-2B91-7DAD-C157-FE0F020F15F7}"/>
                  </a:ext>
                </a:extLst>
              </p:cNvPr>
              <p:cNvSpPr/>
              <p:nvPr/>
            </p:nvSpPr>
            <p:spPr>
              <a:xfrm>
                <a:off x="6901330" y="2184884"/>
                <a:ext cx="1645134" cy="2434660"/>
              </a:xfrm>
              <a:custGeom>
                <a:avLst/>
                <a:gdLst/>
                <a:ahLst/>
                <a:cxnLst>
                  <a:cxn ang="0">
                    <a:pos x="wd2" y="hd2"/>
                  </a:cxn>
                  <a:cxn ang="5400000">
                    <a:pos x="wd2" y="hd2"/>
                  </a:cxn>
                  <a:cxn ang="10800000">
                    <a:pos x="wd2" y="hd2"/>
                  </a:cxn>
                  <a:cxn ang="16200000">
                    <a:pos x="wd2" y="hd2"/>
                  </a:cxn>
                </a:cxnLst>
                <a:rect l="0" t="0" r="r" b="b"/>
                <a:pathLst>
                  <a:path w="21600" h="21497" extrusionOk="0">
                    <a:moveTo>
                      <a:pt x="20593" y="11647"/>
                    </a:moveTo>
                    <a:cubicBezTo>
                      <a:pt x="18914" y="10518"/>
                      <a:pt x="18914" y="8750"/>
                      <a:pt x="20593" y="7621"/>
                    </a:cubicBezTo>
                    <a:lnTo>
                      <a:pt x="20873" y="7432"/>
                    </a:lnTo>
                    <a:cubicBezTo>
                      <a:pt x="21208" y="7207"/>
                      <a:pt x="21208" y="6830"/>
                      <a:pt x="20873" y="6605"/>
                    </a:cubicBezTo>
                    <a:lnTo>
                      <a:pt x="11304" y="170"/>
                    </a:lnTo>
                    <a:cubicBezTo>
                      <a:pt x="10968" y="-56"/>
                      <a:pt x="10408" y="-56"/>
                      <a:pt x="10073" y="170"/>
                    </a:cubicBezTo>
                    <a:lnTo>
                      <a:pt x="504" y="6605"/>
                    </a:lnTo>
                    <a:cubicBezTo>
                      <a:pt x="168" y="6830"/>
                      <a:pt x="168" y="7207"/>
                      <a:pt x="504" y="7432"/>
                    </a:cubicBezTo>
                    <a:lnTo>
                      <a:pt x="1007" y="7771"/>
                    </a:lnTo>
                    <a:cubicBezTo>
                      <a:pt x="2686" y="8900"/>
                      <a:pt x="2686" y="10669"/>
                      <a:pt x="1007" y="11798"/>
                    </a:cubicBezTo>
                    <a:lnTo>
                      <a:pt x="0" y="12475"/>
                    </a:lnTo>
                    <a:lnTo>
                      <a:pt x="2574" y="14206"/>
                    </a:lnTo>
                    <a:lnTo>
                      <a:pt x="3581" y="13529"/>
                    </a:lnTo>
                    <a:cubicBezTo>
                      <a:pt x="5260" y="12400"/>
                      <a:pt x="7890" y="12400"/>
                      <a:pt x="9569" y="13529"/>
                    </a:cubicBezTo>
                    <a:lnTo>
                      <a:pt x="10073" y="13867"/>
                    </a:lnTo>
                    <a:cubicBezTo>
                      <a:pt x="10184" y="13943"/>
                      <a:pt x="10296" y="13980"/>
                      <a:pt x="10408" y="14018"/>
                    </a:cubicBezTo>
                    <a:lnTo>
                      <a:pt x="10408" y="19625"/>
                    </a:lnTo>
                    <a:cubicBezTo>
                      <a:pt x="10352" y="19662"/>
                      <a:pt x="10296" y="19662"/>
                      <a:pt x="10240" y="19700"/>
                    </a:cubicBezTo>
                    <a:lnTo>
                      <a:pt x="9457" y="20227"/>
                    </a:lnTo>
                    <a:cubicBezTo>
                      <a:pt x="9177" y="20415"/>
                      <a:pt x="9177" y="20679"/>
                      <a:pt x="9457" y="20829"/>
                    </a:cubicBezTo>
                    <a:lnTo>
                      <a:pt x="10240" y="21356"/>
                    </a:lnTo>
                    <a:cubicBezTo>
                      <a:pt x="10520" y="21544"/>
                      <a:pt x="10912" y="21544"/>
                      <a:pt x="11136" y="21356"/>
                    </a:cubicBezTo>
                    <a:lnTo>
                      <a:pt x="11919" y="20829"/>
                    </a:lnTo>
                    <a:cubicBezTo>
                      <a:pt x="12199" y="20641"/>
                      <a:pt x="12199" y="20377"/>
                      <a:pt x="11919" y="20227"/>
                    </a:cubicBezTo>
                    <a:lnTo>
                      <a:pt x="11136" y="19700"/>
                    </a:lnTo>
                    <a:cubicBezTo>
                      <a:pt x="11080" y="19662"/>
                      <a:pt x="11024" y="19625"/>
                      <a:pt x="10968" y="19625"/>
                    </a:cubicBezTo>
                    <a:lnTo>
                      <a:pt x="10968" y="14018"/>
                    </a:lnTo>
                    <a:cubicBezTo>
                      <a:pt x="11080" y="13980"/>
                      <a:pt x="11192" y="13943"/>
                      <a:pt x="11304" y="13867"/>
                    </a:cubicBezTo>
                    <a:lnTo>
                      <a:pt x="12087" y="13340"/>
                    </a:lnTo>
                    <a:cubicBezTo>
                      <a:pt x="13766" y="12212"/>
                      <a:pt x="16396" y="12212"/>
                      <a:pt x="18075" y="13340"/>
                    </a:cubicBezTo>
                    <a:lnTo>
                      <a:pt x="19026" y="13980"/>
                    </a:lnTo>
                    <a:lnTo>
                      <a:pt x="21600" y="12249"/>
                    </a:lnTo>
                    <a:lnTo>
                      <a:pt x="20593" y="11647"/>
                    </a:lnTo>
                    <a:close/>
                  </a:path>
                </a:pathLst>
              </a:custGeom>
              <a:solidFill>
                <a:srgbClr val="99A8BD"/>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43" name="Shape">
                <a:extLst>
                  <a:ext uri="{FF2B5EF4-FFF2-40B4-BE49-F238E27FC236}">
                    <a16:creationId xmlns:a16="http://schemas.microsoft.com/office/drawing/2014/main" id="{F761118C-4302-B70D-0F10-D97EE2FEB4B1}"/>
                  </a:ext>
                </a:extLst>
              </p:cNvPr>
              <p:cNvSpPr/>
              <p:nvPr/>
            </p:nvSpPr>
            <p:spPr>
              <a:xfrm>
                <a:off x="7157049" y="2440603"/>
                <a:ext cx="1110259" cy="1113444"/>
              </a:xfrm>
              <a:custGeom>
                <a:avLst/>
                <a:gdLst/>
                <a:ahLst/>
                <a:cxnLst>
                  <a:cxn ang="0">
                    <a:pos x="wd2" y="hd2"/>
                  </a:cxn>
                  <a:cxn ang="5400000">
                    <a:pos x="wd2" y="hd2"/>
                  </a:cxn>
                  <a:cxn ang="10800000">
                    <a:pos x="wd2" y="hd2"/>
                  </a:cxn>
                  <a:cxn ang="16200000">
                    <a:pos x="wd2" y="hd2"/>
                  </a:cxn>
                </a:cxnLst>
                <a:rect l="0" t="0" r="r" b="b"/>
                <a:pathLst>
                  <a:path w="20687" h="20670" extrusionOk="0">
                    <a:moveTo>
                      <a:pt x="7008" y="19246"/>
                    </a:moveTo>
                    <a:lnTo>
                      <a:pt x="1369" y="13629"/>
                    </a:lnTo>
                    <a:cubicBezTo>
                      <a:pt x="-457" y="11809"/>
                      <a:pt x="-457" y="8802"/>
                      <a:pt x="1369" y="6982"/>
                    </a:cubicBezTo>
                    <a:lnTo>
                      <a:pt x="7008" y="1365"/>
                    </a:lnTo>
                    <a:cubicBezTo>
                      <a:pt x="8834" y="-455"/>
                      <a:pt x="11852" y="-455"/>
                      <a:pt x="13678" y="1365"/>
                    </a:cubicBezTo>
                    <a:lnTo>
                      <a:pt x="19317" y="6982"/>
                    </a:lnTo>
                    <a:cubicBezTo>
                      <a:pt x="21143" y="8802"/>
                      <a:pt x="21143" y="11809"/>
                      <a:pt x="19317" y="13629"/>
                    </a:cubicBezTo>
                    <a:lnTo>
                      <a:pt x="13678" y="19246"/>
                    </a:lnTo>
                    <a:cubicBezTo>
                      <a:pt x="11852" y="21145"/>
                      <a:pt x="8914" y="21145"/>
                      <a:pt x="7008" y="19246"/>
                    </a:cubicBezTo>
                    <a:close/>
                  </a:path>
                </a:pathLst>
              </a:custGeom>
              <a:solidFill>
                <a:schemeClr val="bg1"/>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pic>
          <p:nvPicPr>
            <p:cNvPr id="40" name="Graphic 39" descr="Bar graph with upward trend with solid fill">
              <a:extLst>
                <a:ext uri="{FF2B5EF4-FFF2-40B4-BE49-F238E27FC236}">
                  <a16:creationId xmlns:a16="http://schemas.microsoft.com/office/drawing/2014/main" id="{BE3BFAE7-0680-BCE8-E145-836B9B9CC806}"/>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439415" y="2757392"/>
              <a:ext cx="518750" cy="518750"/>
            </a:xfrm>
            <a:prstGeom prst="rect">
              <a:avLst/>
            </a:prstGeom>
            <a:effectLst/>
          </p:spPr>
        </p:pic>
      </p:grpSp>
      <p:grpSp>
        <p:nvGrpSpPr>
          <p:cNvPr id="44" name="Group 43">
            <a:extLst>
              <a:ext uri="{FF2B5EF4-FFF2-40B4-BE49-F238E27FC236}">
                <a16:creationId xmlns:a16="http://schemas.microsoft.com/office/drawing/2014/main" id="{6DBD83CF-5E68-00D4-B189-6829A615B76E}"/>
              </a:ext>
            </a:extLst>
          </p:cNvPr>
          <p:cNvGrpSpPr/>
          <p:nvPr/>
        </p:nvGrpSpPr>
        <p:grpSpPr>
          <a:xfrm>
            <a:off x="3715413" y="2184884"/>
            <a:ext cx="1897957" cy="3282564"/>
            <a:chOff x="3715413" y="2184884"/>
            <a:chExt cx="1897957" cy="3282564"/>
          </a:xfrm>
        </p:grpSpPr>
        <p:grpSp>
          <p:nvGrpSpPr>
            <p:cNvPr id="45" name="Group 44">
              <a:extLst>
                <a:ext uri="{FF2B5EF4-FFF2-40B4-BE49-F238E27FC236}">
                  <a16:creationId xmlns:a16="http://schemas.microsoft.com/office/drawing/2014/main" id="{B9C6C500-6B9C-5E38-6849-69662917B133}"/>
                </a:ext>
              </a:extLst>
            </p:cNvPr>
            <p:cNvGrpSpPr/>
            <p:nvPr/>
          </p:nvGrpSpPr>
          <p:grpSpPr>
            <a:xfrm>
              <a:off x="3715413" y="2184884"/>
              <a:ext cx="1897957" cy="3282564"/>
              <a:chOff x="3715413" y="2184884"/>
              <a:chExt cx="1897957" cy="3282564"/>
            </a:xfrm>
          </p:grpSpPr>
          <p:sp>
            <p:nvSpPr>
              <p:cNvPr id="47" name="TextBox 46">
                <a:extLst>
                  <a:ext uri="{FF2B5EF4-FFF2-40B4-BE49-F238E27FC236}">
                    <a16:creationId xmlns:a16="http://schemas.microsoft.com/office/drawing/2014/main" id="{031E99A0-8F44-B6F2-3142-3E84EE1049D6}"/>
                  </a:ext>
                </a:extLst>
              </p:cNvPr>
              <p:cNvSpPr txBox="1"/>
              <p:nvPr/>
            </p:nvSpPr>
            <p:spPr>
              <a:xfrm>
                <a:off x="3715413" y="4678771"/>
                <a:ext cx="1897957" cy="788677"/>
              </a:xfrm>
              <a:prstGeom prst="rect">
                <a:avLst/>
              </a:prstGeom>
              <a:noFill/>
            </p:spPr>
            <p:txBody>
              <a:bodyPr wrap="square">
                <a:spAutoFit/>
              </a:bodyPr>
              <a:lstStyle/>
              <a:p>
                <a:pPr algn="ctr">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تعزيز الشفافية ومكافحة الفساد</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48" name="Shape">
                <a:extLst>
                  <a:ext uri="{FF2B5EF4-FFF2-40B4-BE49-F238E27FC236}">
                    <a16:creationId xmlns:a16="http://schemas.microsoft.com/office/drawing/2014/main" id="{436F0B83-362E-3EF7-09AB-2D8F5F3F325E}"/>
                  </a:ext>
                </a:extLst>
              </p:cNvPr>
              <p:cNvSpPr/>
              <p:nvPr/>
            </p:nvSpPr>
            <p:spPr>
              <a:xfrm>
                <a:off x="3832709" y="2184884"/>
                <a:ext cx="1662182" cy="2434660"/>
              </a:xfrm>
              <a:custGeom>
                <a:avLst/>
                <a:gdLst/>
                <a:ahLst/>
                <a:cxnLst>
                  <a:cxn ang="0">
                    <a:pos x="wd2" y="hd2"/>
                  </a:cxn>
                  <a:cxn ang="5400000">
                    <a:pos x="wd2" y="hd2"/>
                  </a:cxn>
                  <a:cxn ang="10800000">
                    <a:pos x="wd2" y="hd2"/>
                  </a:cxn>
                  <a:cxn ang="16200000">
                    <a:pos x="wd2" y="hd2"/>
                  </a:cxn>
                </a:cxnLst>
                <a:rect l="0" t="0" r="r" b="b"/>
                <a:pathLst>
                  <a:path w="21600" h="21497" extrusionOk="0">
                    <a:moveTo>
                      <a:pt x="20548" y="11647"/>
                    </a:moveTo>
                    <a:cubicBezTo>
                      <a:pt x="18886" y="10518"/>
                      <a:pt x="18886" y="8750"/>
                      <a:pt x="20548" y="7621"/>
                    </a:cubicBezTo>
                    <a:lnTo>
                      <a:pt x="20825" y="7432"/>
                    </a:lnTo>
                    <a:cubicBezTo>
                      <a:pt x="21157" y="7207"/>
                      <a:pt x="21157" y="6830"/>
                      <a:pt x="20825" y="6605"/>
                    </a:cubicBezTo>
                    <a:lnTo>
                      <a:pt x="11354" y="170"/>
                    </a:lnTo>
                    <a:cubicBezTo>
                      <a:pt x="11022" y="-56"/>
                      <a:pt x="10468" y="-56"/>
                      <a:pt x="10135" y="170"/>
                    </a:cubicBezTo>
                    <a:lnTo>
                      <a:pt x="665" y="6605"/>
                    </a:lnTo>
                    <a:cubicBezTo>
                      <a:pt x="332" y="6830"/>
                      <a:pt x="332" y="7207"/>
                      <a:pt x="665" y="7432"/>
                    </a:cubicBezTo>
                    <a:lnTo>
                      <a:pt x="1163" y="7771"/>
                    </a:lnTo>
                    <a:cubicBezTo>
                      <a:pt x="2825" y="8900"/>
                      <a:pt x="2825" y="10669"/>
                      <a:pt x="1163" y="11798"/>
                    </a:cubicBezTo>
                    <a:lnTo>
                      <a:pt x="0" y="12588"/>
                    </a:lnTo>
                    <a:lnTo>
                      <a:pt x="2548" y="14319"/>
                    </a:lnTo>
                    <a:lnTo>
                      <a:pt x="3711" y="13529"/>
                    </a:lnTo>
                    <a:cubicBezTo>
                      <a:pt x="5372" y="12400"/>
                      <a:pt x="7975" y="12400"/>
                      <a:pt x="9637" y="13529"/>
                    </a:cubicBezTo>
                    <a:lnTo>
                      <a:pt x="10135" y="13867"/>
                    </a:lnTo>
                    <a:cubicBezTo>
                      <a:pt x="10246" y="13943"/>
                      <a:pt x="10357" y="13980"/>
                      <a:pt x="10468" y="14018"/>
                    </a:cubicBezTo>
                    <a:lnTo>
                      <a:pt x="10468" y="19625"/>
                    </a:lnTo>
                    <a:cubicBezTo>
                      <a:pt x="10412" y="19662"/>
                      <a:pt x="10357" y="19662"/>
                      <a:pt x="10302" y="19700"/>
                    </a:cubicBezTo>
                    <a:lnTo>
                      <a:pt x="9526" y="20227"/>
                    </a:lnTo>
                    <a:cubicBezTo>
                      <a:pt x="9249" y="20415"/>
                      <a:pt x="9249" y="20679"/>
                      <a:pt x="9526" y="20829"/>
                    </a:cubicBezTo>
                    <a:lnTo>
                      <a:pt x="10302" y="21356"/>
                    </a:lnTo>
                    <a:cubicBezTo>
                      <a:pt x="10578" y="21544"/>
                      <a:pt x="10966" y="21544"/>
                      <a:pt x="11188" y="21356"/>
                    </a:cubicBezTo>
                    <a:lnTo>
                      <a:pt x="11963" y="20829"/>
                    </a:lnTo>
                    <a:cubicBezTo>
                      <a:pt x="12240" y="20641"/>
                      <a:pt x="12240" y="20377"/>
                      <a:pt x="11963" y="20227"/>
                    </a:cubicBezTo>
                    <a:lnTo>
                      <a:pt x="11188" y="19700"/>
                    </a:lnTo>
                    <a:cubicBezTo>
                      <a:pt x="11132" y="19662"/>
                      <a:pt x="11077" y="19625"/>
                      <a:pt x="11022" y="19625"/>
                    </a:cubicBezTo>
                    <a:lnTo>
                      <a:pt x="11022" y="14018"/>
                    </a:lnTo>
                    <a:cubicBezTo>
                      <a:pt x="11132" y="13980"/>
                      <a:pt x="11243" y="13943"/>
                      <a:pt x="11354" y="13867"/>
                    </a:cubicBezTo>
                    <a:lnTo>
                      <a:pt x="12129" y="13340"/>
                    </a:lnTo>
                    <a:cubicBezTo>
                      <a:pt x="13791" y="12212"/>
                      <a:pt x="16394" y="12212"/>
                      <a:pt x="18055" y="13340"/>
                    </a:cubicBezTo>
                    <a:lnTo>
                      <a:pt x="19052" y="14018"/>
                    </a:lnTo>
                    <a:lnTo>
                      <a:pt x="21600" y="12287"/>
                    </a:lnTo>
                    <a:lnTo>
                      <a:pt x="20548" y="11647"/>
                    </a:lnTo>
                    <a:close/>
                  </a:path>
                </a:pathLst>
              </a:custGeom>
              <a:solidFill>
                <a:srgbClr val="3D8E92"/>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49" name="Shape">
                <a:extLst>
                  <a:ext uri="{FF2B5EF4-FFF2-40B4-BE49-F238E27FC236}">
                    <a16:creationId xmlns:a16="http://schemas.microsoft.com/office/drawing/2014/main" id="{9E41AB25-E642-3522-FA13-8A285F4FFAFF}"/>
                  </a:ext>
                </a:extLst>
              </p:cNvPr>
              <p:cNvSpPr/>
              <p:nvPr/>
            </p:nvSpPr>
            <p:spPr>
              <a:xfrm>
                <a:off x="4088424" y="2440603"/>
                <a:ext cx="1110259" cy="1113444"/>
              </a:xfrm>
              <a:custGeom>
                <a:avLst/>
                <a:gdLst/>
                <a:ahLst/>
                <a:cxnLst>
                  <a:cxn ang="0">
                    <a:pos x="wd2" y="hd2"/>
                  </a:cxn>
                  <a:cxn ang="5400000">
                    <a:pos x="wd2" y="hd2"/>
                  </a:cxn>
                  <a:cxn ang="10800000">
                    <a:pos x="wd2" y="hd2"/>
                  </a:cxn>
                  <a:cxn ang="16200000">
                    <a:pos x="wd2" y="hd2"/>
                  </a:cxn>
                </a:cxnLst>
                <a:rect l="0" t="0" r="r" b="b"/>
                <a:pathLst>
                  <a:path w="20687" h="20670" extrusionOk="0">
                    <a:moveTo>
                      <a:pt x="7008" y="19246"/>
                    </a:moveTo>
                    <a:lnTo>
                      <a:pt x="1369" y="13629"/>
                    </a:lnTo>
                    <a:cubicBezTo>
                      <a:pt x="-457" y="11809"/>
                      <a:pt x="-457" y="8802"/>
                      <a:pt x="1369" y="6982"/>
                    </a:cubicBezTo>
                    <a:lnTo>
                      <a:pt x="7008" y="1365"/>
                    </a:lnTo>
                    <a:cubicBezTo>
                      <a:pt x="8834" y="-455"/>
                      <a:pt x="11852" y="-455"/>
                      <a:pt x="13678" y="1365"/>
                    </a:cubicBezTo>
                    <a:lnTo>
                      <a:pt x="19317" y="6982"/>
                    </a:lnTo>
                    <a:cubicBezTo>
                      <a:pt x="21143" y="8802"/>
                      <a:pt x="21143" y="11809"/>
                      <a:pt x="19317" y="13629"/>
                    </a:cubicBezTo>
                    <a:lnTo>
                      <a:pt x="13678" y="19246"/>
                    </a:lnTo>
                    <a:cubicBezTo>
                      <a:pt x="11852" y="21145"/>
                      <a:pt x="8834" y="21145"/>
                      <a:pt x="7008" y="19246"/>
                    </a:cubicBezTo>
                    <a:close/>
                  </a:path>
                </a:pathLst>
              </a:custGeom>
              <a:solidFill>
                <a:schemeClr val="bg1"/>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pic>
          <p:nvPicPr>
            <p:cNvPr id="46" name="Picture 45">
              <a:extLst>
                <a:ext uri="{FF2B5EF4-FFF2-40B4-BE49-F238E27FC236}">
                  <a16:creationId xmlns:a16="http://schemas.microsoft.com/office/drawing/2014/main" id="{4823166A-FE3A-E629-65C2-49BDC69D75AD}"/>
                </a:ext>
              </a:extLst>
            </p:cNvPr>
            <p:cNvPicPr>
              <a:picLocks noChangeAspect="1"/>
            </p:cNvPicPr>
            <p:nvPr/>
          </p:nvPicPr>
          <p:blipFill>
            <a:blip r:embed="rId10"/>
            <a:stretch>
              <a:fillRect/>
            </a:stretch>
          </p:blipFill>
          <p:spPr>
            <a:xfrm>
              <a:off x="4351379" y="2636012"/>
              <a:ext cx="681556" cy="681556"/>
            </a:xfrm>
            <a:prstGeom prst="rect">
              <a:avLst/>
            </a:prstGeom>
          </p:spPr>
        </p:pic>
      </p:grpSp>
      <p:grpSp>
        <p:nvGrpSpPr>
          <p:cNvPr id="50" name="Group 49">
            <a:extLst>
              <a:ext uri="{FF2B5EF4-FFF2-40B4-BE49-F238E27FC236}">
                <a16:creationId xmlns:a16="http://schemas.microsoft.com/office/drawing/2014/main" id="{5AD8BF2D-DFD4-9F45-75D2-986551803FE4}"/>
              </a:ext>
            </a:extLst>
          </p:cNvPr>
          <p:cNvGrpSpPr/>
          <p:nvPr/>
        </p:nvGrpSpPr>
        <p:grpSpPr>
          <a:xfrm>
            <a:off x="1895665" y="3572155"/>
            <a:ext cx="2338171" cy="3334449"/>
            <a:chOff x="1895665" y="3572155"/>
            <a:chExt cx="2338171" cy="3334449"/>
          </a:xfrm>
        </p:grpSpPr>
        <p:grpSp>
          <p:nvGrpSpPr>
            <p:cNvPr id="51" name="Group 50">
              <a:extLst>
                <a:ext uri="{FF2B5EF4-FFF2-40B4-BE49-F238E27FC236}">
                  <a16:creationId xmlns:a16="http://schemas.microsoft.com/office/drawing/2014/main" id="{6A3AFF4D-0157-5774-3869-680006A690FD}"/>
                </a:ext>
              </a:extLst>
            </p:cNvPr>
            <p:cNvGrpSpPr/>
            <p:nvPr/>
          </p:nvGrpSpPr>
          <p:grpSpPr>
            <a:xfrm>
              <a:off x="1895665" y="3572155"/>
              <a:ext cx="2338171" cy="3334449"/>
              <a:chOff x="1895665" y="3599657"/>
              <a:chExt cx="2338171" cy="3334449"/>
            </a:xfrm>
          </p:grpSpPr>
          <p:sp>
            <p:nvSpPr>
              <p:cNvPr id="53" name="TextBox 52">
                <a:extLst>
                  <a:ext uri="{FF2B5EF4-FFF2-40B4-BE49-F238E27FC236}">
                    <a16:creationId xmlns:a16="http://schemas.microsoft.com/office/drawing/2014/main" id="{9BC8C024-73B3-E920-2BE8-F8815CA0EDD0}"/>
                  </a:ext>
                </a:extLst>
              </p:cNvPr>
              <p:cNvSpPr txBox="1"/>
              <p:nvPr/>
            </p:nvSpPr>
            <p:spPr>
              <a:xfrm>
                <a:off x="1895665" y="6145429"/>
                <a:ext cx="2338171" cy="788677"/>
              </a:xfrm>
              <a:prstGeom prst="rect">
                <a:avLst/>
              </a:prstGeom>
              <a:noFill/>
            </p:spPr>
            <p:txBody>
              <a:bodyPr wrap="square">
                <a:spAutoFit/>
              </a:bodyPr>
              <a:lstStyle/>
              <a:p>
                <a:pPr algn="ctr">
                  <a:lnSpc>
                    <a:spcPct val="115000"/>
                  </a:lnSpc>
                </a:pPr>
                <a:r>
                  <a:rPr lang="ar-EG" sz="2000" b="1" dirty="0">
                    <a:latin typeface="Times New Roman" panose="02020603050405020304" pitchFamily="18" charset="0"/>
                    <a:ea typeface="Calibri" panose="020F0502020204030204" pitchFamily="34" charset="0"/>
                    <a:cs typeface="Adobe Arabic" panose="02040503050201020203" pitchFamily="18" charset="-78"/>
                  </a:rPr>
                  <a:t>إدارة الكوارث والطوارئ بشكل أكثر كفاءة</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54" name="Shape">
                <a:extLst>
                  <a:ext uri="{FF2B5EF4-FFF2-40B4-BE49-F238E27FC236}">
                    <a16:creationId xmlns:a16="http://schemas.microsoft.com/office/drawing/2014/main" id="{DB15B992-EC57-872E-8C2C-2A9B346768B1}"/>
                  </a:ext>
                </a:extLst>
              </p:cNvPr>
              <p:cNvSpPr/>
              <p:nvPr/>
            </p:nvSpPr>
            <p:spPr>
              <a:xfrm>
                <a:off x="2244164" y="3599657"/>
                <a:ext cx="1734639" cy="2453843"/>
              </a:xfrm>
              <a:custGeom>
                <a:avLst/>
                <a:gdLst/>
                <a:ahLst/>
                <a:cxnLst>
                  <a:cxn ang="0">
                    <a:pos x="wd2" y="hd2"/>
                  </a:cxn>
                  <a:cxn ang="5400000">
                    <a:pos x="wd2" y="hd2"/>
                  </a:cxn>
                  <a:cxn ang="10800000">
                    <a:pos x="wd2" y="hd2"/>
                  </a:cxn>
                  <a:cxn ang="16200000">
                    <a:pos x="wd2" y="hd2"/>
                  </a:cxn>
                </a:cxnLst>
                <a:rect l="0" t="0" r="r" b="b"/>
                <a:pathLst>
                  <a:path w="21600" h="21553" extrusionOk="0">
                    <a:moveTo>
                      <a:pt x="17938" y="1048"/>
                    </a:moveTo>
                    <a:cubicBezTo>
                      <a:pt x="16346" y="2171"/>
                      <a:pt x="13851" y="2171"/>
                      <a:pt x="12259" y="1048"/>
                    </a:cubicBezTo>
                    <a:lnTo>
                      <a:pt x="11304" y="374"/>
                    </a:lnTo>
                    <a:cubicBezTo>
                      <a:pt x="10986" y="150"/>
                      <a:pt x="10455" y="150"/>
                      <a:pt x="10136" y="374"/>
                    </a:cubicBezTo>
                    <a:lnTo>
                      <a:pt x="9394" y="898"/>
                    </a:lnTo>
                    <a:cubicBezTo>
                      <a:pt x="7801" y="2021"/>
                      <a:pt x="5307" y="2021"/>
                      <a:pt x="3715" y="898"/>
                    </a:cubicBezTo>
                    <a:lnTo>
                      <a:pt x="2441" y="0"/>
                    </a:lnTo>
                    <a:lnTo>
                      <a:pt x="0" y="1722"/>
                    </a:lnTo>
                    <a:lnTo>
                      <a:pt x="1274" y="2620"/>
                    </a:lnTo>
                    <a:cubicBezTo>
                      <a:pt x="2866" y="3743"/>
                      <a:pt x="2866" y="5503"/>
                      <a:pt x="1274" y="6626"/>
                    </a:cubicBezTo>
                    <a:lnTo>
                      <a:pt x="1008" y="6813"/>
                    </a:lnTo>
                    <a:cubicBezTo>
                      <a:pt x="690" y="7038"/>
                      <a:pt x="690" y="7412"/>
                      <a:pt x="1008" y="7637"/>
                    </a:cubicBezTo>
                    <a:lnTo>
                      <a:pt x="10083" y="14038"/>
                    </a:lnTo>
                    <a:cubicBezTo>
                      <a:pt x="10190" y="14113"/>
                      <a:pt x="10296" y="14150"/>
                      <a:pt x="10402" y="14188"/>
                    </a:cubicBezTo>
                    <a:lnTo>
                      <a:pt x="10402" y="19691"/>
                    </a:lnTo>
                    <a:cubicBezTo>
                      <a:pt x="10349" y="19728"/>
                      <a:pt x="10296" y="19728"/>
                      <a:pt x="10243" y="19766"/>
                    </a:cubicBezTo>
                    <a:lnTo>
                      <a:pt x="9500" y="20290"/>
                    </a:lnTo>
                    <a:cubicBezTo>
                      <a:pt x="9234" y="20477"/>
                      <a:pt x="9234" y="20739"/>
                      <a:pt x="9500" y="20889"/>
                    </a:cubicBezTo>
                    <a:lnTo>
                      <a:pt x="10243" y="21413"/>
                    </a:lnTo>
                    <a:cubicBezTo>
                      <a:pt x="10508" y="21600"/>
                      <a:pt x="10880" y="21600"/>
                      <a:pt x="11092" y="21413"/>
                    </a:cubicBezTo>
                    <a:lnTo>
                      <a:pt x="11835" y="20889"/>
                    </a:lnTo>
                    <a:cubicBezTo>
                      <a:pt x="12100" y="20702"/>
                      <a:pt x="12100" y="20440"/>
                      <a:pt x="11835" y="20290"/>
                    </a:cubicBezTo>
                    <a:lnTo>
                      <a:pt x="11092" y="19766"/>
                    </a:lnTo>
                    <a:cubicBezTo>
                      <a:pt x="11039" y="19728"/>
                      <a:pt x="10986" y="19691"/>
                      <a:pt x="10933" y="19691"/>
                    </a:cubicBezTo>
                    <a:lnTo>
                      <a:pt x="10933" y="14188"/>
                    </a:lnTo>
                    <a:cubicBezTo>
                      <a:pt x="11039" y="14150"/>
                      <a:pt x="11145" y="14113"/>
                      <a:pt x="11251" y="14038"/>
                    </a:cubicBezTo>
                    <a:lnTo>
                      <a:pt x="20326" y="7637"/>
                    </a:lnTo>
                    <a:cubicBezTo>
                      <a:pt x="20645" y="7412"/>
                      <a:pt x="20645" y="7038"/>
                      <a:pt x="20326" y="6813"/>
                    </a:cubicBezTo>
                    <a:lnTo>
                      <a:pt x="20326" y="6813"/>
                    </a:lnTo>
                    <a:cubicBezTo>
                      <a:pt x="18734" y="5690"/>
                      <a:pt x="18734" y="3931"/>
                      <a:pt x="20326" y="2808"/>
                    </a:cubicBezTo>
                    <a:lnTo>
                      <a:pt x="21600" y="1909"/>
                    </a:lnTo>
                    <a:lnTo>
                      <a:pt x="19159" y="187"/>
                    </a:lnTo>
                    <a:lnTo>
                      <a:pt x="17938" y="1048"/>
                    </a:lnTo>
                    <a:close/>
                  </a:path>
                </a:pathLst>
              </a:custGeom>
              <a:solidFill>
                <a:srgbClr val="9FCFD1"/>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55" name="Shape">
                <a:extLst>
                  <a:ext uri="{FF2B5EF4-FFF2-40B4-BE49-F238E27FC236}">
                    <a16:creationId xmlns:a16="http://schemas.microsoft.com/office/drawing/2014/main" id="{C6F70E28-7284-307F-ADC6-584E15379AF5}"/>
                  </a:ext>
                </a:extLst>
              </p:cNvPr>
              <p:cNvSpPr/>
              <p:nvPr/>
            </p:nvSpPr>
            <p:spPr>
              <a:xfrm>
                <a:off x="2542502" y="3855380"/>
                <a:ext cx="1110259" cy="1110245"/>
              </a:xfrm>
              <a:custGeom>
                <a:avLst/>
                <a:gdLst/>
                <a:ahLst/>
                <a:cxnLst>
                  <a:cxn ang="0">
                    <a:pos x="wd2" y="hd2"/>
                  </a:cxn>
                  <a:cxn ang="5400000">
                    <a:pos x="wd2" y="hd2"/>
                  </a:cxn>
                  <a:cxn ang="10800000">
                    <a:pos x="wd2" y="hd2"/>
                  </a:cxn>
                  <a:cxn ang="16200000">
                    <a:pos x="wd2" y="hd2"/>
                  </a:cxn>
                </a:cxnLst>
                <a:rect l="0" t="0" r="r" b="b"/>
                <a:pathLst>
                  <a:path w="20687" h="20687" extrusionOk="0">
                    <a:moveTo>
                      <a:pt x="7008" y="19317"/>
                    </a:moveTo>
                    <a:lnTo>
                      <a:pt x="1369" y="13678"/>
                    </a:lnTo>
                    <a:cubicBezTo>
                      <a:pt x="-457" y="11852"/>
                      <a:pt x="-457" y="8834"/>
                      <a:pt x="1369" y="7008"/>
                    </a:cubicBezTo>
                    <a:lnTo>
                      <a:pt x="7008" y="1369"/>
                    </a:lnTo>
                    <a:cubicBezTo>
                      <a:pt x="8834" y="-457"/>
                      <a:pt x="11852" y="-457"/>
                      <a:pt x="13678" y="1369"/>
                    </a:cubicBezTo>
                    <a:lnTo>
                      <a:pt x="19317" y="7008"/>
                    </a:lnTo>
                    <a:cubicBezTo>
                      <a:pt x="21143" y="8834"/>
                      <a:pt x="21143" y="11852"/>
                      <a:pt x="19317" y="13678"/>
                    </a:cubicBezTo>
                    <a:lnTo>
                      <a:pt x="13678" y="19317"/>
                    </a:lnTo>
                    <a:cubicBezTo>
                      <a:pt x="11852" y="21143"/>
                      <a:pt x="8834" y="21143"/>
                      <a:pt x="7008" y="19317"/>
                    </a:cubicBezTo>
                    <a:close/>
                  </a:path>
                </a:pathLst>
              </a:custGeom>
              <a:solidFill>
                <a:schemeClr val="bg1"/>
              </a:solidFill>
              <a:ln w="12700">
                <a:miter lim="400000"/>
              </a:ln>
            </p:spPr>
            <p:txBody>
              <a:bodyPr lIns="38100" tIns="38100" rIns="38100" bIns="38100" anchor="ctr"/>
              <a:lstStyle/>
              <a:p>
                <a:pPr>
                  <a:defRPr sz="3000">
                    <a:solidFill>
                      <a:srgbClr val="FFFFFF"/>
                    </a:solidFill>
                  </a:defRPr>
                </a:pPr>
                <a:endParaRPr dirty="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pic>
          <p:nvPicPr>
            <p:cNvPr id="52" name="Picture 51">
              <a:extLst>
                <a:ext uri="{FF2B5EF4-FFF2-40B4-BE49-F238E27FC236}">
                  <a16:creationId xmlns:a16="http://schemas.microsoft.com/office/drawing/2014/main" id="{4795F728-14AE-CB4A-83B4-D0885B53734C}"/>
                </a:ext>
              </a:extLst>
            </p:cNvPr>
            <p:cNvPicPr>
              <a:picLocks noChangeAspect="1"/>
            </p:cNvPicPr>
            <p:nvPr/>
          </p:nvPicPr>
          <p:blipFill>
            <a:blip r:embed="rId11"/>
            <a:stretch>
              <a:fillRect/>
            </a:stretch>
          </p:blipFill>
          <p:spPr>
            <a:xfrm>
              <a:off x="2832342" y="4158986"/>
              <a:ext cx="550068" cy="550068"/>
            </a:xfrm>
            <a:prstGeom prst="rect">
              <a:avLst/>
            </a:prstGeom>
          </p:spPr>
        </p:pic>
      </p:grpSp>
    </p:spTree>
    <p:extLst>
      <p:ext uri="{BB962C8B-B14F-4D97-AF65-F5344CB8AC3E}">
        <p14:creationId xmlns:p14="http://schemas.microsoft.com/office/powerpoint/2010/main" val="2345214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anim calcmode="lin" valueType="num">
                                      <p:cBhvr>
                                        <p:cTn id="15" dur="1000" fill="hold"/>
                                        <p:tgtEl>
                                          <p:spTgt spid="31"/>
                                        </p:tgtEl>
                                        <p:attrNameLst>
                                          <p:attrName>ppt_x</p:attrName>
                                        </p:attrNameLst>
                                      </p:cBhvr>
                                      <p:tavLst>
                                        <p:tav tm="0">
                                          <p:val>
                                            <p:strVal val="#ppt_x"/>
                                          </p:val>
                                        </p:tav>
                                        <p:tav tm="100000">
                                          <p:val>
                                            <p:strVal val="#ppt_x"/>
                                          </p:val>
                                        </p:tav>
                                      </p:tavLst>
                                    </p:anim>
                                    <p:anim calcmode="lin" valueType="num">
                                      <p:cBhvr>
                                        <p:cTn id="16"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1000"/>
                                        <p:tgtEl>
                                          <p:spTgt spid="38"/>
                                        </p:tgtEl>
                                      </p:cBhvr>
                                    </p:animEffect>
                                    <p:anim calcmode="lin" valueType="num">
                                      <p:cBhvr>
                                        <p:cTn id="22" dur="1000" fill="hold"/>
                                        <p:tgtEl>
                                          <p:spTgt spid="38"/>
                                        </p:tgtEl>
                                        <p:attrNameLst>
                                          <p:attrName>ppt_x</p:attrName>
                                        </p:attrNameLst>
                                      </p:cBhvr>
                                      <p:tavLst>
                                        <p:tav tm="0">
                                          <p:val>
                                            <p:strVal val="#ppt_x"/>
                                          </p:val>
                                        </p:tav>
                                        <p:tav tm="100000">
                                          <p:val>
                                            <p:strVal val="#ppt_x"/>
                                          </p:val>
                                        </p:tav>
                                      </p:tavLst>
                                    </p:anim>
                                    <p:anim calcmode="lin" valueType="num">
                                      <p:cBhvr>
                                        <p:cTn id="23"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fade">
                                      <p:cBhvr>
                                        <p:cTn id="35" dur="1000"/>
                                        <p:tgtEl>
                                          <p:spTgt spid="44"/>
                                        </p:tgtEl>
                                      </p:cBhvr>
                                    </p:animEffect>
                                    <p:anim calcmode="lin" valueType="num">
                                      <p:cBhvr>
                                        <p:cTn id="36" dur="1000" fill="hold"/>
                                        <p:tgtEl>
                                          <p:spTgt spid="44"/>
                                        </p:tgtEl>
                                        <p:attrNameLst>
                                          <p:attrName>ppt_x</p:attrName>
                                        </p:attrNameLst>
                                      </p:cBhvr>
                                      <p:tavLst>
                                        <p:tav tm="0">
                                          <p:val>
                                            <p:strVal val="#ppt_x"/>
                                          </p:val>
                                        </p:tav>
                                        <p:tav tm="100000">
                                          <p:val>
                                            <p:strVal val="#ppt_x"/>
                                          </p:val>
                                        </p:tav>
                                      </p:tavLst>
                                    </p:anim>
                                    <p:anim calcmode="lin" valueType="num">
                                      <p:cBhvr>
                                        <p:cTn id="37"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50"/>
                                        </p:tgtEl>
                                        <p:attrNameLst>
                                          <p:attrName>style.visibility</p:attrName>
                                        </p:attrNameLst>
                                      </p:cBhvr>
                                      <p:to>
                                        <p:strVal val="visible"/>
                                      </p:to>
                                    </p:set>
                                    <p:animEffect transition="in" filter="fade">
                                      <p:cBhvr>
                                        <p:cTn id="42" dur="1000"/>
                                        <p:tgtEl>
                                          <p:spTgt spid="50"/>
                                        </p:tgtEl>
                                      </p:cBhvr>
                                    </p:animEffect>
                                    <p:anim calcmode="lin" valueType="num">
                                      <p:cBhvr>
                                        <p:cTn id="43" dur="1000" fill="hold"/>
                                        <p:tgtEl>
                                          <p:spTgt spid="50"/>
                                        </p:tgtEl>
                                        <p:attrNameLst>
                                          <p:attrName>ppt_x</p:attrName>
                                        </p:attrNameLst>
                                      </p:cBhvr>
                                      <p:tavLst>
                                        <p:tav tm="0">
                                          <p:val>
                                            <p:strVal val="#ppt_x"/>
                                          </p:val>
                                        </p:tav>
                                        <p:tav tm="100000">
                                          <p:val>
                                            <p:strVal val="#ppt_x"/>
                                          </p:val>
                                        </p:tav>
                                      </p:tavLst>
                                    </p:anim>
                                    <p:anim calcmode="lin" valueType="num">
                                      <p:cBhvr>
                                        <p:cTn id="44"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1000"/>
                                        <p:tgtEl>
                                          <p:spTgt spid="26"/>
                                        </p:tgtEl>
                                      </p:cBhvr>
                                    </p:animEffect>
                                    <p:anim calcmode="lin" valueType="num">
                                      <p:cBhvr>
                                        <p:cTn id="50" dur="1000" fill="hold"/>
                                        <p:tgtEl>
                                          <p:spTgt spid="26"/>
                                        </p:tgtEl>
                                        <p:attrNameLst>
                                          <p:attrName>ppt_x</p:attrName>
                                        </p:attrNameLst>
                                      </p:cBhvr>
                                      <p:tavLst>
                                        <p:tav tm="0">
                                          <p:val>
                                            <p:strVal val="#ppt_x"/>
                                          </p:val>
                                        </p:tav>
                                        <p:tav tm="100000">
                                          <p:val>
                                            <p:strVal val="#ppt_x"/>
                                          </p:val>
                                        </p:tav>
                                      </p:tavLst>
                                    </p:anim>
                                    <p:anim calcmode="lin" valueType="num">
                                      <p:cBhvr>
                                        <p:cTn id="51"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EEE2C958-554C-43B6-AD84-5BFB102BB0C5}"/>
              </a:ext>
            </a:extLst>
          </p:cNvPr>
          <p:cNvSpPr txBox="1"/>
          <p:nvPr/>
        </p:nvSpPr>
        <p:spPr>
          <a:xfrm>
            <a:off x="1502212" y="3146376"/>
            <a:ext cx="5103539" cy="179126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ما هي الاستراتيجيات التي يمكن استخدامها لضمان تجربة استثنائية للمتعاملين باستخدام التكنولوجيا المدعومة بالذكاء الاصطناعي؟</a:t>
            </a:r>
            <a:endParaRPr lang="en-US" dirty="0"/>
          </a:p>
        </p:txBody>
      </p:sp>
      <p:pic>
        <p:nvPicPr>
          <p:cNvPr id="3" name="Picture 2">
            <a:extLst>
              <a:ext uri="{FF2B5EF4-FFF2-40B4-BE49-F238E27FC236}">
                <a16:creationId xmlns:a16="http://schemas.microsoft.com/office/drawing/2014/main" id="{20AD76A7-980C-B573-8706-8024837B696F}"/>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7483629" y="1870349"/>
            <a:ext cx="4343314" cy="4343314"/>
          </a:xfrm>
          <a:prstGeom prst="rect">
            <a:avLst/>
          </a:prstGeom>
        </p:spPr>
      </p:pic>
      <p:grpSp>
        <p:nvGrpSpPr>
          <p:cNvPr id="4" name="Group 3">
            <a:extLst>
              <a:ext uri="{FF2B5EF4-FFF2-40B4-BE49-F238E27FC236}">
                <a16:creationId xmlns:a16="http://schemas.microsoft.com/office/drawing/2014/main" id="{254ACD16-7C3E-AE6C-58D9-CC4D13D1D039}"/>
              </a:ext>
            </a:extLst>
          </p:cNvPr>
          <p:cNvGrpSpPr/>
          <p:nvPr/>
        </p:nvGrpSpPr>
        <p:grpSpPr>
          <a:xfrm>
            <a:off x="2698136" y="675008"/>
            <a:ext cx="6957150" cy="968852"/>
            <a:chOff x="2698136" y="519096"/>
            <a:chExt cx="6957150" cy="968852"/>
          </a:xfrm>
        </p:grpSpPr>
        <p:grpSp>
          <p:nvGrpSpPr>
            <p:cNvPr id="5" name="Group 4">
              <a:extLst>
                <a:ext uri="{FF2B5EF4-FFF2-40B4-BE49-F238E27FC236}">
                  <a16:creationId xmlns:a16="http://schemas.microsoft.com/office/drawing/2014/main" id="{515E4DE8-1DEC-99B5-0D69-2A92F943978A}"/>
                </a:ext>
              </a:extLst>
            </p:cNvPr>
            <p:cNvGrpSpPr/>
            <p:nvPr/>
          </p:nvGrpSpPr>
          <p:grpSpPr>
            <a:xfrm>
              <a:off x="2698136" y="1333654"/>
              <a:ext cx="6957150" cy="154294"/>
              <a:chOff x="2941058" y="1479627"/>
              <a:chExt cx="6957150" cy="154294"/>
            </a:xfrm>
          </p:grpSpPr>
          <p:sp>
            <p:nvSpPr>
              <p:cNvPr id="7" name="Oval 6">
                <a:extLst>
                  <a:ext uri="{FF2B5EF4-FFF2-40B4-BE49-F238E27FC236}">
                    <a16:creationId xmlns:a16="http://schemas.microsoft.com/office/drawing/2014/main" id="{9DBA0CF4-1837-461F-6442-3B101DE034E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0" name="Group 19">
                <a:extLst>
                  <a:ext uri="{FF2B5EF4-FFF2-40B4-BE49-F238E27FC236}">
                    <a16:creationId xmlns:a16="http://schemas.microsoft.com/office/drawing/2014/main" id="{37B65672-6EBB-E20A-073A-B6FE87281767}"/>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F4BC8350-9C14-B63E-F6AF-183BA7E0FBC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39D6C5FF-3832-4F39-4931-5DF896D796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7920BE08-9F2C-64D2-1029-E35458EC437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1" name="Group 20">
                <a:extLst>
                  <a:ext uri="{FF2B5EF4-FFF2-40B4-BE49-F238E27FC236}">
                    <a16:creationId xmlns:a16="http://schemas.microsoft.com/office/drawing/2014/main" id="{81E25CA2-ECB3-02E7-7ED9-1B0B2F29B11C}"/>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8E9960A1-A6F0-3630-ED81-269160B985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ED8E7F3F-5302-49A4-43BE-1E56A38D0A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1B91455-F04E-D55E-2F23-A3F35A96211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5">
              <a:extLst>
                <a:ext uri="{FF2B5EF4-FFF2-40B4-BE49-F238E27FC236}">
                  <a16:creationId xmlns:a16="http://schemas.microsoft.com/office/drawing/2014/main" id="{8EB4D093-AF27-A63B-01B2-F706D0385CBE}"/>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7528804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1000"/>
                                        <p:tgtEl>
                                          <p:spTgt spid="30"/>
                                        </p:tgtEl>
                                      </p:cBhvr>
                                    </p:animEffect>
                                    <p:anim calcmode="lin" valueType="num">
                                      <p:cBhvr>
                                        <p:cTn id="13" dur="1000" fill="hold"/>
                                        <p:tgtEl>
                                          <p:spTgt spid="30"/>
                                        </p:tgtEl>
                                        <p:attrNameLst>
                                          <p:attrName>ppt_x</p:attrName>
                                        </p:attrNameLst>
                                      </p:cBhvr>
                                      <p:tavLst>
                                        <p:tav tm="0">
                                          <p:val>
                                            <p:strVal val="#ppt_x"/>
                                          </p:val>
                                        </p:tav>
                                        <p:tav tm="100000">
                                          <p:val>
                                            <p:strVal val="#ppt_x"/>
                                          </p:val>
                                        </p:tav>
                                      </p:tavLst>
                                    </p:anim>
                                    <p:anim calcmode="lin" valueType="num">
                                      <p:cBhvr>
                                        <p:cTn id="1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Idea - Free education icons">
            <a:extLst>
              <a:ext uri="{FF2B5EF4-FFF2-40B4-BE49-F238E27FC236}">
                <a16:creationId xmlns:a16="http://schemas.microsoft.com/office/drawing/2014/main" id="{09A5B8BE-A0D8-3117-2B2C-7BB5817E0A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495" y="2465328"/>
            <a:ext cx="3386204" cy="3386204"/>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177DAFD9-C075-0031-4520-A9DE705A2209}"/>
              </a:ext>
            </a:extLst>
          </p:cNvPr>
          <p:cNvGrpSpPr/>
          <p:nvPr/>
        </p:nvGrpSpPr>
        <p:grpSpPr>
          <a:xfrm>
            <a:off x="2698136" y="796031"/>
            <a:ext cx="6957150" cy="847829"/>
            <a:chOff x="2698136" y="640119"/>
            <a:chExt cx="6957150" cy="847829"/>
          </a:xfrm>
        </p:grpSpPr>
        <p:grpSp>
          <p:nvGrpSpPr>
            <p:cNvPr id="4" name="Group 3">
              <a:extLst>
                <a:ext uri="{FF2B5EF4-FFF2-40B4-BE49-F238E27FC236}">
                  <a16:creationId xmlns:a16="http://schemas.microsoft.com/office/drawing/2014/main" id="{DD9EC824-0B6F-ADFE-0BF5-F213E0FCA950}"/>
                </a:ext>
              </a:extLst>
            </p:cNvPr>
            <p:cNvGrpSpPr/>
            <p:nvPr/>
          </p:nvGrpSpPr>
          <p:grpSpPr>
            <a:xfrm>
              <a:off x="2698136" y="1333654"/>
              <a:ext cx="6957150" cy="154294"/>
              <a:chOff x="2941058" y="1479627"/>
              <a:chExt cx="6957150" cy="154294"/>
            </a:xfrm>
          </p:grpSpPr>
          <p:sp>
            <p:nvSpPr>
              <p:cNvPr id="6" name="Oval 5">
                <a:extLst>
                  <a:ext uri="{FF2B5EF4-FFF2-40B4-BE49-F238E27FC236}">
                    <a16:creationId xmlns:a16="http://schemas.microsoft.com/office/drawing/2014/main" id="{EEEC6003-9F13-29F5-9DCD-D469D5DD5359}"/>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7" name="Group 6">
                <a:extLst>
                  <a:ext uri="{FF2B5EF4-FFF2-40B4-BE49-F238E27FC236}">
                    <a16:creationId xmlns:a16="http://schemas.microsoft.com/office/drawing/2014/main" id="{79D5E8E4-0F8C-82A9-F5CD-E8E7B3A5E2BE}"/>
                  </a:ext>
                </a:extLst>
              </p:cNvPr>
              <p:cNvGrpSpPr/>
              <p:nvPr/>
            </p:nvGrpSpPr>
            <p:grpSpPr>
              <a:xfrm>
                <a:off x="9256541" y="1479627"/>
                <a:ext cx="641667" cy="154294"/>
                <a:chOff x="9256541" y="1479627"/>
                <a:chExt cx="641667" cy="154294"/>
              </a:xfrm>
              <a:solidFill>
                <a:srgbClr val="627383"/>
              </a:solidFill>
            </p:grpSpPr>
            <p:sp>
              <p:nvSpPr>
                <p:cNvPr id="12" name="Arrow: Striped Right 11">
                  <a:extLst>
                    <a:ext uri="{FF2B5EF4-FFF2-40B4-BE49-F238E27FC236}">
                      <a16:creationId xmlns:a16="http://schemas.microsoft.com/office/drawing/2014/main" id="{46999899-D1F2-F2F2-6F18-040732039F77}"/>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850B9C4C-5DF6-4DD5-90BA-37AA67A17228}"/>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3">
                  <a:extLst>
                    <a:ext uri="{FF2B5EF4-FFF2-40B4-BE49-F238E27FC236}">
                      <a16:creationId xmlns:a16="http://schemas.microsoft.com/office/drawing/2014/main" id="{F1831736-2E7C-4EB3-DD1F-B017DD1E50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7">
                <a:extLst>
                  <a:ext uri="{FF2B5EF4-FFF2-40B4-BE49-F238E27FC236}">
                    <a16:creationId xmlns:a16="http://schemas.microsoft.com/office/drawing/2014/main" id="{81CDBD99-5AC1-D303-1521-FE077F5987B0}"/>
                  </a:ext>
                </a:extLst>
              </p:cNvPr>
              <p:cNvGrpSpPr/>
              <p:nvPr/>
            </p:nvGrpSpPr>
            <p:grpSpPr>
              <a:xfrm>
                <a:off x="2941058" y="1479627"/>
                <a:ext cx="641667" cy="154294"/>
                <a:chOff x="9256541" y="1479627"/>
                <a:chExt cx="641667" cy="154294"/>
              </a:xfrm>
              <a:solidFill>
                <a:srgbClr val="627383"/>
              </a:solidFill>
            </p:grpSpPr>
            <p:sp>
              <p:nvSpPr>
                <p:cNvPr id="9" name="Arrow: Striped Right 8">
                  <a:extLst>
                    <a:ext uri="{FF2B5EF4-FFF2-40B4-BE49-F238E27FC236}">
                      <a16:creationId xmlns:a16="http://schemas.microsoft.com/office/drawing/2014/main" id="{78318DC2-8C53-796B-1E00-740BCE3A47E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68652DC6-CA86-67A9-5AE0-5A0046AB7B5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10">
                  <a:extLst>
                    <a:ext uri="{FF2B5EF4-FFF2-40B4-BE49-F238E27FC236}">
                      <a16:creationId xmlns:a16="http://schemas.microsoft.com/office/drawing/2014/main" id="{55796694-503B-057A-5DAF-0402577F406C}"/>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4">
              <a:extLst>
                <a:ext uri="{FF2B5EF4-FFF2-40B4-BE49-F238E27FC236}">
                  <a16:creationId xmlns:a16="http://schemas.microsoft.com/office/drawing/2014/main" id="{5E8C3610-30F5-B75E-0DE6-4B0929971E81}"/>
                </a:ext>
              </a:extLst>
            </p:cNvPr>
            <p:cNvSpPr txBox="1"/>
            <p:nvPr/>
          </p:nvSpPr>
          <p:spPr>
            <a:xfrm>
              <a:off x="2867980" y="640119"/>
              <a:ext cx="6633012"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cs typeface="Adobe Arabic" panose="02040503050201020203" pitchFamily="18" charset="-78"/>
                </a:rPr>
                <a:t>الخاتمة</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16" name="TextBox 15">
            <a:extLst>
              <a:ext uri="{FF2B5EF4-FFF2-40B4-BE49-F238E27FC236}">
                <a16:creationId xmlns:a16="http://schemas.microsoft.com/office/drawing/2014/main" id="{54AFF24A-10DB-B657-0926-A043640F023F}"/>
              </a:ext>
            </a:extLst>
          </p:cNvPr>
          <p:cNvSpPr txBox="1"/>
          <p:nvPr/>
        </p:nvSpPr>
        <p:spPr>
          <a:xfrm>
            <a:off x="4064894" y="2512936"/>
            <a:ext cx="7637929" cy="3270126"/>
          </a:xfrm>
          <a:prstGeom prst="rect">
            <a:avLst/>
          </a:prstGeom>
          <a:noFill/>
        </p:spPr>
        <p:txBody>
          <a:bodyPr wrap="square">
            <a:spAutoFit/>
          </a:bodyPr>
          <a:lstStyle/>
          <a:p>
            <a:pPr lvl="1" indent="-457200" algn="r" rtl="1">
              <a:lnSpc>
                <a:spcPct val="150000"/>
              </a:lnSpc>
              <a:spcAft>
                <a:spcPts val="800"/>
              </a:spcAft>
              <a:buSzPct val="130000"/>
              <a:buBlip>
                <a:blip r:embed="rId4"/>
              </a:buBlip>
            </a:pPr>
            <a:r>
              <a:rPr lang="ar-SA" sz="2800" dirty="0">
                <a:latin typeface="Adobe Arabic" panose="02040503050201020203" pitchFamily="18" charset="-78"/>
                <a:cs typeface="Adobe Arabic" panose="02040503050201020203" pitchFamily="18" charset="-78"/>
              </a:rPr>
              <a:t>لقد وصلنا إلى ختام برنامجنا التدريبي حول "الذكاء الاصطناعي في بيئة العمل للقطاع الحكومي"، ويسعدنا أن نكون قد قضينا معكم هذه الرحلة التعليمية المليئة بالنقاشات المثمرة، الأفكار الجديدة، والفرص الواعدة. نتمنى أن تكونوا قد وجدتم في هذا البرنامج ما يلبي توقعاتكم، وأن تكونوا قد اكتسبتم رؤى وأدوات عملية يمكنكم تطبيقها في حياتكم المهنية</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31578118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500"/>
                                        <p:tgtEl>
                                          <p:spTgt spid="16"/>
                                        </p:tgtEl>
                                      </p:cBhvr>
                                    </p:animEffect>
                                  </p:childTnLst>
                                </p:cTn>
                              </p:par>
                              <p:par>
                                <p:cTn id="8" presetID="42"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Idea - Free education icons">
            <a:extLst>
              <a:ext uri="{FF2B5EF4-FFF2-40B4-BE49-F238E27FC236}">
                <a16:creationId xmlns:a16="http://schemas.microsoft.com/office/drawing/2014/main" id="{09A5B8BE-A0D8-3117-2B2C-7BB5817E0A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495" y="2465328"/>
            <a:ext cx="3386204" cy="3386204"/>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177DAFD9-C075-0031-4520-A9DE705A2209}"/>
              </a:ext>
            </a:extLst>
          </p:cNvPr>
          <p:cNvGrpSpPr/>
          <p:nvPr/>
        </p:nvGrpSpPr>
        <p:grpSpPr>
          <a:xfrm>
            <a:off x="2698136" y="796031"/>
            <a:ext cx="6957150" cy="847829"/>
            <a:chOff x="2698136" y="640119"/>
            <a:chExt cx="6957150" cy="847829"/>
          </a:xfrm>
        </p:grpSpPr>
        <p:grpSp>
          <p:nvGrpSpPr>
            <p:cNvPr id="4" name="Group 3">
              <a:extLst>
                <a:ext uri="{FF2B5EF4-FFF2-40B4-BE49-F238E27FC236}">
                  <a16:creationId xmlns:a16="http://schemas.microsoft.com/office/drawing/2014/main" id="{DD9EC824-0B6F-ADFE-0BF5-F213E0FCA950}"/>
                </a:ext>
              </a:extLst>
            </p:cNvPr>
            <p:cNvGrpSpPr/>
            <p:nvPr/>
          </p:nvGrpSpPr>
          <p:grpSpPr>
            <a:xfrm>
              <a:off x="2698136" y="1333654"/>
              <a:ext cx="6957150" cy="154294"/>
              <a:chOff x="2941058" y="1479627"/>
              <a:chExt cx="6957150" cy="154294"/>
            </a:xfrm>
          </p:grpSpPr>
          <p:sp>
            <p:nvSpPr>
              <p:cNvPr id="6" name="Oval 5">
                <a:extLst>
                  <a:ext uri="{FF2B5EF4-FFF2-40B4-BE49-F238E27FC236}">
                    <a16:creationId xmlns:a16="http://schemas.microsoft.com/office/drawing/2014/main" id="{EEEC6003-9F13-29F5-9DCD-D469D5DD5359}"/>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7" name="Group 6">
                <a:extLst>
                  <a:ext uri="{FF2B5EF4-FFF2-40B4-BE49-F238E27FC236}">
                    <a16:creationId xmlns:a16="http://schemas.microsoft.com/office/drawing/2014/main" id="{79D5E8E4-0F8C-82A9-F5CD-E8E7B3A5E2BE}"/>
                  </a:ext>
                </a:extLst>
              </p:cNvPr>
              <p:cNvGrpSpPr/>
              <p:nvPr/>
            </p:nvGrpSpPr>
            <p:grpSpPr>
              <a:xfrm>
                <a:off x="9256541" y="1479627"/>
                <a:ext cx="641667" cy="154294"/>
                <a:chOff x="9256541" y="1479627"/>
                <a:chExt cx="641667" cy="154294"/>
              </a:xfrm>
              <a:solidFill>
                <a:srgbClr val="627383"/>
              </a:solidFill>
            </p:grpSpPr>
            <p:sp>
              <p:nvSpPr>
                <p:cNvPr id="12" name="Arrow: Striped Right 11">
                  <a:extLst>
                    <a:ext uri="{FF2B5EF4-FFF2-40B4-BE49-F238E27FC236}">
                      <a16:creationId xmlns:a16="http://schemas.microsoft.com/office/drawing/2014/main" id="{46999899-D1F2-F2F2-6F18-040732039F77}"/>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850B9C4C-5DF6-4DD5-90BA-37AA67A17228}"/>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3">
                  <a:extLst>
                    <a:ext uri="{FF2B5EF4-FFF2-40B4-BE49-F238E27FC236}">
                      <a16:creationId xmlns:a16="http://schemas.microsoft.com/office/drawing/2014/main" id="{F1831736-2E7C-4EB3-DD1F-B017DD1E50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7">
                <a:extLst>
                  <a:ext uri="{FF2B5EF4-FFF2-40B4-BE49-F238E27FC236}">
                    <a16:creationId xmlns:a16="http://schemas.microsoft.com/office/drawing/2014/main" id="{81CDBD99-5AC1-D303-1521-FE077F5987B0}"/>
                  </a:ext>
                </a:extLst>
              </p:cNvPr>
              <p:cNvGrpSpPr/>
              <p:nvPr/>
            </p:nvGrpSpPr>
            <p:grpSpPr>
              <a:xfrm>
                <a:off x="2941058" y="1479627"/>
                <a:ext cx="641667" cy="154294"/>
                <a:chOff x="9256541" y="1479627"/>
                <a:chExt cx="641667" cy="154294"/>
              </a:xfrm>
              <a:solidFill>
                <a:srgbClr val="627383"/>
              </a:solidFill>
            </p:grpSpPr>
            <p:sp>
              <p:nvSpPr>
                <p:cNvPr id="9" name="Arrow: Striped Right 8">
                  <a:extLst>
                    <a:ext uri="{FF2B5EF4-FFF2-40B4-BE49-F238E27FC236}">
                      <a16:creationId xmlns:a16="http://schemas.microsoft.com/office/drawing/2014/main" id="{78318DC2-8C53-796B-1E00-740BCE3A47E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68652DC6-CA86-67A9-5AE0-5A0046AB7B5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10">
                  <a:extLst>
                    <a:ext uri="{FF2B5EF4-FFF2-40B4-BE49-F238E27FC236}">
                      <a16:creationId xmlns:a16="http://schemas.microsoft.com/office/drawing/2014/main" id="{55796694-503B-057A-5DAF-0402577F406C}"/>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4">
              <a:extLst>
                <a:ext uri="{FF2B5EF4-FFF2-40B4-BE49-F238E27FC236}">
                  <a16:creationId xmlns:a16="http://schemas.microsoft.com/office/drawing/2014/main" id="{5E8C3610-30F5-B75E-0DE6-4B0929971E81}"/>
                </a:ext>
              </a:extLst>
            </p:cNvPr>
            <p:cNvSpPr txBox="1"/>
            <p:nvPr/>
          </p:nvSpPr>
          <p:spPr>
            <a:xfrm>
              <a:off x="2867980" y="640119"/>
              <a:ext cx="6633012"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cs typeface="Adobe Arabic" panose="02040503050201020203" pitchFamily="18" charset="-78"/>
                </a:rPr>
                <a:t>الخاتمة</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16" name="TextBox 15">
            <a:extLst>
              <a:ext uri="{FF2B5EF4-FFF2-40B4-BE49-F238E27FC236}">
                <a16:creationId xmlns:a16="http://schemas.microsoft.com/office/drawing/2014/main" id="{54AFF24A-10DB-B657-0926-A043640F023F}"/>
              </a:ext>
            </a:extLst>
          </p:cNvPr>
          <p:cNvSpPr txBox="1"/>
          <p:nvPr/>
        </p:nvSpPr>
        <p:spPr>
          <a:xfrm>
            <a:off x="4054629" y="2846532"/>
            <a:ext cx="7637929" cy="2623795"/>
          </a:xfrm>
          <a:prstGeom prst="rect">
            <a:avLst/>
          </a:prstGeom>
          <a:noFill/>
        </p:spPr>
        <p:txBody>
          <a:bodyPr wrap="square">
            <a:spAutoFit/>
          </a:bodyPr>
          <a:lstStyle/>
          <a:p>
            <a:pPr lvl="1" indent="-457200" algn="r" rtl="1">
              <a:lnSpc>
                <a:spcPct val="150000"/>
              </a:lnSpc>
              <a:spcAft>
                <a:spcPts val="800"/>
              </a:spcAft>
              <a:buSzPct val="130000"/>
              <a:buBlip>
                <a:blip r:embed="rId4"/>
              </a:buBlip>
            </a:pPr>
            <a:r>
              <a:rPr lang="ar-SA" sz="2800" dirty="0">
                <a:latin typeface="Adobe Arabic" panose="02040503050201020203" pitchFamily="18" charset="-78"/>
                <a:cs typeface="Adobe Arabic" panose="02040503050201020203" pitchFamily="18" charset="-78"/>
              </a:rPr>
              <a:t>نود أن نعبر عن بالغ امتناننا لمشاركتكم الفعّالة والتزامكم. لقد جعلتم من هذا البرنامج تجربة تدريبية غنية بالمعلومات والتفاعل. شكراً لكم على وقتكم، اهتمامكم، ومساهماتكم القيّمة. نؤمن أن نجاح هذا البرنامج يعود إلى حماسكم وانخراطكم الإيجابي في كل الأنشطة والمناقشات</a:t>
            </a:r>
            <a:endParaRPr lang="en-US" sz="28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40152965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Idea - Free education icons">
            <a:extLst>
              <a:ext uri="{FF2B5EF4-FFF2-40B4-BE49-F238E27FC236}">
                <a16:creationId xmlns:a16="http://schemas.microsoft.com/office/drawing/2014/main" id="{09A5B8BE-A0D8-3117-2B2C-7BB5817E0A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495" y="2465328"/>
            <a:ext cx="3386204" cy="3386204"/>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177DAFD9-C075-0031-4520-A9DE705A2209}"/>
              </a:ext>
            </a:extLst>
          </p:cNvPr>
          <p:cNvGrpSpPr/>
          <p:nvPr/>
        </p:nvGrpSpPr>
        <p:grpSpPr>
          <a:xfrm>
            <a:off x="2698136" y="796031"/>
            <a:ext cx="6957150" cy="847829"/>
            <a:chOff x="2698136" y="640119"/>
            <a:chExt cx="6957150" cy="847829"/>
          </a:xfrm>
        </p:grpSpPr>
        <p:grpSp>
          <p:nvGrpSpPr>
            <p:cNvPr id="4" name="Group 3">
              <a:extLst>
                <a:ext uri="{FF2B5EF4-FFF2-40B4-BE49-F238E27FC236}">
                  <a16:creationId xmlns:a16="http://schemas.microsoft.com/office/drawing/2014/main" id="{DD9EC824-0B6F-ADFE-0BF5-F213E0FCA950}"/>
                </a:ext>
              </a:extLst>
            </p:cNvPr>
            <p:cNvGrpSpPr/>
            <p:nvPr/>
          </p:nvGrpSpPr>
          <p:grpSpPr>
            <a:xfrm>
              <a:off x="2698136" y="1333654"/>
              <a:ext cx="6957150" cy="154294"/>
              <a:chOff x="2941058" y="1479627"/>
              <a:chExt cx="6957150" cy="154294"/>
            </a:xfrm>
          </p:grpSpPr>
          <p:sp>
            <p:nvSpPr>
              <p:cNvPr id="6" name="Oval 5">
                <a:extLst>
                  <a:ext uri="{FF2B5EF4-FFF2-40B4-BE49-F238E27FC236}">
                    <a16:creationId xmlns:a16="http://schemas.microsoft.com/office/drawing/2014/main" id="{EEEC6003-9F13-29F5-9DCD-D469D5DD5359}"/>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7" name="Group 6">
                <a:extLst>
                  <a:ext uri="{FF2B5EF4-FFF2-40B4-BE49-F238E27FC236}">
                    <a16:creationId xmlns:a16="http://schemas.microsoft.com/office/drawing/2014/main" id="{79D5E8E4-0F8C-82A9-F5CD-E8E7B3A5E2BE}"/>
                  </a:ext>
                </a:extLst>
              </p:cNvPr>
              <p:cNvGrpSpPr/>
              <p:nvPr/>
            </p:nvGrpSpPr>
            <p:grpSpPr>
              <a:xfrm>
                <a:off x="9256541" y="1479627"/>
                <a:ext cx="641667" cy="154294"/>
                <a:chOff x="9256541" y="1479627"/>
                <a:chExt cx="641667" cy="154294"/>
              </a:xfrm>
              <a:solidFill>
                <a:srgbClr val="627383"/>
              </a:solidFill>
            </p:grpSpPr>
            <p:sp>
              <p:nvSpPr>
                <p:cNvPr id="12" name="Arrow: Striped Right 11">
                  <a:extLst>
                    <a:ext uri="{FF2B5EF4-FFF2-40B4-BE49-F238E27FC236}">
                      <a16:creationId xmlns:a16="http://schemas.microsoft.com/office/drawing/2014/main" id="{46999899-D1F2-F2F2-6F18-040732039F77}"/>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850B9C4C-5DF6-4DD5-90BA-37AA67A17228}"/>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3">
                  <a:extLst>
                    <a:ext uri="{FF2B5EF4-FFF2-40B4-BE49-F238E27FC236}">
                      <a16:creationId xmlns:a16="http://schemas.microsoft.com/office/drawing/2014/main" id="{F1831736-2E7C-4EB3-DD1F-B017DD1E50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7">
                <a:extLst>
                  <a:ext uri="{FF2B5EF4-FFF2-40B4-BE49-F238E27FC236}">
                    <a16:creationId xmlns:a16="http://schemas.microsoft.com/office/drawing/2014/main" id="{81CDBD99-5AC1-D303-1521-FE077F5987B0}"/>
                  </a:ext>
                </a:extLst>
              </p:cNvPr>
              <p:cNvGrpSpPr/>
              <p:nvPr/>
            </p:nvGrpSpPr>
            <p:grpSpPr>
              <a:xfrm>
                <a:off x="2941058" y="1479627"/>
                <a:ext cx="641667" cy="154294"/>
                <a:chOff x="9256541" y="1479627"/>
                <a:chExt cx="641667" cy="154294"/>
              </a:xfrm>
              <a:solidFill>
                <a:srgbClr val="627383"/>
              </a:solidFill>
            </p:grpSpPr>
            <p:sp>
              <p:nvSpPr>
                <p:cNvPr id="9" name="Arrow: Striped Right 8">
                  <a:extLst>
                    <a:ext uri="{FF2B5EF4-FFF2-40B4-BE49-F238E27FC236}">
                      <a16:creationId xmlns:a16="http://schemas.microsoft.com/office/drawing/2014/main" id="{78318DC2-8C53-796B-1E00-740BCE3A47E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68652DC6-CA86-67A9-5AE0-5A0046AB7B5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10">
                  <a:extLst>
                    <a:ext uri="{FF2B5EF4-FFF2-40B4-BE49-F238E27FC236}">
                      <a16:creationId xmlns:a16="http://schemas.microsoft.com/office/drawing/2014/main" id="{55796694-503B-057A-5DAF-0402577F406C}"/>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4">
              <a:extLst>
                <a:ext uri="{FF2B5EF4-FFF2-40B4-BE49-F238E27FC236}">
                  <a16:creationId xmlns:a16="http://schemas.microsoft.com/office/drawing/2014/main" id="{5E8C3610-30F5-B75E-0DE6-4B0929971E81}"/>
                </a:ext>
              </a:extLst>
            </p:cNvPr>
            <p:cNvSpPr txBox="1"/>
            <p:nvPr/>
          </p:nvSpPr>
          <p:spPr>
            <a:xfrm>
              <a:off x="2867980" y="640119"/>
              <a:ext cx="6633012"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cs typeface="Adobe Arabic" panose="02040503050201020203" pitchFamily="18" charset="-78"/>
                </a:rPr>
                <a:t>الخاتمة</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16" name="TextBox 15">
            <a:extLst>
              <a:ext uri="{FF2B5EF4-FFF2-40B4-BE49-F238E27FC236}">
                <a16:creationId xmlns:a16="http://schemas.microsoft.com/office/drawing/2014/main" id="{54AFF24A-10DB-B657-0926-A043640F023F}"/>
              </a:ext>
            </a:extLst>
          </p:cNvPr>
          <p:cNvSpPr txBox="1"/>
          <p:nvPr/>
        </p:nvSpPr>
        <p:spPr>
          <a:xfrm>
            <a:off x="3990388" y="1752281"/>
            <a:ext cx="7637929" cy="684803"/>
          </a:xfrm>
          <a:prstGeom prst="rect">
            <a:avLst/>
          </a:prstGeom>
          <a:noFill/>
        </p:spPr>
        <p:txBody>
          <a:bodyPr wrap="square">
            <a:spAutoFit/>
          </a:bodyPr>
          <a:lstStyle/>
          <a:p>
            <a:pPr marL="0" lvl="1" algn="r" rtl="1">
              <a:lnSpc>
                <a:spcPct val="150000"/>
              </a:lnSpc>
              <a:spcAft>
                <a:spcPts val="800"/>
              </a:spcAft>
              <a:buSzPct val="130000"/>
            </a:pPr>
            <a:r>
              <a:rPr lang="ar-SA" sz="2800" dirty="0">
                <a:solidFill>
                  <a:srgbClr val="C00000"/>
                </a:solidFill>
                <a:latin typeface="Adobe Arabic" panose="02040503050201020203" pitchFamily="18" charset="-78"/>
                <a:cs typeface="Adobe Arabic" panose="02040503050201020203" pitchFamily="18" charset="-78"/>
              </a:rPr>
              <a:t>ومن أبرز التوصيات التي نود تقديمها لكم بناءً على ما تعلّمناه سويةً</a:t>
            </a:r>
            <a:endParaRPr lang="en-US" sz="2800" dirty="0">
              <a:solidFill>
                <a:srgbClr val="C00000"/>
              </a:solidFill>
              <a:latin typeface="Adobe Arabic" panose="02040503050201020203" pitchFamily="18" charset="-78"/>
              <a:cs typeface="Adobe Arabic" panose="02040503050201020203" pitchFamily="18" charset="-78"/>
            </a:endParaRPr>
          </a:p>
        </p:txBody>
      </p:sp>
      <p:sp>
        <p:nvSpPr>
          <p:cNvPr id="15" name="TextBox 14">
            <a:extLst>
              <a:ext uri="{FF2B5EF4-FFF2-40B4-BE49-F238E27FC236}">
                <a16:creationId xmlns:a16="http://schemas.microsoft.com/office/drawing/2014/main" id="{450AA003-F034-91F7-4D81-B251231B20CF}"/>
              </a:ext>
            </a:extLst>
          </p:cNvPr>
          <p:cNvSpPr txBox="1"/>
          <p:nvPr/>
        </p:nvSpPr>
        <p:spPr>
          <a:xfrm>
            <a:off x="3646968" y="2388971"/>
            <a:ext cx="8139769" cy="1903085"/>
          </a:xfrm>
          <a:prstGeom prst="rect">
            <a:avLst/>
          </a:prstGeom>
          <a:noFill/>
        </p:spPr>
        <p:txBody>
          <a:bodyPr wrap="square">
            <a:spAutoFit/>
          </a:bodyPr>
          <a:lstStyle/>
          <a:p>
            <a:pPr lvl="1" algn="r" rtl="1">
              <a:lnSpc>
                <a:spcPct val="150000"/>
              </a:lnSpc>
              <a:spcAft>
                <a:spcPts val="800"/>
              </a:spcAft>
              <a:buSzPct val="130000"/>
            </a:pPr>
            <a:r>
              <a:rPr lang="ar-SA" sz="2800" dirty="0">
                <a:latin typeface="Adobe Arabic" panose="02040503050201020203" pitchFamily="18" charset="-78"/>
                <a:cs typeface="Adobe Arabic" panose="02040503050201020203" pitchFamily="18" charset="-78"/>
              </a:rPr>
              <a:t>1. </a:t>
            </a:r>
            <a:r>
              <a:rPr lang="ar-SA" sz="2800" dirty="0">
                <a:solidFill>
                  <a:srgbClr val="50A3A7"/>
                </a:solidFill>
                <a:latin typeface="Adobe Arabic" panose="02040503050201020203" pitchFamily="18" charset="-78"/>
                <a:cs typeface="Adobe Arabic" panose="02040503050201020203" pitchFamily="18" charset="-78"/>
              </a:rPr>
              <a:t>الاستمرارية في التعلم والتطوير</a:t>
            </a:r>
            <a:r>
              <a:rPr lang="ar-SA" sz="2800" dirty="0">
                <a:latin typeface="Adobe Arabic" panose="02040503050201020203" pitchFamily="18" charset="-78"/>
                <a:cs typeface="Adobe Arabic" panose="02040503050201020203" pitchFamily="18" charset="-78"/>
              </a:rPr>
              <a:t>:</a:t>
            </a:r>
            <a:endParaRPr lang="en-US" sz="2800" dirty="0">
              <a:latin typeface="Adobe Arabic" panose="02040503050201020203" pitchFamily="18" charset="-78"/>
              <a:cs typeface="Adobe Arabic" panose="02040503050201020203" pitchFamily="18" charset="-78"/>
            </a:endParaRPr>
          </a:p>
          <a:p>
            <a:pPr lvl="1" algn="r" rtl="1">
              <a:lnSpc>
                <a:spcPct val="150000"/>
              </a:lnSpc>
              <a:spcAft>
                <a:spcPts val="800"/>
              </a:spcAft>
              <a:buSzPct val="130000"/>
            </a:pPr>
            <a:r>
              <a:rPr lang="ar-SA" sz="2400" dirty="0">
                <a:latin typeface="Adobe Arabic" panose="02040503050201020203" pitchFamily="18" charset="-78"/>
                <a:cs typeface="Adobe Arabic" panose="02040503050201020203" pitchFamily="18" charset="-78"/>
              </a:rPr>
              <a:t>الذكاء الاصطناعي مجال دائم التطور، لذا نوصيكم بمتابعة المستجدات التقنية في هذا المجال والاستمرار في تنمية مهاراتكم من خلال الدورات المتقدمة وورش العمل.</a:t>
            </a:r>
            <a:endParaRPr lang="en-US" sz="2400" dirty="0">
              <a:latin typeface="Adobe Arabic" panose="02040503050201020203" pitchFamily="18" charset="-78"/>
              <a:cs typeface="Adobe Arabic" panose="02040503050201020203" pitchFamily="18" charset="-78"/>
            </a:endParaRPr>
          </a:p>
        </p:txBody>
      </p:sp>
      <p:sp>
        <p:nvSpPr>
          <p:cNvPr id="17" name="TextBox 16">
            <a:extLst>
              <a:ext uri="{FF2B5EF4-FFF2-40B4-BE49-F238E27FC236}">
                <a16:creationId xmlns:a16="http://schemas.microsoft.com/office/drawing/2014/main" id="{DE6E2064-BA8B-F56B-7378-DE28A52C8A68}"/>
              </a:ext>
            </a:extLst>
          </p:cNvPr>
          <p:cNvSpPr txBox="1"/>
          <p:nvPr/>
        </p:nvSpPr>
        <p:spPr>
          <a:xfrm>
            <a:off x="3990388" y="4346186"/>
            <a:ext cx="7402693" cy="2457083"/>
          </a:xfrm>
          <a:prstGeom prst="rect">
            <a:avLst/>
          </a:prstGeom>
          <a:noFill/>
        </p:spPr>
        <p:txBody>
          <a:bodyPr wrap="square">
            <a:spAutoFit/>
          </a:bodyPr>
          <a:lstStyle/>
          <a:p>
            <a:pPr marL="0" lvl="1" algn="r" rtl="1">
              <a:lnSpc>
                <a:spcPct val="150000"/>
              </a:lnSpc>
              <a:spcAft>
                <a:spcPts val="800"/>
              </a:spcAft>
              <a:buSzPct val="130000"/>
            </a:pPr>
            <a:r>
              <a:rPr lang="ar-SA" sz="2800" dirty="0">
                <a:latin typeface="Adobe Arabic" panose="02040503050201020203" pitchFamily="18" charset="-78"/>
                <a:cs typeface="Adobe Arabic" panose="02040503050201020203" pitchFamily="18" charset="-78"/>
              </a:rPr>
              <a:t>2. </a:t>
            </a:r>
            <a:r>
              <a:rPr lang="ar-SA" sz="2800" dirty="0">
                <a:solidFill>
                  <a:srgbClr val="50A3A7"/>
                </a:solidFill>
                <a:latin typeface="Adobe Arabic" panose="02040503050201020203" pitchFamily="18" charset="-78"/>
                <a:cs typeface="Adobe Arabic" panose="02040503050201020203" pitchFamily="18" charset="-78"/>
              </a:rPr>
              <a:t>التطبيق العملي</a:t>
            </a:r>
            <a:r>
              <a:rPr lang="ar-SA" sz="2800" dirty="0">
                <a:latin typeface="Adobe Arabic" panose="02040503050201020203" pitchFamily="18" charset="-78"/>
                <a:cs typeface="Adobe Arabic" panose="02040503050201020203" pitchFamily="18" charset="-78"/>
              </a:rPr>
              <a:t>:</a:t>
            </a:r>
            <a:endParaRPr lang="en-US" sz="2800" dirty="0">
              <a:latin typeface="Adobe Arabic" panose="02040503050201020203" pitchFamily="18" charset="-78"/>
              <a:cs typeface="Adobe Arabic" panose="02040503050201020203" pitchFamily="18" charset="-78"/>
            </a:endParaRPr>
          </a:p>
          <a:p>
            <a:pPr lvl="1" indent="-457200" algn="r" rtl="1">
              <a:lnSpc>
                <a:spcPct val="150000"/>
              </a:lnSpc>
              <a:spcAft>
                <a:spcPts val="800"/>
              </a:spcAft>
              <a:buSzPct val="130000"/>
              <a:buBlip>
                <a:blip r:embed="rId4"/>
              </a:buBlip>
            </a:pPr>
            <a:r>
              <a:rPr lang="ar-SA" sz="2400" dirty="0">
                <a:latin typeface="Adobe Arabic" panose="02040503050201020203" pitchFamily="18" charset="-78"/>
                <a:cs typeface="Adobe Arabic" panose="02040503050201020203" pitchFamily="18" charset="-78"/>
              </a:rPr>
              <a:t>حاولوا تطبيق ما تعلمتموه في بيئة العمل الخاصة بكم. ابدأوا بمشاريع صغيرة أو حلول تعتمد على الذكاء الاصطناعي، واستخدموا ما اكتسبتموه من مهارات لتحسين الكفاءة وتعزيز الابتكار في مؤسساتكم.</a:t>
            </a:r>
            <a:endParaRPr lang="en-US" sz="24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335626190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up)">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up)">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5"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76CF097-4C0E-0234-99A4-0EB8F007B1D2}"/>
              </a:ext>
            </a:extLst>
          </p:cNvPr>
          <p:cNvSpPr txBox="1"/>
          <p:nvPr/>
        </p:nvSpPr>
        <p:spPr>
          <a:xfrm>
            <a:off x="4110404" y="3285721"/>
            <a:ext cx="7860424" cy="729430"/>
          </a:xfrm>
          <a:prstGeom prst="rect">
            <a:avLst/>
          </a:prstGeom>
          <a:noFill/>
        </p:spPr>
        <p:txBody>
          <a:bodyPr wrap="square">
            <a:spAutoFit/>
          </a:bodyPr>
          <a:lstStyle>
            <a:defPPr>
              <a:defRPr lang="en-US"/>
            </a:defPPr>
            <a:lvl1pPr marR="0" algn="ctr" rtl="1">
              <a:lnSpc>
                <a:spcPct val="115000"/>
              </a:lnSpc>
              <a:spcBef>
                <a:spcPts val="0"/>
              </a:spcBef>
              <a:spcAft>
                <a:spcPts val="0"/>
              </a:spcAft>
              <a:defRPr sz="2400" b="1">
                <a:solidFill>
                  <a:srgbClr val="1E3D6A"/>
                </a:solidFill>
                <a:effectLst/>
                <a:latin typeface="Times New Roman" panose="02020603050405020304" pitchFamily="18" charset="0"/>
                <a:ea typeface="Calibri" panose="020F0502020204030204" pitchFamily="34" charset="0"/>
                <a:cs typeface="GE Dinar Two Medium" panose="020A0503020102020204" pitchFamily="18" charset="-78"/>
              </a:defRPr>
            </a:lvl1pPr>
          </a:lstStyle>
          <a:p>
            <a:r>
              <a:rPr lang="ar-SY" sz="3600" dirty="0">
                <a:solidFill>
                  <a:srgbClr val="168489"/>
                </a:solidFill>
                <a:latin typeface="Adobe Arabic" panose="02040503050201020203" pitchFamily="18" charset="-78"/>
                <a:cs typeface="Adobe Arabic" panose="02040503050201020203" pitchFamily="18" charset="-78"/>
              </a:rPr>
              <a:t>مقطع الفيديو الآتي يقدم </a:t>
            </a:r>
            <a:r>
              <a:rPr lang="ar-SA" sz="3600" dirty="0">
                <a:solidFill>
                  <a:srgbClr val="168489"/>
                </a:solidFill>
                <a:latin typeface="Adobe Arabic" panose="02040503050201020203" pitchFamily="18" charset="-78"/>
                <a:cs typeface="Adobe Arabic" panose="02040503050201020203" pitchFamily="18" charset="-78"/>
              </a:rPr>
              <a:t>ما هو الذكاء الاصطناعي؟</a:t>
            </a:r>
            <a:endParaRPr lang="en-US" sz="3600" dirty="0">
              <a:solidFill>
                <a:srgbClr val="168489"/>
              </a:solidFill>
              <a:latin typeface="Adobe Arabic" panose="02040503050201020203" pitchFamily="18" charset="-78"/>
              <a:cs typeface="Adobe Arabic" panose="02040503050201020203" pitchFamily="18" charset="-78"/>
            </a:endParaRPr>
          </a:p>
        </p:txBody>
      </p:sp>
      <p:pic>
        <p:nvPicPr>
          <p:cNvPr id="4" name="Picture 3">
            <a:hlinkClick r:id="rId3"/>
            <a:extLst>
              <a:ext uri="{FF2B5EF4-FFF2-40B4-BE49-F238E27FC236}">
                <a16:creationId xmlns:a16="http://schemas.microsoft.com/office/drawing/2014/main" id="{E1604188-5956-FCF1-C826-EC5EA1D3B5B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608082" y="2608669"/>
            <a:ext cx="2255783" cy="2255783"/>
          </a:xfrm>
          <a:prstGeom prst="rect">
            <a:avLst/>
          </a:prstGeom>
        </p:spPr>
      </p:pic>
      <p:sp>
        <p:nvSpPr>
          <p:cNvPr id="6" name="TextBox 5">
            <a:extLst>
              <a:ext uri="{FF2B5EF4-FFF2-40B4-BE49-F238E27FC236}">
                <a16:creationId xmlns:a16="http://schemas.microsoft.com/office/drawing/2014/main" id="{EC8EDABF-2D5F-6B8E-F845-37C92321CBC9}"/>
              </a:ext>
            </a:extLst>
          </p:cNvPr>
          <p:cNvSpPr txBox="1"/>
          <p:nvPr/>
        </p:nvSpPr>
        <p:spPr>
          <a:xfrm>
            <a:off x="533020" y="2020816"/>
            <a:ext cx="4405906" cy="587853"/>
          </a:xfrm>
          <a:prstGeom prst="rect">
            <a:avLst/>
          </a:prstGeom>
          <a:noFill/>
        </p:spPr>
        <p:txBody>
          <a:bodyPr wrap="square">
            <a:spAutoFit/>
          </a:bodyPr>
          <a:lstStyle>
            <a:defPPr>
              <a:defRPr lang="en-US"/>
            </a:defPPr>
            <a:lvl1pPr marR="0" algn="ctr" rtl="1">
              <a:lnSpc>
                <a:spcPct val="115000"/>
              </a:lnSpc>
              <a:spcBef>
                <a:spcPts val="0"/>
              </a:spcBef>
              <a:spcAft>
                <a:spcPts val="0"/>
              </a:spcAft>
              <a:defRPr sz="2800" b="1" u="sng">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defRPr>
            </a:lvl1pPr>
          </a:lstStyle>
          <a:p>
            <a:r>
              <a:rPr lang="ar-SA" u="none" dirty="0">
                <a:solidFill>
                  <a:schemeClr val="tx1">
                    <a:lumMod val="95000"/>
                    <a:lumOff val="5000"/>
                  </a:schemeClr>
                </a:solidFill>
              </a:rPr>
              <a:t>اضغط للمشاهدة</a:t>
            </a:r>
            <a:endParaRPr lang="en-US" u="none" dirty="0">
              <a:solidFill>
                <a:schemeClr val="tx1">
                  <a:lumMod val="95000"/>
                  <a:lumOff val="5000"/>
                </a:schemeClr>
              </a:solidFill>
            </a:endParaRPr>
          </a:p>
        </p:txBody>
      </p:sp>
    </p:spTree>
    <p:extLst>
      <p:ext uri="{BB962C8B-B14F-4D97-AF65-F5344CB8AC3E}">
        <p14:creationId xmlns:p14="http://schemas.microsoft.com/office/powerpoint/2010/main" val="40332012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Idea - Free education icons">
            <a:extLst>
              <a:ext uri="{FF2B5EF4-FFF2-40B4-BE49-F238E27FC236}">
                <a16:creationId xmlns:a16="http://schemas.microsoft.com/office/drawing/2014/main" id="{09A5B8BE-A0D8-3117-2B2C-7BB5817E0A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495" y="2465328"/>
            <a:ext cx="3386204" cy="3386204"/>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177DAFD9-C075-0031-4520-A9DE705A2209}"/>
              </a:ext>
            </a:extLst>
          </p:cNvPr>
          <p:cNvGrpSpPr/>
          <p:nvPr/>
        </p:nvGrpSpPr>
        <p:grpSpPr>
          <a:xfrm>
            <a:off x="2698136" y="796031"/>
            <a:ext cx="6957150" cy="847829"/>
            <a:chOff x="2698136" y="640119"/>
            <a:chExt cx="6957150" cy="847829"/>
          </a:xfrm>
        </p:grpSpPr>
        <p:grpSp>
          <p:nvGrpSpPr>
            <p:cNvPr id="4" name="Group 3">
              <a:extLst>
                <a:ext uri="{FF2B5EF4-FFF2-40B4-BE49-F238E27FC236}">
                  <a16:creationId xmlns:a16="http://schemas.microsoft.com/office/drawing/2014/main" id="{DD9EC824-0B6F-ADFE-0BF5-F213E0FCA950}"/>
                </a:ext>
              </a:extLst>
            </p:cNvPr>
            <p:cNvGrpSpPr/>
            <p:nvPr/>
          </p:nvGrpSpPr>
          <p:grpSpPr>
            <a:xfrm>
              <a:off x="2698136" y="1333654"/>
              <a:ext cx="6957150" cy="154294"/>
              <a:chOff x="2941058" y="1479627"/>
              <a:chExt cx="6957150" cy="154294"/>
            </a:xfrm>
          </p:grpSpPr>
          <p:sp>
            <p:nvSpPr>
              <p:cNvPr id="6" name="Oval 5">
                <a:extLst>
                  <a:ext uri="{FF2B5EF4-FFF2-40B4-BE49-F238E27FC236}">
                    <a16:creationId xmlns:a16="http://schemas.microsoft.com/office/drawing/2014/main" id="{EEEC6003-9F13-29F5-9DCD-D469D5DD5359}"/>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7" name="Group 6">
                <a:extLst>
                  <a:ext uri="{FF2B5EF4-FFF2-40B4-BE49-F238E27FC236}">
                    <a16:creationId xmlns:a16="http://schemas.microsoft.com/office/drawing/2014/main" id="{79D5E8E4-0F8C-82A9-F5CD-E8E7B3A5E2BE}"/>
                  </a:ext>
                </a:extLst>
              </p:cNvPr>
              <p:cNvGrpSpPr/>
              <p:nvPr/>
            </p:nvGrpSpPr>
            <p:grpSpPr>
              <a:xfrm>
                <a:off x="9256541" y="1479627"/>
                <a:ext cx="641667" cy="154294"/>
                <a:chOff x="9256541" y="1479627"/>
                <a:chExt cx="641667" cy="154294"/>
              </a:xfrm>
              <a:solidFill>
                <a:srgbClr val="627383"/>
              </a:solidFill>
            </p:grpSpPr>
            <p:sp>
              <p:nvSpPr>
                <p:cNvPr id="12" name="Arrow: Striped Right 11">
                  <a:extLst>
                    <a:ext uri="{FF2B5EF4-FFF2-40B4-BE49-F238E27FC236}">
                      <a16:creationId xmlns:a16="http://schemas.microsoft.com/office/drawing/2014/main" id="{46999899-D1F2-F2F2-6F18-040732039F77}"/>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850B9C4C-5DF6-4DD5-90BA-37AA67A17228}"/>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3">
                  <a:extLst>
                    <a:ext uri="{FF2B5EF4-FFF2-40B4-BE49-F238E27FC236}">
                      <a16:creationId xmlns:a16="http://schemas.microsoft.com/office/drawing/2014/main" id="{F1831736-2E7C-4EB3-DD1F-B017DD1E50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7">
                <a:extLst>
                  <a:ext uri="{FF2B5EF4-FFF2-40B4-BE49-F238E27FC236}">
                    <a16:creationId xmlns:a16="http://schemas.microsoft.com/office/drawing/2014/main" id="{81CDBD99-5AC1-D303-1521-FE077F5987B0}"/>
                  </a:ext>
                </a:extLst>
              </p:cNvPr>
              <p:cNvGrpSpPr/>
              <p:nvPr/>
            </p:nvGrpSpPr>
            <p:grpSpPr>
              <a:xfrm>
                <a:off x="2941058" y="1479627"/>
                <a:ext cx="641667" cy="154294"/>
                <a:chOff x="9256541" y="1479627"/>
                <a:chExt cx="641667" cy="154294"/>
              </a:xfrm>
              <a:solidFill>
                <a:srgbClr val="627383"/>
              </a:solidFill>
            </p:grpSpPr>
            <p:sp>
              <p:nvSpPr>
                <p:cNvPr id="9" name="Arrow: Striped Right 8">
                  <a:extLst>
                    <a:ext uri="{FF2B5EF4-FFF2-40B4-BE49-F238E27FC236}">
                      <a16:creationId xmlns:a16="http://schemas.microsoft.com/office/drawing/2014/main" id="{78318DC2-8C53-796B-1E00-740BCE3A47E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68652DC6-CA86-67A9-5AE0-5A0046AB7B5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10">
                  <a:extLst>
                    <a:ext uri="{FF2B5EF4-FFF2-40B4-BE49-F238E27FC236}">
                      <a16:creationId xmlns:a16="http://schemas.microsoft.com/office/drawing/2014/main" id="{55796694-503B-057A-5DAF-0402577F406C}"/>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4">
              <a:extLst>
                <a:ext uri="{FF2B5EF4-FFF2-40B4-BE49-F238E27FC236}">
                  <a16:creationId xmlns:a16="http://schemas.microsoft.com/office/drawing/2014/main" id="{5E8C3610-30F5-B75E-0DE6-4B0929971E81}"/>
                </a:ext>
              </a:extLst>
            </p:cNvPr>
            <p:cNvSpPr txBox="1"/>
            <p:nvPr/>
          </p:nvSpPr>
          <p:spPr>
            <a:xfrm>
              <a:off x="2867980" y="640119"/>
              <a:ext cx="6633012"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cs typeface="Adobe Arabic" panose="02040503050201020203" pitchFamily="18" charset="-78"/>
                </a:rPr>
                <a:t>الخاتمة</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16" name="TextBox 15">
            <a:extLst>
              <a:ext uri="{FF2B5EF4-FFF2-40B4-BE49-F238E27FC236}">
                <a16:creationId xmlns:a16="http://schemas.microsoft.com/office/drawing/2014/main" id="{54AFF24A-10DB-B657-0926-A043640F023F}"/>
              </a:ext>
            </a:extLst>
          </p:cNvPr>
          <p:cNvSpPr txBox="1"/>
          <p:nvPr/>
        </p:nvSpPr>
        <p:spPr>
          <a:xfrm>
            <a:off x="4075447" y="1696742"/>
            <a:ext cx="7637929" cy="684803"/>
          </a:xfrm>
          <a:prstGeom prst="rect">
            <a:avLst/>
          </a:prstGeom>
          <a:noFill/>
        </p:spPr>
        <p:txBody>
          <a:bodyPr wrap="square">
            <a:spAutoFit/>
          </a:bodyPr>
          <a:lstStyle/>
          <a:p>
            <a:pPr marL="0" lvl="1" algn="r" rtl="1">
              <a:lnSpc>
                <a:spcPct val="150000"/>
              </a:lnSpc>
              <a:spcAft>
                <a:spcPts val="800"/>
              </a:spcAft>
              <a:buSzPct val="130000"/>
            </a:pPr>
            <a:r>
              <a:rPr lang="ar-SA" sz="2800" dirty="0">
                <a:solidFill>
                  <a:srgbClr val="993300"/>
                </a:solidFill>
                <a:latin typeface="Adobe Arabic" panose="02040503050201020203" pitchFamily="18" charset="-78"/>
                <a:cs typeface="Adobe Arabic" panose="02040503050201020203" pitchFamily="18" charset="-78"/>
              </a:rPr>
              <a:t>ومن أبرز التوصيات التي نود تقديمها لكم بناءً على ما تعلّمناه سويةً</a:t>
            </a:r>
            <a:endParaRPr lang="en-US" sz="2800" dirty="0">
              <a:solidFill>
                <a:srgbClr val="993300"/>
              </a:solidFill>
              <a:latin typeface="Adobe Arabic" panose="02040503050201020203" pitchFamily="18" charset="-78"/>
              <a:cs typeface="Adobe Arabic" panose="02040503050201020203" pitchFamily="18" charset="-78"/>
            </a:endParaRPr>
          </a:p>
        </p:txBody>
      </p:sp>
      <p:sp>
        <p:nvSpPr>
          <p:cNvPr id="15" name="TextBox 14">
            <a:extLst>
              <a:ext uri="{FF2B5EF4-FFF2-40B4-BE49-F238E27FC236}">
                <a16:creationId xmlns:a16="http://schemas.microsoft.com/office/drawing/2014/main" id="{450AA003-F034-91F7-4D81-B251231B20CF}"/>
              </a:ext>
            </a:extLst>
          </p:cNvPr>
          <p:cNvSpPr txBox="1"/>
          <p:nvPr/>
        </p:nvSpPr>
        <p:spPr>
          <a:xfrm>
            <a:off x="4075447" y="2289785"/>
            <a:ext cx="7637929" cy="2457083"/>
          </a:xfrm>
          <a:prstGeom prst="rect">
            <a:avLst/>
          </a:prstGeom>
          <a:noFill/>
        </p:spPr>
        <p:txBody>
          <a:bodyPr wrap="square">
            <a:spAutoFit/>
          </a:bodyPr>
          <a:lstStyle/>
          <a:p>
            <a:pPr marL="0" lvl="1" algn="r" rtl="1">
              <a:lnSpc>
                <a:spcPct val="150000"/>
              </a:lnSpc>
              <a:spcAft>
                <a:spcPts val="800"/>
              </a:spcAft>
              <a:buSzPct val="130000"/>
            </a:pPr>
            <a:r>
              <a:rPr lang="en-US" sz="2800" dirty="0">
                <a:latin typeface="Adobe Arabic" panose="02040503050201020203" pitchFamily="18" charset="-78"/>
                <a:cs typeface="Adobe Arabic" panose="02040503050201020203" pitchFamily="18" charset="-78"/>
              </a:rPr>
              <a:t>3</a:t>
            </a:r>
            <a:r>
              <a:rPr lang="ar-SA" sz="2800" dirty="0">
                <a:latin typeface="Adobe Arabic" panose="02040503050201020203" pitchFamily="18" charset="-78"/>
                <a:cs typeface="Adobe Arabic" panose="02040503050201020203" pitchFamily="18" charset="-78"/>
              </a:rPr>
              <a:t>. </a:t>
            </a:r>
            <a:r>
              <a:rPr lang="ar-SA" sz="2800" dirty="0">
                <a:solidFill>
                  <a:srgbClr val="50A3A7"/>
                </a:solidFill>
                <a:latin typeface="Adobe Arabic" panose="02040503050201020203" pitchFamily="18" charset="-78"/>
                <a:cs typeface="Adobe Arabic" panose="02040503050201020203" pitchFamily="18" charset="-78"/>
              </a:rPr>
              <a:t>التعاون مع فرق العمل:</a:t>
            </a:r>
            <a:endParaRPr lang="en-US" sz="2800" dirty="0">
              <a:solidFill>
                <a:srgbClr val="50A3A7"/>
              </a:solidFill>
              <a:latin typeface="Adobe Arabic" panose="02040503050201020203" pitchFamily="18" charset="-78"/>
              <a:cs typeface="Adobe Arabic" panose="02040503050201020203" pitchFamily="18" charset="-78"/>
            </a:endParaRPr>
          </a:p>
          <a:p>
            <a:pPr lvl="1" indent="-457200" algn="r" rtl="1">
              <a:lnSpc>
                <a:spcPct val="150000"/>
              </a:lnSpc>
              <a:spcAft>
                <a:spcPts val="800"/>
              </a:spcAft>
              <a:buSzPct val="130000"/>
              <a:buBlip>
                <a:blip r:embed="rId4"/>
              </a:buBlip>
            </a:pPr>
            <a:r>
              <a:rPr lang="en-US" sz="2400" dirty="0">
                <a:latin typeface="Adobe Arabic" panose="02040503050201020203" pitchFamily="18" charset="-78"/>
                <a:cs typeface="Adobe Arabic" panose="02040503050201020203" pitchFamily="18" charset="-78"/>
              </a:rPr>
              <a:t> </a:t>
            </a:r>
            <a:r>
              <a:rPr lang="ar-SA" sz="2400" dirty="0">
                <a:latin typeface="Adobe Arabic" panose="02040503050201020203" pitchFamily="18" charset="-78"/>
                <a:cs typeface="Adobe Arabic" panose="02040503050201020203" pitchFamily="18" charset="-78"/>
              </a:rPr>
              <a:t>تذكروا أن الذكاء الاصطناعي ليس مجرد تقنية، بل هو أداة لتعزيز التعاون وتحسين العمليات. شاركوا ما تعلمتموه مع زملائكم، واعملوا على بناء فرق عمل تستفيد من التكنولوجيا لتقديم خدمات أفضل للمواطنين.</a:t>
            </a:r>
            <a:endParaRPr lang="en-US" sz="2400" dirty="0">
              <a:latin typeface="Adobe Arabic" panose="02040503050201020203" pitchFamily="18" charset="-78"/>
              <a:cs typeface="Adobe Arabic" panose="02040503050201020203" pitchFamily="18" charset="-78"/>
            </a:endParaRPr>
          </a:p>
        </p:txBody>
      </p:sp>
      <p:sp>
        <p:nvSpPr>
          <p:cNvPr id="17" name="TextBox 16">
            <a:extLst>
              <a:ext uri="{FF2B5EF4-FFF2-40B4-BE49-F238E27FC236}">
                <a16:creationId xmlns:a16="http://schemas.microsoft.com/office/drawing/2014/main" id="{DE6E2064-BA8B-F56B-7378-DE28A52C8A68}"/>
              </a:ext>
            </a:extLst>
          </p:cNvPr>
          <p:cNvSpPr txBox="1"/>
          <p:nvPr/>
        </p:nvSpPr>
        <p:spPr>
          <a:xfrm>
            <a:off x="3891516" y="4746868"/>
            <a:ext cx="8009521" cy="1903085"/>
          </a:xfrm>
          <a:prstGeom prst="rect">
            <a:avLst/>
          </a:prstGeom>
          <a:noFill/>
        </p:spPr>
        <p:txBody>
          <a:bodyPr wrap="square">
            <a:spAutoFit/>
          </a:bodyPr>
          <a:lstStyle/>
          <a:p>
            <a:pPr marL="0" lvl="1" algn="r" rtl="1">
              <a:lnSpc>
                <a:spcPct val="150000"/>
              </a:lnSpc>
              <a:spcAft>
                <a:spcPts val="800"/>
              </a:spcAft>
              <a:buSzPct val="130000"/>
            </a:pPr>
            <a:r>
              <a:rPr lang="ar-SA" sz="2800" dirty="0">
                <a:latin typeface="Adobe Arabic" panose="02040503050201020203" pitchFamily="18" charset="-78"/>
                <a:cs typeface="Adobe Arabic" panose="02040503050201020203" pitchFamily="18" charset="-78"/>
              </a:rPr>
              <a:t> </a:t>
            </a:r>
            <a:r>
              <a:rPr lang="en-US" sz="2800" dirty="0">
                <a:latin typeface="Adobe Arabic" panose="02040503050201020203" pitchFamily="18" charset="-78"/>
                <a:cs typeface="Adobe Arabic" panose="02040503050201020203" pitchFamily="18" charset="-78"/>
              </a:rPr>
              <a:t> .4  </a:t>
            </a:r>
            <a:r>
              <a:rPr lang="ar-SA" sz="2800" dirty="0">
                <a:solidFill>
                  <a:srgbClr val="50A3A7"/>
                </a:solidFill>
                <a:latin typeface="Adobe Arabic" panose="02040503050201020203" pitchFamily="18" charset="-78"/>
                <a:cs typeface="Adobe Arabic" panose="02040503050201020203" pitchFamily="18" charset="-78"/>
              </a:rPr>
              <a:t>التركيز على التوازن بين التكنولوجيا والإنسان:</a:t>
            </a:r>
            <a:endParaRPr lang="en-US" sz="2800" dirty="0">
              <a:solidFill>
                <a:srgbClr val="50A3A7"/>
              </a:solidFill>
              <a:latin typeface="Adobe Arabic" panose="02040503050201020203" pitchFamily="18" charset="-78"/>
              <a:cs typeface="Adobe Arabic" panose="02040503050201020203" pitchFamily="18" charset="-78"/>
            </a:endParaRPr>
          </a:p>
          <a:p>
            <a:pPr lvl="1" indent="-457200" algn="r" rtl="1">
              <a:lnSpc>
                <a:spcPct val="150000"/>
              </a:lnSpc>
              <a:spcAft>
                <a:spcPts val="800"/>
              </a:spcAft>
              <a:buSzPct val="130000"/>
              <a:buBlip>
                <a:blip r:embed="rId4"/>
              </a:buBlip>
            </a:pPr>
            <a:r>
              <a:rPr lang="ar-SA" sz="2400" dirty="0">
                <a:latin typeface="Adobe Arabic" panose="02040503050201020203" pitchFamily="18" charset="-78"/>
                <a:cs typeface="Adobe Arabic" panose="02040503050201020203" pitchFamily="18" charset="-78"/>
              </a:rPr>
              <a:t>رغم أهمية الذكاء الاصطناعي، يظل العنصر البشري جزءاً أساسياً في نجاح أي نظام. حافظوا على التوازن بين استخدام الأنظمة الذكية وتقدير دور الإبداع والابتكار البشري في اتخاذ القرارات.</a:t>
            </a:r>
            <a:endParaRPr lang="en-US" sz="24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21380739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up)">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up)">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5" grpId="0"/>
      <p:bldP spid="17"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Idea - Free education icons">
            <a:extLst>
              <a:ext uri="{FF2B5EF4-FFF2-40B4-BE49-F238E27FC236}">
                <a16:creationId xmlns:a16="http://schemas.microsoft.com/office/drawing/2014/main" id="{09A5B8BE-A0D8-3117-2B2C-7BB5817E0A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495" y="2465328"/>
            <a:ext cx="3386204" cy="3386204"/>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177DAFD9-C075-0031-4520-A9DE705A2209}"/>
              </a:ext>
            </a:extLst>
          </p:cNvPr>
          <p:cNvGrpSpPr/>
          <p:nvPr/>
        </p:nvGrpSpPr>
        <p:grpSpPr>
          <a:xfrm>
            <a:off x="2698136" y="796031"/>
            <a:ext cx="6957150" cy="847829"/>
            <a:chOff x="2698136" y="640119"/>
            <a:chExt cx="6957150" cy="847829"/>
          </a:xfrm>
        </p:grpSpPr>
        <p:grpSp>
          <p:nvGrpSpPr>
            <p:cNvPr id="4" name="Group 3">
              <a:extLst>
                <a:ext uri="{FF2B5EF4-FFF2-40B4-BE49-F238E27FC236}">
                  <a16:creationId xmlns:a16="http://schemas.microsoft.com/office/drawing/2014/main" id="{DD9EC824-0B6F-ADFE-0BF5-F213E0FCA950}"/>
                </a:ext>
              </a:extLst>
            </p:cNvPr>
            <p:cNvGrpSpPr/>
            <p:nvPr/>
          </p:nvGrpSpPr>
          <p:grpSpPr>
            <a:xfrm>
              <a:off x="2698136" y="1333654"/>
              <a:ext cx="6957150" cy="154294"/>
              <a:chOff x="2941058" y="1479627"/>
              <a:chExt cx="6957150" cy="154294"/>
            </a:xfrm>
          </p:grpSpPr>
          <p:sp>
            <p:nvSpPr>
              <p:cNvPr id="6" name="Oval 5">
                <a:extLst>
                  <a:ext uri="{FF2B5EF4-FFF2-40B4-BE49-F238E27FC236}">
                    <a16:creationId xmlns:a16="http://schemas.microsoft.com/office/drawing/2014/main" id="{EEEC6003-9F13-29F5-9DCD-D469D5DD5359}"/>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7" name="Group 6">
                <a:extLst>
                  <a:ext uri="{FF2B5EF4-FFF2-40B4-BE49-F238E27FC236}">
                    <a16:creationId xmlns:a16="http://schemas.microsoft.com/office/drawing/2014/main" id="{79D5E8E4-0F8C-82A9-F5CD-E8E7B3A5E2BE}"/>
                  </a:ext>
                </a:extLst>
              </p:cNvPr>
              <p:cNvGrpSpPr/>
              <p:nvPr/>
            </p:nvGrpSpPr>
            <p:grpSpPr>
              <a:xfrm>
                <a:off x="9256541" y="1479627"/>
                <a:ext cx="641667" cy="154294"/>
                <a:chOff x="9256541" y="1479627"/>
                <a:chExt cx="641667" cy="154294"/>
              </a:xfrm>
              <a:solidFill>
                <a:srgbClr val="627383"/>
              </a:solidFill>
            </p:grpSpPr>
            <p:sp>
              <p:nvSpPr>
                <p:cNvPr id="12" name="Arrow: Striped Right 11">
                  <a:extLst>
                    <a:ext uri="{FF2B5EF4-FFF2-40B4-BE49-F238E27FC236}">
                      <a16:creationId xmlns:a16="http://schemas.microsoft.com/office/drawing/2014/main" id="{46999899-D1F2-F2F2-6F18-040732039F77}"/>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850B9C4C-5DF6-4DD5-90BA-37AA67A17228}"/>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3">
                  <a:extLst>
                    <a:ext uri="{FF2B5EF4-FFF2-40B4-BE49-F238E27FC236}">
                      <a16:creationId xmlns:a16="http://schemas.microsoft.com/office/drawing/2014/main" id="{F1831736-2E7C-4EB3-DD1F-B017DD1E50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7">
                <a:extLst>
                  <a:ext uri="{FF2B5EF4-FFF2-40B4-BE49-F238E27FC236}">
                    <a16:creationId xmlns:a16="http://schemas.microsoft.com/office/drawing/2014/main" id="{81CDBD99-5AC1-D303-1521-FE077F5987B0}"/>
                  </a:ext>
                </a:extLst>
              </p:cNvPr>
              <p:cNvGrpSpPr/>
              <p:nvPr/>
            </p:nvGrpSpPr>
            <p:grpSpPr>
              <a:xfrm>
                <a:off x="2941058" y="1479627"/>
                <a:ext cx="641667" cy="154294"/>
                <a:chOff x="9256541" y="1479627"/>
                <a:chExt cx="641667" cy="154294"/>
              </a:xfrm>
              <a:solidFill>
                <a:srgbClr val="627383"/>
              </a:solidFill>
            </p:grpSpPr>
            <p:sp>
              <p:nvSpPr>
                <p:cNvPr id="9" name="Arrow: Striped Right 8">
                  <a:extLst>
                    <a:ext uri="{FF2B5EF4-FFF2-40B4-BE49-F238E27FC236}">
                      <a16:creationId xmlns:a16="http://schemas.microsoft.com/office/drawing/2014/main" id="{78318DC2-8C53-796B-1E00-740BCE3A47E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68652DC6-CA86-67A9-5AE0-5A0046AB7B5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10">
                  <a:extLst>
                    <a:ext uri="{FF2B5EF4-FFF2-40B4-BE49-F238E27FC236}">
                      <a16:creationId xmlns:a16="http://schemas.microsoft.com/office/drawing/2014/main" id="{55796694-503B-057A-5DAF-0402577F406C}"/>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4">
              <a:extLst>
                <a:ext uri="{FF2B5EF4-FFF2-40B4-BE49-F238E27FC236}">
                  <a16:creationId xmlns:a16="http://schemas.microsoft.com/office/drawing/2014/main" id="{5E8C3610-30F5-B75E-0DE6-4B0929971E81}"/>
                </a:ext>
              </a:extLst>
            </p:cNvPr>
            <p:cNvSpPr txBox="1"/>
            <p:nvPr/>
          </p:nvSpPr>
          <p:spPr>
            <a:xfrm>
              <a:off x="2867980" y="640119"/>
              <a:ext cx="6633012" cy="800219"/>
            </a:xfrm>
            <a:prstGeom prst="rect">
              <a:avLst/>
            </a:prstGeom>
            <a:noFill/>
          </p:spPr>
          <p:txBody>
            <a:bodyPr wrap="square">
              <a:spAutoFit/>
            </a:bodyPr>
            <a:lstStyle/>
            <a:p>
              <a:pPr algn="ctr" rtl="1">
                <a:lnSpc>
                  <a:spcPct val="115000"/>
                </a:lnSpc>
              </a:pPr>
              <a:r>
                <a:rPr lang="ar-SY" sz="4000" b="1" dirty="0">
                  <a:solidFill>
                    <a:srgbClr val="168489"/>
                  </a:solidFill>
                  <a:latin typeface="Adobe Arabic" panose="02040503050201020203" pitchFamily="18" charset="-78"/>
                  <a:cs typeface="Adobe Arabic" panose="02040503050201020203" pitchFamily="18" charset="-78"/>
                </a:rPr>
                <a:t>الخاتمة</a:t>
              </a:r>
              <a:endParaRPr lang="en-US" sz="4000" b="1" dirty="0">
                <a:solidFill>
                  <a:srgbClr val="168489"/>
                </a:solidFill>
                <a:latin typeface="Adobe Arabic" panose="02040503050201020203" pitchFamily="18" charset="-78"/>
                <a:cs typeface="Adobe Arabic" panose="02040503050201020203" pitchFamily="18" charset="-78"/>
              </a:endParaRPr>
            </a:p>
          </p:txBody>
        </p:sp>
      </p:grpSp>
      <p:sp>
        <p:nvSpPr>
          <p:cNvPr id="16" name="TextBox 15">
            <a:extLst>
              <a:ext uri="{FF2B5EF4-FFF2-40B4-BE49-F238E27FC236}">
                <a16:creationId xmlns:a16="http://schemas.microsoft.com/office/drawing/2014/main" id="{54AFF24A-10DB-B657-0926-A043640F023F}"/>
              </a:ext>
            </a:extLst>
          </p:cNvPr>
          <p:cNvSpPr txBox="1"/>
          <p:nvPr/>
        </p:nvSpPr>
        <p:spPr>
          <a:xfrm>
            <a:off x="4075449" y="1896464"/>
            <a:ext cx="7637929" cy="684803"/>
          </a:xfrm>
          <a:prstGeom prst="rect">
            <a:avLst/>
          </a:prstGeom>
          <a:noFill/>
        </p:spPr>
        <p:txBody>
          <a:bodyPr wrap="square">
            <a:spAutoFit/>
          </a:bodyPr>
          <a:lstStyle/>
          <a:p>
            <a:pPr marL="0" lvl="1" algn="r" rtl="1">
              <a:lnSpc>
                <a:spcPct val="150000"/>
              </a:lnSpc>
              <a:spcAft>
                <a:spcPts val="800"/>
              </a:spcAft>
              <a:buSzPct val="130000"/>
            </a:pPr>
            <a:r>
              <a:rPr lang="ar-SA" sz="2800" dirty="0">
                <a:solidFill>
                  <a:srgbClr val="993300"/>
                </a:solidFill>
                <a:latin typeface="Adobe Arabic" panose="02040503050201020203" pitchFamily="18" charset="-78"/>
                <a:cs typeface="Adobe Arabic" panose="02040503050201020203" pitchFamily="18" charset="-78"/>
              </a:rPr>
              <a:t>ومن أبرز التوصيات التي نود تقديمها لكم بناءً على ما تعلّمناه سويةً</a:t>
            </a:r>
            <a:endParaRPr lang="en-US" sz="2800" dirty="0">
              <a:solidFill>
                <a:srgbClr val="993300"/>
              </a:solidFill>
              <a:latin typeface="Adobe Arabic" panose="02040503050201020203" pitchFamily="18" charset="-78"/>
              <a:cs typeface="Adobe Arabic" panose="02040503050201020203" pitchFamily="18" charset="-78"/>
            </a:endParaRPr>
          </a:p>
        </p:txBody>
      </p:sp>
      <p:sp>
        <p:nvSpPr>
          <p:cNvPr id="15" name="TextBox 14">
            <a:extLst>
              <a:ext uri="{FF2B5EF4-FFF2-40B4-BE49-F238E27FC236}">
                <a16:creationId xmlns:a16="http://schemas.microsoft.com/office/drawing/2014/main" id="{450AA003-F034-91F7-4D81-B251231B20CF}"/>
              </a:ext>
            </a:extLst>
          </p:cNvPr>
          <p:cNvSpPr txBox="1"/>
          <p:nvPr/>
        </p:nvSpPr>
        <p:spPr>
          <a:xfrm>
            <a:off x="3339804" y="2689690"/>
            <a:ext cx="8426700" cy="1903085"/>
          </a:xfrm>
          <a:prstGeom prst="rect">
            <a:avLst/>
          </a:prstGeom>
          <a:noFill/>
        </p:spPr>
        <p:txBody>
          <a:bodyPr wrap="square">
            <a:spAutoFit/>
          </a:bodyPr>
          <a:lstStyle/>
          <a:p>
            <a:pPr lvl="1" algn="r" rtl="1">
              <a:lnSpc>
                <a:spcPct val="150000"/>
              </a:lnSpc>
              <a:spcAft>
                <a:spcPts val="800"/>
              </a:spcAft>
              <a:buSzPct val="130000"/>
            </a:pPr>
            <a:r>
              <a:rPr lang="ar-SA" sz="2800" dirty="0">
                <a:latin typeface="Adobe Arabic" panose="02040503050201020203" pitchFamily="18" charset="-78"/>
                <a:cs typeface="Adobe Arabic" panose="02040503050201020203" pitchFamily="18" charset="-78"/>
              </a:rPr>
              <a:t>5. </a:t>
            </a:r>
            <a:r>
              <a:rPr lang="ar-SA" sz="2800" dirty="0">
                <a:solidFill>
                  <a:srgbClr val="50A3A7"/>
                </a:solidFill>
                <a:latin typeface="Adobe Arabic" panose="02040503050201020203" pitchFamily="18" charset="-78"/>
                <a:cs typeface="Adobe Arabic" panose="02040503050201020203" pitchFamily="18" charset="-78"/>
              </a:rPr>
              <a:t>الاهتمام بالأخلاقيات والخصوصية:</a:t>
            </a:r>
            <a:endParaRPr lang="en-US" sz="2800" dirty="0">
              <a:solidFill>
                <a:srgbClr val="50A3A7"/>
              </a:solidFill>
              <a:latin typeface="Adobe Arabic" panose="02040503050201020203" pitchFamily="18" charset="-78"/>
              <a:cs typeface="Adobe Arabic" panose="02040503050201020203" pitchFamily="18" charset="-78"/>
            </a:endParaRPr>
          </a:p>
          <a:p>
            <a:pPr lvl="1" indent="-457200" algn="r" rtl="1">
              <a:lnSpc>
                <a:spcPct val="150000"/>
              </a:lnSpc>
              <a:spcAft>
                <a:spcPts val="800"/>
              </a:spcAft>
              <a:buSzPct val="130000"/>
              <a:buBlip>
                <a:blip r:embed="rId4"/>
              </a:buBlip>
            </a:pPr>
            <a:r>
              <a:rPr lang="ar-SA" sz="2400" dirty="0">
                <a:latin typeface="Adobe Arabic" panose="02040503050201020203" pitchFamily="18" charset="-78"/>
                <a:cs typeface="Adobe Arabic" panose="02040503050201020203" pitchFamily="18" charset="-78"/>
              </a:rPr>
              <a:t>عند تطبيق تقنيات الذكاء الاصطناعي في بيئة العمل الحكومية، قوموا دائماً بمراعاة الجوانب الأخلاقية وحماية خصوصية البيانات. تأكدوا من أن أنظمتكم الذكية تعمل في إطار قانوني وأخلاقي واضح.</a:t>
            </a:r>
            <a:endParaRPr lang="en-US" sz="2400" dirty="0">
              <a:latin typeface="Adobe Arabic" panose="02040503050201020203" pitchFamily="18" charset="-78"/>
              <a:cs typeface="Adobe Arabic" panose="02040503050201020203" pitchFamily="18" charset="-78"/>
            </a:endParaRPr>
          </a:p>
        </p:txBody>
      </p:sp>
      <p:sp>
        <p:nvSpPr>
          <p:cNvPr id="17" name="TextBox 16">
            <a:extLst>
              <a:ext uri="{FF2B5EF4-FFF2-40B4-BE49-F238E27FC236}">
                <a16:creationId xmlns:a16="http://schemas.microsoft.com/office/drawing/2014/main" id="{DE6E2064-BA8B-F56B-7378-DE28A52C8A68}"/>
              </a:ext>
            </a:extLst>
          </p:cNvPr>
          <p:cNvSpPr txBox="1"/>
          <p:nvPr/>
        </p:nvSpPr>
        <p:spPr>
          <a:xfrm>
            <a:off x="4109992" y="4701198"/>
            <a:ext cx="7637929" cy="1708160"/>
          </a:xfrm>
          <a:prstGeom prst="rect">
            <a:avLst/>
          </a:prstGeom>
          <a:noFill/>
        </p:spPr>
        <p:txBody>
          <a:bodyPr wrap="square">
            <a:spAutoFit/>
          </a:bodyPr>
          <a:lstStyle/>
          <a:p>
            <a:pPr lvl="1" indent="-457200" algn="r" rtl="1">
              <a:lnSpc>
                <a:spcPct val="150000"/>
              </a:lnSpc>
              <a:spcAft>
                <a:spcPts val="800"/>
              </a:spcAft>
              <a:buSzPct val="130000"/>
              <a:buBlip>
                <a:blip r:embed="rId4"/>
              </a:buBlip>
            </a:pPr>
            <a:r>
              <a:rPr lang="ar-SA" sz="2400" dirty="0">
                <a:latin typeface="Adobe Arabic" panose="02040503050201020203" pitchFamily="18" charset="-78"/>
                <a:cs typeface="Adobe Arabic" panose="02040503050201020203" pitchFamily="18" charset="-78"/>
              </a:rPr>
              <a:t>نحن على يقين بأنكم ستعودون إلى وظائفكم بمزيد من المعرفة والثقة في كيفية استخدام الذكاء الاصطناعي لتعزيز التميز والابتكار في القطاع الحكومي. نتطلع إلى رؤية ما ستحققونه في المستقبل من نجاحات، ونتمنى لكم كل التوفيق في رحلتكم المستمرة نحو التطور والتميز.</a:t>
            </a:r>
            <a:endParaRPr lang="en-US" sz="24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1120310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up)">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up)">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5" grpId="0"/>
      <p:bldP spid="17"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 name="TextBox 1">
            <a:extLst>
              <a:ext uri="{FF2B5EF4-FFF2-40B4-BE49-F238E27FC236}">
                <a16:creationId xmlns:a16="http://schemas.microsoft.com/office/drawing/2014/main" id="{FE2732A5-4CEB-1A2D-8715-FA68CE5C73E3}"/>
              </a:ext>
            </a:extLst>
          </p:cNvPr>
          <p:cNvSpPr txBox="1"/>
          <p:nvPr/>
        </p:nvSpPr>
        <p:spPr>
          <a:xfrm>
            <a:off x="3085170" y="2875002"/>
            <a:ext cx="6021659" cy="1107996"/>
          </a:xfrm>
          <a:prstGeom prst="rect">
            <a:avLst/>
          </a:prstGeom>
          <a:noFill/>
        </p:spPr>
        <p:txBody>
          <a:bodyPr wrap="square" rtlCol="0">
            <a:spAutoFit/>
          </a:bodyPr>
          <a:lstStyle/>
          <a:p>
            <a:pPr algn="ctr"/>
            <a:r>
              <a:rPr lang="ar-SA" sz="6600" b="1" dirty="0">
                <a:solidFill>
                  <a:schemeClr val="bg1"/>
                </a:solidFill>
                <a:latin typeface="Sakkal Majalla" panose="02000000000000000000" pitchFamily="2" charset="-78"/>
                <a:cs typeface="Sakkal Majalla" panose="02000000000000000000" pitchFamily="2" charset="-78"/>
              </a:rPr>
              <a:t>تمت بعون الله تعالى</a:t>
            </a:r>
            <a:endParaRPr lang="en-US" sz="6600" b="1" dirty="0">
              <a:solidFill>
                <a:schemeClr val="bg1"/>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8026929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Y"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مقدمة</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FF0DA242-E594-1FCE-518A-D35CCCF5891D}"/>
              </a:ext>
            </a:extLst>
          </p:cNvPr>
          <p:cNvSpPr txBox="1"/>
          <p:nvPr/>
        </p:nvSpPr>
        <p:spPr>
          <a:xfrm>
            <a:off x="4039917" y="2346855"/>
            <a:ext cx="7051648" cy="3370153"/>
          </a:xfrm>
          <a:prstGeom prst="rect">
            <a:avLst/>
          </a:prstGeom>
          <a:noFill/>
        </p:spPr>
        <p:txBody>
          <a:bodyPr wrap="square">
            <a:spAutoFit/>
          </a:bodyPr>
          <a:lstStyle/>
          <a:p>
            <a:pPr marL="342900" indent="-432000" algn="r" rtl="1">
              <a:lnSpc>
                <a:spcPct val="150000"/>
              </a:lnSpc>
              <a:spcAft>
                <a:spcPts val="800"/>
              </a:spcAft>
              <a:buSzPct val="16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مع التطور السريع في التكنولوجيا، أصبح الذكاء الاصطناعي </a:t>
            </a:r>
            <a:r>
              <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AI) </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مكوناً رئيسيًا في تعزيز الكفاءة وتحسين جودة العمل في القطاعين العام والخاص. في القطاع الحكومي، يمكن للذكاء الاصطناعي أن يُحدث تحولاً جذرياً في كيفية تقديم الخدمات وإدارة الموارد واتخاذ القرارات. من خلال أتمتة العمليات الروتينية، وتحليل كميات ضخمة من البيانات، وتقديم تنبؤات دقيقة، يُسهم الذكاء الاصطناعي في تعزيز الشفافية، تسريع الإجراءات، وتقديم حلول مبتكرة لمشاكل معقدة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14" name="Picture 13">
            <a:extLst>
              <a:ext uri="{FF2B5EF4-FFF2-40B4-BE49-F238E27FC236}">
                <a16:creationId xmlns:a16="http://schemas.microsoft.com/office/drawing/2014/main" id="{A24A71AE-297F-79B8-14F6-FFE53420960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8144" b="7268"/>
          <a:stretch/>
        </p:blipFill>
        <p:spPr bwMode="auto">
          <a:xfrm>
            <a:off x="988769" y="2949252"/>
            <a:ext cx="2973938" cy="2514874"/>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759864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Y"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مقدمة</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FF0DA242-E594-1FCE-518A-D35CCCF5891D}"/>
              </a:ext>
            </a:extLst>
          </p:cNvPr>
          <p:cNvSpPr txBox="1"/>
          <p:nvPr/>
        </p:nvSpPr>
        <p:spPr>
          <a:xfrm>
            <a:off x="4193015" y="2030579"/>
            <a:ext cx="7051648" cy="3370153"/>
          </a:xfrm>
          <a:prstGeom prst="rect">
            <a:avLst/>
          </a:prstGeom>
          <a:noFill/>
        </p:spPr>
        <p:txBody>
          <a:bodyPr wrap="square">
            <a:spAutoFit/>
          </a:bodyPr>
          <a:lstStyle/>
          <a:p>
            <a:pPr marL="342900" indent="-432000" algn="r" rtl="1">
              <a:lnSpc>
                <a:spcPct val="150000"/>
              </a:lnSpc>
              <a:spcAft>
                <a:spcPts val="800"/>
              </a:spcAft>
              <a:buSzPct val="160000"/>
              <a:buBlip>
                <a:blip r:embed="rId2"/>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يُتيح الذكاء الاصطناعي للحكومات تقديم خدمات مخصصة للمواطنين، وتحسين الاستجابة لحالات الطوارئ، وزيادة الكفاءة التشغيلية في مختلف الوزارات والهيئات. كما يمكنه تحسين إدارة الموارد البشرية، وتحليل البيانات الأمنية، ومكافحة الفساد، مما يساهم في بناء بيئة عمل أكثر ديناميكية وفعالية. ومع ذلك، فإن اعتماد الذكاء الاصطناعي يتطلب تحولاً ثقافياً وتنظيمياً، بالإضافة إلى إعادة تأهيل وتدريب الموظفين لمواكبة التغيرات المستقبلية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pic>
        <p:nvPicPr>
          <p:cNvPr id="16" name="Picture 15">
            <a:extLst>
              <a:ext uri="{FF2B5EF4-FFF2-40B4-BE49-F238E27FC236}">
                <a16:creationId xmlns:a16="http://schemas.microsoft.com/office/drawing/2014/main" id="{6A53AC86-6D37-721D-649C-A580531468B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544" y="2346855"/>
            <a:ext cx="3766471" cy="3766471"/>
          </a:xfrm>
          <a:prstGeom prst="rect">
            <a:avLst/>
          </a:prstGeom>
        </p:spPr>
      </p:pic>
      <p:sp>
        <p:nvSpPr>
          <p:cNvPr id="17" name="TextBox 16">
            <a:extLst>
              <a:ext uri="{FF2B5EF4-FFF2-40B4-BE49-F238E27FC236}">
                <a16:creationId xmlns:a16="http://schemas.microsoft.com/office/drawing/2014/main" id="{50010755-A657-647F-2C29-81102B8030ED}"/>
              </a:ext>
            </a:extLst>
          </p:cNvPr>
          <p:cNvSpPr txBox="1"/>
          <p:nvPr/>
        </p:nvSpPr>
        <p:spPr>
          <a:xfrm>
            <a:off x="4193015" y="5434474"/>
            <a:ext cx="7051648" cy="1154162"/>
          </a:xfrm>
          <a:prstGeom prst="rect">
            <a:avLst/>
          </a:prstGeom>
          <a:noFill/>
        </p:spPr>
        <p:txBody>
          <a:bodyPr wrap="square">
            <a:spAutoFit/>
          </a:bodyPr>
          <a:lstStyle/>
          <a:p>
            <a:pPr marL="342900" lvl="0" indent="-432000" algn="r" rtl="1">
              <a:lnSpc>
                <a:spcPct val="150000"/>
              </a:lnSpc>
              <a:spcAft>
                <a:spcPts val="800"/>
              </a:spcAft>
              <a:buSzPct val="160000"/>
              <a:buBlip>
                <a:blip r:embed="rId2"/>
              </a:buBlip>
            </a:pPr>
            <a:r>
              <a:rPr lang="ar-SA" sz="2400" dirty="0">
                <a:solidFill>
                  <a:srgbClr val="993300"/>
                </a:solidFill>
                <a:latin typeface="Calibri" panose="020F0502020204030204" pitchFamily="34" charset="0"/>
                <a:ea typeface="Calibri" panose="020F0502020204030204" pitchFamily="34" charset="0"/>
                <a:cs typeface="Adobe Arabic" panose="02040503050201020203" pitchFamily="18" charset="-78"/>
              </a:rPr>
              <a:t>وباختصار</a:t>
            </a: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يُمثل الذكاء الاصطناعي فرصة كبيرة للحكومات لتطوير بيئة العمل، وجعلها أكثر مرونة واستجابة للتحديات والاحتياجات المتزايدة للمجتمع</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3898573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7">
                                            <p:txEl>
                                              <p:pRg st="0" end="0"/>
                                            </p:txEl>
                                          </p:spTgt>
                                        </p:tgtEl>
                                        <p:attrNameLst>
                                          <p:attrName>style.visibility</p:attrName>
                                        </p:attrNameLst>
                                      </p:cBhvr>
                                      <p:to>
                                        <p:strVal val="visible"/>
                                      </p:to>
                                    </p:set>
                                    <p:animEffect transition="in" filter="fade">
                                      <p:cBhvr>
                                        <p:cTn id="19" dur="1000"/>
                                        <p:tgtEl>
                                          <p:spTgt spid="17">
                                            <p:txEl>
                                              <p:pRg st="0" end="0"/>
                                            </p:txEl>
                                          </p:spTgt>
                                        </p:tgtEl>
                                      </p:cBhvr>
                                    </p:animEffect>
                                    <p:anim calcmode="lin" valueType="num">
                                      <p:cBhvr>
                                        <p:cTn id="20" dur="10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A557A54-3D5A-FF6B-0C5D-80CA0D17CF00}"/>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479332BB-FB7F-946F-1B91-DE9C145D09EC}"/>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7F89A0CE-9524-E004-6230-6DB32C8F0C0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DC5F75FF-49E3-F49C-2466-DEC57CE3BAD4}"/>
                  </a:ext>
                </a:extLst>
              </p:cNvPr>
              <p:cNvGrpSpPr/>
              <p:nvPr/>
            </p:nvGrpSpPr>
            <p:grpSpPr>
              <a:xfrm>
                <a:off x="9256541"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30177FE7-42DC-BBA5-93E5-E474183D85D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5BFE1005-6240-4472-CAE4-30015A8BF92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1F5380FF-818B-69E3-437A-405A2F17735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EB2908D4-BAF1-2C75-E77B-B778AD7955F3}"/>
                  </a:ext>
                </a:extLst>
              </p:cNvPr>
              <p:cNvGrpSpPr/>
              <p:nvPr/>
            </p:nvGrpSpPr>
            <p:grpSpPr>
              <a:xfrm>
                <a:off x="2941058" y="1479627"/>
                <a:ext cx="641667" cy="154294"/>
                <a:chOff x="9256541" y="1479627"/>
                <a:chExt cx="641667" cy="154294"/>
              </a:xfrm>
              <a:solidFill>
                <a:srgbClr val="627383"/>
              </a:solidFill>
            </p:grpSpPr>
            <p:sp>
              <p:nvSpPr>
                <p:cNvPr id="22" name="Arrow: Striped Right 21">
                  <a:extLst>
                    <a:ext uri="{FF2B5EF4-FFF2-40B4-BE49-F238E27FC236}">
                      <a16:creationId xmlns:a16="http://schemas.microsoft.com/office/drawing/2014/main" id="{72651A43-53CF-90D2-1896-61F450D20B3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Arrow: Striped Right 22">
                  <a:extLst>
                    <a:ext uri="{FF2B5EF4-FFF2-40B4-BE49-F238E27FC236}">
                      <a16:creationId xmlns:a16="http://schemas.microsoft.com/office/drawing/2014/main" id="{D14DB183-30E0-9A0C-C032-7FEAE004DD7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058D1911-7251-30EB-350A-EA15278A03A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3C4A2062-4327-C163-3B42-AFB04838852B}"/>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pic>
        <p:nvPicPr>
          <p:cNvPr id="4098" name="Picture 2" descr="Book ideas logo Royalty Free Vector Image - VectorStock">
            <a:extLst>
              <a:ext uri="{FF2B5EF4-FFF2-40B4-BE49-F238E27FC236}">
                <a16:creationId xmlns:a16="http://schemas.microsoft.com/office/drawing/2014/main" id="{1118E50F-9080-FFD7-752F-6CD4CA1C2AA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4194" t="16297" r="23796" b="31428"/>
          <a:stretch/>
        </p:blipFill>
        <p:spPr bwMode="auto">
          <a:xfrm>
            <a:off x="7141028" y="2336800"/>
            <a:ext cx="4234839" cy="3213467"/>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a:extLst>
              <a:ext uri="{FF2B5EF4-FFF2-40B4-BE49-F238E27FC236}">
                <a16:creationId xmlns:a16="http://schemas.microsoft.com/office/drawing/2014/main" id="{975E332A-03C2-AC24-7DBD-F1400A08F1DA}"/>
              </a:ext>
            </a:extLst>
          </p:cNvPr>
          <p:cNvSpPr txBox="1"/>
          <p:nvPr/>
        </p:nvSpPr>
        <p:spPr>
          <a:xfrm>
            <a:off x="1002402" y="3782961"/>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نشاط </a:t>
            </a:r>
            <a:r>
              <a:rPr lang="ar-SA"/>
              <a:t>تعارف المشاركين</a:t>
            </a:r>
            <a:endParaRPr lang="en-US"/>
          </a:p>
        </p:txBody>
      </p:sp>
    </p:spTree>
    <p:extLst>
      <p:ext uri="{BB962C8B-B14F-4D97-AF65-F5344CB8AC3E}">
        <p14:creationId xmlns:p14="http://schemas.microsoft.com/office/powerpoint/2010/main" val="242443637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par>
                                <p:cTn id="8" presetID="22" presetClass="entr" presetSubtype="4" fill="hold" nodeType="withEffect">
                                  <p:stCondLst>
                                    <p:cond delay="0"/>
                                  </p:stCondLst>
                                  <p:childTnLst>
                                    <p:set>
                                      <p:cBhvr>
                                        <p:cTn id="9" dur="1" fill="hold">
                                          <p:stCondLst>
                                            <p:cond delay="0"/>
                                          </p:stCondLst>
                                        </p:cTn>
                                        <p:tgtEl>
                                          <p:spTgt spid="4098"/>
                                        </p:tgtEl>
                                        <p:attrNameLst>
                                          <p:attrName>style.visibility</p:attrName>
                                        </p:attrNameLst>
                                      </p:cBhvr>
                                      <p:to>
                                        <p:strVal val="visible"/>
                                      </p:to>
                                    </p:set>
                                    <p:animEffect transition="in" filter="wipe(down)">
                                      <p:cBhvr>
                                        <p:cTn id="10"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تعريف الذكاء الاصطناعي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FF0DA242-E594-1FCE-518A-D35CCCF5891D}"/>
              </a:ext>
            </a:extLst>
          </p:cNvPr>
          <p:cNvSpPr txBox="1"/>
          <p:nvPr/>
        </p:nvSpPr>
        <p:spPr>
          <a:xfrm>
            <a:off x="4533667" y="2384993"/>
            <a:ext cx="6633012" cy="3270126"/>
          </a:xfrm>
          <a:prstGeom prst="rect">
            <a:avLst/>
          </a:prstGeom>
          <a:noFill/>
        </p:spPr>
        <p:txBody>
          <a:bodyPr wrap="square">
            <a:spAutoFit/>
          </a:bodyPr>
          <a:lstStyle/>
          <a:p>
            <a:pPr marL="0" lvl="1" algn="r" rtl="1">
              <a:lnSpc>
                <a:spcPct val="150000"/>
              </a:lnSpc>
              <a:spcAft>
                <a:spcPts val="800"/>
              </a:spcAft>
              <a:buSzPct val="130000"/>
            </a:pPr>
            <a:r>
              <a:rPr lang="ar-SA" sz="2800" dirty="0">
                <a:latin typeface="Adobe Arabic" panose="02040503050201020203" pitchFamily="18" charset="-78"/>
                <a:cs typeface="Adobe Arabic" panose="02040503050201020203" pitchFamily="18" charset="-78"/>
              </a:rPr>
              <a:t>الذكاء الاصطناعي هو فرع من علوم الحاسوب يهدف إلى تطوير أنظمة وبرامج قادرة على محاكاة القدرات الذهنية البشرية، مثل التعلم، والتفكير، وحل المشكلات، واتخاذ القرارات. يتم استخدام الذكاء الاصطناعي لإنشاء أنظمة يمكنها التعلم من البيانات والتجارب، والتكيّف مع مواقف جديدة، وأداء مهام معينة بشكل مستقل</a:t>
            </a:r>
            <a:endParaRPr lang="en-US" sz="2800" dirty="0">
              <a:latin typeface="Adobe Arabic" panose="02040503050201020203" pitchFamily="18" charset="-78"/>
              <a:cs typeface="Adobe Arabic" panose="02040503050201020203" pitchFamily="18" charset="-78"/>
            </a:endParaRPr>
          </a:p>
        </p:txBody>
      </p:sp>
      <p:pic>
        <p:nvPicPr>
          <p:cNvPr id="16" name="Picture 15" descr="A person holding a tablet&#10;&#10;Description automatically generated">
            <a:extLst>
              <a:ext uri="{FF2B5EF4-FFF2-40B4-BE49-F238E27FC236}">
                <a16:creationId xmlns:a16="http://schemas.microsoft.com/office/drawing/2014/main" id="{62E84778-71B1-AD48-736F-3A42C57AB6B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5557" y="2384993"/>
            <a:ext cx="3598278" cy="3598278"/>
          </a:xfrm>
          <a:prstGeom prst="rect">
            <a:avLst/>
          </a:prstGeom>
        </p:spPr>
      </p:pic>
    </p:spTree>
    <p:extLst>
      <p:ext uri="{BB962C8B-B14F-4D97-AF65-F5344CB8AC3E}">
        <p14:creationId xmlns:p14="http://schemas.microsoft.com/office/powerpoint/2010/main" val="3427657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theme/theme1.xml><?xml version="1.0" encoding="utf-8"?>
<a:theme xmlns:a="http://schemas.openxmlformats.org/drawingml/2006/main" name="Contents Slide Master">
  <a:themeElements>
    <a:clrScheme name="ALLPPT-607">
      <a:dk1>
        <a:sysClr val="windowText" lastClr="000000"/>
      </a:dk1>
      <a:lt1>
        <a:sysClr val="window" lastClr="FFFFFF"/>
      </a:lt1>
      <a:dk2>
        <a:srgbClr val="44546A"/>
      </a:dk2>
      <a:lt2>
        <a:srgbClr val="E7E6E6"/>
      </a:lt2>
      <a:accent1>
        <a:srgbClr val="02ECEC"/>
      </a:accent1>
      <a:accent2>
        <a:srgbClr val="0AA6ED"/>
      </a:accent2>
      <a:accent3>
        <a:srgbClr val="0085F2"/>
      </a:accent3>
      <a:accent4>
        <a:srgbClr val="125AC4"/>
      </a:accent4>
      <a:accent5>
        <a:srgbClr val="00307E"/>
      </a:accent5>
      <a:accent6>
        <a:srgbClr val="000096"/>
      </a:accent6>
      <a:hlink>
        <a:srgbClr val="FFFFFF"/>
      </a:hlink>
      <a:folHlink>
        <a:srgbClr val="262626"/>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1139</TotalTime>
  <Words>2896</Words>
  <Application>Microsoft Office PowerPoint</Application>
  <PresentationFormat>شاشة عريضة</PresentationFormat>
  <Paragraphs>440</Paragraphs>
  <Slides>52</Slides>
  <Notes>33</Notes>
  <HiddenSlides>0</HiddenSlides>
  <MMClips>0</MMClips>
  <ScaleCrop>false</ScaleCrop>
  <HeadingPairs>
    <vt:vector size="6" baseType="variant">
      <vt:variant>
        <vt:lpstr>الخطوط المستخدمة</vt:lpstr>
      </vt:variant>
      <vt:variant>
        <vt:i4>11</vt:i4>
      </vt:variant>
      <vt:variant>
        <vt:lpstr>نسق</vt:lpstr>
      </vt:variant>
      <vt:variant>
        <vt:i4>1</vt:i4>
      </vt:variant>
      <vt:variant>
        <vt:lpstr>عناوين الشرائح</vt:lpstr>
      </vt:variant>
      <vt:variant>
        <vt:i4>52</vt:i4>
      </vt:variant>
    </vt:vector>
  </HeadingPairs>
  <TitlesOfParts>
    <vt:vector size="64" baseType="lpstr">
      <vt:lpstr>Adobe Arabic</vt:lpstr>
      <vt:lpstr>Arial</vt:lpstr>
      <vt:lpstr>Cairo</vt:lpstr>
      <vt:lpstr>Calibri</vt:lpstr>
      <vt:lpstr>DIN Next LT Arabic</vt:lpstr>
      <vt:lpstr>GE Dinar Two</vt:lpstr>
      <vt:lpstr>GE Dinar Two Medium</vt:lpstr>
      <vt:lpstr>Montserrat</vt:lpstr>
      <vt:lpstr>Montserrat ExtraBold</vt:lpstr>
      <vt:lpstr>Sakkal Majalla</vt:lpstr>
      <vt:lpstr>Times New Roman</vt:lpstr>
      <vt:lpstr>Contents Slide Master</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DELL</cp:lastModifiedBy>
  <cp:revision>1204</cp:revision>
  <cp:lastPrinted>2023-07-16T13:31:37Z</cp:lastPrinted>
  <dcterms:created xsi:type="dcterms:W3CDTF">2020-01-20T05:08:25Z</dcterms:created>
  <dcterms:modified xsi:type="dcterms:W3CDTF">2025-05-11T06:49:43Z</dcterms:modified>
</cp:coreProperties>
</file>